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7" r:id="rId2"/>
    <p:sldId id="257" r:id="rId3"/>
    <p:sldId id="258" r:id="rId4"/>
    <p:sldId id="259" r:id="rId5"/>
    <p:sldId id="260" r:id="rId6"/>
    <p:sldId id="261" r:id="rId7"/>
    <p:sldId id="262" r:id="rId8"/>
    <p:sldId id="263" r:id="rId9"/>
    <p:sldId id="264" r:id="rId10"/>
    <p:sldId id="265" r:id="rId11"/>
    <p:sldId id="276" r:id="rId12"/>
    <p:sldId id="266" r:id="rId13"/>
    <p:sldId id="267" r:id="rId14"/>
    <p:sldId id="268" r:id="rId15"/>
    <p:sldId id="278"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CA462A-2D1E-9FEB-ACB7-DA97ACD1F8D3}" v="422" dt="2021-02-06T11:27:18.036"/>
    <p1510:client id="{4537C7C1-CE42-D9B0-FD1D-6D1D140613AD}" v="31" dt="2021-02-10T16:14:23.7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50" d="100"/>
          <a:sy n="150" d="100"/>
        </p:scale>
        <p:origin x="-504" y="51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Harrison" userId="S::rachel.harrison@bramhopeprimaryschool.co.uk::1ceaffb2-cd00-4957-9443-572dfb74df9c" providerId="AD" clId="Web-{4537C7C1-CE42-D9B0-FD1D-6D1D140613AD}"/>
    <pc:docChg chg="modSld">
      <pc:chgData name="Rachel Harrison" userId="S::rachel.harrison@bramhopeprimaryschool.co.uk::1ceaffb2-cd00-4957-9443-572dfb74df9c" providerId="AD" clId="Web-{4537C7C1-CE42-D9B0-FD1D-6D1D140613AD}" dt="2021-02-10T16:14:23.556" v="28" actId="20577"/>
      <pc:docMkLst>
        <pc:docMk/>
      </pc:docMkLst>
      <pc:sldChg chg="modSp">
        <pc:chgData name="Rachel Harrison" userId="S::rachel.harrison@bramhopeprimaryschool.co.uk::1ceaffb2-cd00-4957-9443-572dfb74df9c" providerId="AD" clId="Web-{4537C7C1-CE42-D9B0-FD1D-6D1D140613AD}" dt="2021-02-10T16:14:23.556" v="28" actId="20577"/>
        <pc:sldMkLst>
          <pc:docMk/>
          <pc:sldMk cId="0" sldId="278"/>
        </pc:sldMkLst>
        <pc:spChg chg="mod">
          <ac:chgData name="Rachel Harrison" userId="S::rachel.harrison@bramhopeprimaryschool.co.uk::1ceaffb2-cd00-4957-9443-572dfb74df9c" providerId="AD" clId="Web-{4537C7C1-CE42-D9B0-FD1D-6D1D140613AD}" dt="2021-02-10T16:14:23.556" v="28" actId="20577"/>
          <ac:spMkLst>
            <pc:docMk/>
            <pc:sldMk cId="0" sldId="278"/>
            <ac:spMk id="2" creationId="{00000000-0000-0000-0000-000000000000}"/>
          </ac:spMkLst>
        </pc:spChg>
      </pc:sldChg>
    </pc:docChg>
  </pc:docChgLst>
  <pc:docChgLst>
    <pc:chgData name="Rachel Harrison" userId="S::rachel.harrison@bramhopeprimaryschool.co.uk::1ceaffb2-cd00-4957-9443-572dfb74df9c" providerId="AD" clId="Web-{0ACA462A-2D1E-9FEB-ACB7-DA97ACD1F8D3}"/>
    <pc:docChg chg="modSld">
      <pc:chgData name="Rachel Harrison" userId="S::rachel.harrison@bramhopeprimaryschool.co.uk::1ceaffb2-cd00-4957-9443-572dfb74df9c" providerId="AD" clId="Web-{0ACA462A-2D1E-9FEB-ACB7-DA97ACD1F8D3}" dt="2021-02-06T11:27:18.036" v="419" actId="20577"/>
      <pc:docMkLst>
        <pc:docMk/>
      </pc:docMkLst>
      <pc:sldChg chg="modSp">
        <pc:chgData name="Rachel Harrison" userId="S::rachel.harrison@bramhopeprimaryschool.co.uk::1ceaffb2-cd00-4957-9443-572dfb74df9c" providerId="AD" clId="Web-{0ACA462A-2D1E-9FEB-ACB7-DA97ACD1F8D3}" dt="2021-02-06T11:27:18.036" v="419" actId="20577"/>
        <pc:sldMkLst>
          <pc:docMk/>
          <pc:sldMk cId="0" sldId="278"/>
        </pc:sldMkLst>
        <pc:spChg chg="mod">
          <ac:chgData name="Rachel Harrison" userId="S::rachel.harrison@bramhopeprimaryschool.co.uk::1ceaffb2-cd00-4957-9443-572dfb74df9c" providerId="AD" clId="Web-{0ACA462A-2D1E-9FEB-ACB7-DA97ACD1F8D3}" dt="2021-02-06T11:27:18.036" v="419" actId="20577"/>
          <ac:spMkLst>
            <pc:docMk/>
            <pc:sldMk cId="0" sldId="278"/>
            <ac:spMk id="2"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9EFBF24-67B2-4A4E-80EF-5A5D7AFE1DC9}" type="datetimeFigureOut">
              <a:rPr lang="en-US" smtClean="0"/>
              <a:pPr/>
              <a:t>2/10/2021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C93B2E-AFF7-479D-A771-4B8E65D0E239}"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9EFBF24-67B2-4A4E-80EF-5A5D7AFE1DC9}" type="datetimeFigureOut">
              <a:rPr lang="en-US" smtClean="0"/>
              <a:pPr/>
              <a:t>2/10/2021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C93B2E-AFF7-479D-A771-4B8E65D0E23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9EFBF24-67B2-4A4E-80EF-5A5D7AFE1DC9}" type="datetimeFigureOut">
              <a:rPr lang="en-US" smtClean="0"/>
              <a:pPr/>
              <a:t>2/10/2021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C93B2E-AFF7-479D-A771-4B8E65D0E239}"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9EFBF24-67B2-4A4E-80EF-5A5D7AFE1DC9}" type="datetimeFigureOut">
              <a:rPr lang="en-US" smtClean="0"/>
              <a:pPr/>
              <a:t>2/10/2021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C93B2E-AFF7-479D-A771-4B8E65D0E23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9EFBF24-67B2-4A4E-80EF-5A5D7AFE1DC9}" type="datetimeFigureOut">
              <a:rPr lang="en-US" smtClean="0"/>
              <a:pPr/>
              <a:t>2/10/2021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2C93B2E-AFF7-479D-A771-4B8E65D0E23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9EFBF24-67B2-4A4E-80EF-5A5D7AFE1DC9}" type="datetimeFigureOut">
              <a:rPr lang="en-US" smtClean="0"/>
              <a:pPr/>
              <a:t>2/10/2021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2C93B2E-AFF7-479D-A771-4B8E65D0E23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9EFBF24-67B2-4A4E-80EF-5A5D7AFE1DC9}" type="datetimeFigureOut">
              <a:rPr lang="en-US" smtClean="0"/>
              <a:pPr/>
              <a:t>2/10/2021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2C93B2E-AFF7-479D-A771-4B8E65D0E23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9EFBF24-67B2-4A4E-80EF-5A5D7AFE1DC9}" type="datetimeFigureOut">
              <a:rPr lang="en-US" smtClean="0"/>
              <a:pPr/>
              <a:t>2/10/2021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C93B2E-AFF7-479D-A771-4B8E65D0E23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9EFBF24-67B2-4A4E-80EF-5A5D7AFE1DC9}" type="datetimeFigureOut">
              <a:rPr lang="en-US" smtClean="0"/>
              <a:pPr/>
              <a:t>2/10/2021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C93B2E-AFF7-479D-A771-4B8E65D0E239}"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9EFBF24-67B2-4A4E-80EF-5A5D7AFE1DC9}" type="datetimeFigureOut">
              <a:rPr lang="en-US" smtClean="0"/>
              <a:pPr/>
              <a:t>2/10/2021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C93B2E-AFF7-479D-A771-4B8E65D0E23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9EFBF24-67B2-4A4E-80EF-5A5D7AFE1DC9}" type="datetimeFigureOut">
              <a:rPr lang="en-US" smtClean="0"/>
              <a:pPr/>
              <a:t>2/10/2021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C93B2E-AFF7-479D-A771-4B8E65D0E239}"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3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4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5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6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7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8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9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0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1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2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EFBF24-67B2-4A4E-80EF-5A5D7AFE1DC9}" type="datetimeFigureOut">
              <a:rPr lang="en-US" smtClean="0"/>
              <a:pPr/>
              <a:t>2/10/2021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C93B2E-AFF7-479D-A771-4B8E65D0E23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17.xml"/><Relationship Id="rId5" Type="http://schemas.openxmlformats.org/officeDocument/2006/relationships/image" Target="../media/image10.jpe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19.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png"/><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jpeg"/><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88640"/>
            <a:ext cx="8220075" cy="994306"/>
          </a:xfrm>
        </p:spPr>
        <p:txBody>
          <a:bodyPr/>
          <a:lstStyle/>
          <a:p>
            <a:r>
              <a:rPr lang="en-GB" b="1" dirty="0"/>
              <a:t>The Race to the Pole</a:t>
            </a:r>
            <a:endParaRPr lang="en-US" b="1" dirty="0"/>
          </a:p>
        </p:txBody>
      </p:sp>
      <p:pic>
        <p:nvPicPr>
          <p:cNvPr id="1026" name="Picture 2" descr="Scott Polar Research Institute, Cambridge » SPRI Museum news"/>
          <p:cNvPicPr>
            <a:picLocks noChangeAspect="1" noChangeArrowheads="1"/>
          </p:cNvPicPr>
          <p:nvPr/>
        </p:nvPicPr>
        <p:blipFill>
          <a:blip r:embed="rId2" cstate="print"/>
          <a:srcRect/>
          <a:stretch>
            <a:fillRect/>
          </a:stretch>
        </p:blipFill>
        <p:spPr bwMode="auto">
          <a:xfrm>
            <a:off x="1043608" y="1340768"/>
            <a:ext cx="6912768" cy="4965672"/>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692696"/>
            <a:ext cx="8220075" cy="994306"/>
          </a:xfrm>
        </p:spPr>
        <p:txBody>
          <a:bodyPr/>
          <a:lstStyle/>
          <a:p>
            <a:r>
              <a:rPr lang="en-GB" sz="5500" b="1" dirty="0">
                <a:latin typeface="Comic Sans MS" pitchFamily="66" charset="0"/>
              </a:rPr>
              <a:t>Terra Nova Expedition</a:t>
            </a:r>
            <a:br>
              <a:rPr lang="en-GB" sz="6500" b="1" dirty="0">
                <a:latin typeface="Comic Sans MS" pitchFamily="66" charset="0"/>
              </a:rPr>
            </a:br>
            <a:endParaRPr lang="en-US" sz="6500" dirty="0">
              <a:latin typeface="Comic Sans MS" pitchFamily="66" charset="0"/>
            </a:endParaRPr>
          </a:p>
        </p:txBody>
      </p:sp>
      <p:sp>
        <p:nvSpPr>
          <p:cNvPr id="3" name="Rectangle 2"/>
          <p:cNvSpPr/>
          <p:nvPr/>
        </p:nvSpPr>
        <p:spPr>
          <a:xfrm>
            <a:off x="1619672" y="1484784"/>
            <a:ext cx="6348661" cy="784830"/>
          </a:xfrm>
          <a:prstGeom prst="rect">
            <a:avLst/>
          </a:prstGeom>
        </p:spPr>
        <p:txBody>
          <a:bodyPr wrap="none">
            <a:spAutoFit/>
          </a:bodyPr>
          <a:lstStyle/>
          <a:p>
            <a:pPr>
              <a:buFont typeface="Arial" pitchFamily="34" charset="0"/>
              <a:buChar char="•"/>
            </a:pPr>
            <a:r>
              <a:rPr lang="en-GB" sz="4500" dirty="0"/>
              <a:t>Robert Falcon Scott  </a:t>
            </a:r>
            <a:r>
              <a:rPr lang="en-GB" sz="3000" i="1" dirty="0"/>
              <a:t>&amp; team</a:t>
            </a:r>
            <a:endParaRPr lang="en-US" sz="3000" i="1" dirty="0"/>
          </a:p>
        </p:txBody>
      </p:sp>
      <p:sp>
        <p:nvSpPr>
          <p:cNvPr id="4" name="Rectangle 3"/>
          <p:cNvSpPr/>
          <p:nvPr/>
        </p:nvSpPr>
        <p:spPr>
          <a:xfrm>
            <a:off x="755576" y="3789040"/>
            <a:ext cx="7797327" cy="1092607"/>
          </a:xfrm>
          <a:prstGeom prst="rect">
            <a:avLst/>
          </a:prstGeom>
        </p:spPr>
        <p:txBody>
          <a:bodyPr wrap="none">
            <a:spAutoFit/>
          </a:bodyPr>
          <a:lstStyle/>
          <a:p>
            <a:r>
              <a:rPr lang="en-GB" sz="6500" b="1" dirty="0"/>
              <a:t>Amundsen Expedition</a:t>
            </a:r>
          </a:p>
        </p:txBody>
      </p:sp>
      <p:sp>
        <p:nvSpPr>
          <p:cNvPr id="5" name="TextBox 4"/>
          <p:cNvSpPr txBox="1"/>
          <p:nvPr/>
        </p:nvSpPr>
        <p:spPr>
          <a:xfrm>
            <a:off x="3707904" y="2492896"/>
            <a:ext cx="1368152" cy="1323439"/>
          </a:xfrm>
          <a:prstGeom prst="rect">
            <a:avLst/>
          </a:prstGeom>
          <a:noFill/>
        </p:spPr>
        <p:txBody>
          <a:bodyPr wrap="square" rtlCol="0">
            <a:spAutoFit/>
          </a:bodyPr>
          <a:lstStyle/>
          <a:p>
            <a:r>
              <a:rPr lang="en-GB" sz="8000" dirty="0"/>
              <a:t> V</a:t>
            </a:r>
            <a:endParaRPr lang="en-US" sz="8000" dirty="0"/>
          </a:p>
        </p:txBody>
      </p:sp>
      <p:sp>
        <p:nvSpPr>
          <p:cNvPr id="6" name="Rectangle 5"/>
          <p:cNvSpPr/>
          <p:nvPr/>
        </p:nvSpPr>
        <p:spPr>
          <a:xfrm>
            <a:off x="1475656" y="5085184"/>
            <a:ext cx="5606086" cy="784830"/>
          </a:xfrm>
          <a:prstGeom prst="rect">
            <a:avLst/>
          </a:prstGeom>
        </p:spPr>
        <p:txBody>
          <a:bodyPr wrap="none">
            <a:spAutoFit/>
          </a:bodyPr>
          <a:lstStyle/>
          <a:p>
            <a:pPr>
              <a:buFont typeface="Arial" pitchFamily="34" charset="0"/>
              <a:buChar char="•"/>
            </a:pPr>
            <a:r>
              <a:rPr lang="en-GB" sz="4500" i="1" dirty="0" err="1"/>
              <a:t>Roald</a:t>
            </a:r>
            <a:r>
              <a:rPr lang="en-GB" sz="4500" i="1" dirty="0"/>
              <a:t> Amundsen </a:t>
            </a:r>
            <a:r>
              <a:rPr lang="en-GB" sz="3000" i="1" dirty="0"/>
              <a:t>&amp; team</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7650" y="342900"/>
            <a:ext cx="8629650" cy="829765"/>
          </a:xfrm>
          <a:prstGeom prst="rect">
            <a:avLst/>
          </a:prstGeom>
          <a:solidFill>
            <a:srgbClr val="EA5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3521798" y="1430448"/>
            <a:ext cx="5241956" cy="4481796"/>
          </a:xfrm>
          <a:prstGeom prst="rect">
            <a:avLst/>
          </a:prstGeom>
          <a:solidFill>
            <a:srgbClr val="47B1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342900" y="1270562"/>
            <a:ext cx="8629650" cy="245004"/>
          </a:xfrm>
          <a:prstGeom prst="rect">
            <a:avLst/>
          </a:prstGeom>
          <a:solidFill>
            <a:srgbClr val="0140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084998" y="2609592"/>
            <a:ext cx="2086054" cy="314923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4" name="Rounded Rectangle 13"/>
          <p:cNvSpPr/>
          <p:nvPr/>
        </p:nvSpPr>
        <p:spPr>
          <a:xfrm>
            <a:off x="1247079" y="5472169"/>
            <a:ext cx="1761893" cy="626505"/>
          </a:xfrm>
          <a:prstGeom prst="roundRect">
            <a:avLst/>
          </a:prstGeom>
          <a:solidFill>
            <a:srgbClr val="EA516C"/>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bg1"/>
                </a:solidFill>
              </a:rPr>
              <a:t>Scott</a:t>
            </a:r>
          </a:p>
        </p:txBody>
      </p:sp>
      <p:sp>
        <p:nvSpPr>
          <p:cNvPr id="15" name="Rectangle 14"/>
          <p:cNvSpPr/>
          <p:nvPr/>
        </p:nvSpPr>
        <p:spPr>
          <a:xfrm>
            <a:off x="247650" y="5912244"/>
            <a:ext cx="8629650" cy="497545"/>
          </a:xfrm>
          <a:prstGeom prst="rect">
            <a:avLst/>
          </a:prstGeom>
          <a:solidFill>
            <a:srgbClr val="0140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Rectangle 12"/>
          <p:cNvSpPr/>
          <p:nvPr/>
        </p:nvSpPr>
        <p:spPr>
          <a:xfrm>
            <a:off x="755651" y="530225"/>
            <a:ext cx="4612868" cy="492443"/>
          </a:xfrm>
          <a:prstGeom prst="rect">
            <a:avLst/>
          </a:prstGeom>
        </p:spPr>
        <p:txBody>
          <a:bodyPr wrap="square" lIns="0" tIns="0" rIns="0" bIns="0">
            <a:spAutoFit/>
          </a:bodyPr>
          <a:lstStyle/>
          <a:p>
            <a:r>
              <a:rPr lang="en-GB" sz="3200" b="1" dirty="0"/>
              <a:t>Terra Nova Expedition</a:t>
            </a:r>
          </a:p>
        </p:txBody>
      </p:sp>
      <p:sp>
        <p:nvSpPr>
          <p:cNvPr id="5" name="Rectangle 4"/>
          <p:cNvSpPr/>
          <p:nvPr/>
        </p:nvSpPr>
        <p:spPr>
          <a:xfrm>
            <a:off x="755650" y="1613462"/>
            <a:ext cx="2675613" cy="1107996"/>
          </a:xfrm>
          <a:prstGeom prst="rect">
            <a:avLst/>
          </a:prstGeom>
        </p:spPr>
        <p:txBody>
          <a:bodyPr wrap="square" lIns="0" tIns="0" rIns="0" bIns="0">
            <a:spAutoFit/>
          </a:bodyPr>
          <a:lstStyle/>
          <a:p>
            <a:r>
              <a:rPr lang="en-GB" dirty="0"/>
              <a:t>In 1910, Robert Falcon Scott set off on another expedition to reach the South Pole. </a:t>
            </a:r>
          </a:p>
        </p:txBody>
      </p:sp>
      <p:sp>
        <p:nvSpPr>
          <p:cNvPr id="17" name="Rectangle 16"/>
          <p:cNvSpPr/>
          <p:nvPr/>
        </p:nvSpPr>
        <p:spPr>
          <a:xfrm>
            <a:off x="3787956" y="1613462"/>
            <a:ext cx="4600394" cy="3877985"/>
          </a:xfrm>
          <a:prstGeom prst="rect">
            <a:avLst/>
          </a:prstGeom>
        </p:spPr>
        <p:txBody>
          <a:bodyPr wrap="square" lIns="0" tIns="0" rIns="0" bIns="0">
            <a:spAutoFit/>
          </a:bodyPr>
          <a:lstStyle/>
          <a:p>
            <a:r>
              <a:rPr lang="en-GB" dirty="0"/>
              <a:t>On the way to Antarctica, the ship encountered several problems.</a:t>
            </a:r>
          </a:p>
          <a:p>
            <a:endParaRPr lang="en-GB" dirty="0"/>
          </a:p>
          <a:p>
            <a:pPr marL="342900" indent="-342900">
              <a:buFont typeface="+mj-lt"/>
              <a:buAutoNum type="arabicPeriod"/>
            </a:pPr>
            <a:r>
              <a:rPr lang="en-GB" dirty="0"/>
              <a:t>Another explorer, Amundsen, had sent Scott a telegram. In it, he explained that he was also going to the South Pole!</a:t>
            </a:r>
          </a:p>
          <a:p>
            <a:pPr marL="342900" indent="-342900">
              <a:buFont typeface="+mj-lt"/>
              <a:buAutoNum type="arabicPeriod"/>
            </a:pPr>
            <a:endParaRPr lang="en-GB" dirty="0"/>
          </a:p>
          <a:p>
            <a:pPr marL="342900" indent="-342900">
              <a:buFont typeface="+mj-lt"/>
              <a:buAutoNum type="arabicPeriod"/>
            </a:pPr>
            <a:r>
              <a:rPr lang="en-GB" dirty="0"/>
              <a:t>The ship was struck by a storm. The crew had to use buckets to stop water from flooding in and sinking the ship.</a:t>
            </a:r>
          </a:p>
          <a:p>
            <a:pPr marL="342900" indent="-342900">
              <a:buFont typeface="+mj-lt"/>
              <a:buAutoNum type="arabicPeriod"/>
            </a:pPr>
            <a:endParaRPr lang="en-GB" dirty="0"/>
          </a:p>
          <a:p>
            <a:pPr marL="342900" indent="-342900">
              <a:buFont typeface="+mj-lt"/>
              <a:buAutoNum type="arabicPeriod"/>
            </a:pPr>
            <a:r>
              <a:rPr lang="en-GB" dirty="0"/>
              <a:t>The ship then ran into ice that it couldn’t sail through. They were delayed by </a:t>
            </a:r>
            <a:br>
              <a:rPr lang="en-GB" dirty="0"/>
            </a:br>
            <a:r>
              <a:rPr lang="en-GB" dirty="0"/>
              <a:t>20 days.</a:t>
            </a:r>
          </a:p>
        </p:txBody>
      </p:sp>
    </p:spTree>
    <p:extLst>
      <p:ext uri="{BB962C8B-B14F-4D97-AF65-F5344CB8AC3E}">
        <p14:creationId xmlns:p14="http://schemas.microsoft.com/office/powerpoint/2010/main" val="970419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fade">
                                      <p:cBhvr>
                                        <p:cTn id="7" dur="500"/>
                                        <p:tgtEl>
                                          <p:spTgt spid="1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xEl>
                                              <p:pRg st="2" end="2"/>
                                            </p:txEl>
                                          </p:spTgt>
                                        </p:tgtEl>
                                        <p:attrNameLst>
                                          <p:attrName>style.visibility</p:attrName>
                                        </p:attrNameLst>
                                      </p:cBhvr>
                                      <p:to>
                                        <p:strVal val="visible"/>
                                      </p:to>
                                    </p:set>
                                    <p:animEffect transition="in" filter="fade">
                                      <p:cBhvr>
                                        <p:cTn id="12" dur="500"/>
                                        <p:tgtEl>
                                          <p:spTgt spid="1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
                                            <p:txEl>
                                              <p:pRg st="4" end="4"/>
                                            </p:txEl>
                                          </p:spTgt>
                                        </p:tgtEl>
                                        <p:attrNameLst>
                                          <p:attrName>style.visibility</p:attrName>
                                        </p:attrNameLst>
                                      </p:cBhvr>
                                      <p:to>
                                        <p:strVal val="visible"/>
                                      </p:to>
                                    </p:set>
                                    <p:animEffect transition="in" filter="fade">
                                      <p:cBhvr>
                                        <p:cTn id="17" dur="500"/>
                                        <p:tgtEl>
                                          <p:spTgt spid="17">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7">
                                            <p:txEl>
                                              <p:pRg st="6" end="6"/>
                                            </p:txEl>
                                          </p:spTgt>
                                        </p:tgtEl>
                                        <p:attrNameLst>
                                          <p:attrName>style.visibility</p:attrName>
                                        </p:attrNameLst>
                                      </p:cBhvr>
                                      <p:to>
                                        <p:strVal val="visible"/>
                                      </p:to>
                                    </p:set>
                                    <p:animEffect transition="in" filter="fade">
                                      <p:cBhvr>
                                        <p:cTn id="22" dur="500"/>
                                        <p:tgtEl>
                                          <p:spTgt spid="1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7650" y="342900"/>
            <a:ext cx="8629650" cy="829765"/>
          </a:xfrm>
          <a:prstGeom prst="rect">
            <a:avLst/>
          </a:prstGeom>
          <a:solidFill>
            <a:srgbClr val="EA5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p:cNvPicPr>
            <a:picLocks noChangeAspect="1"/>
          </p:cNvPicPr>
          <p:nvPr/>
        </p:nvPicPr>
        <p:blipFill rotWithShape="1">
          <a:blip r:embed="rId2" cstate="screen">
            <a:extLst>
              <a:ext uri="{28A0092B-C50C-407E-A947-70E740481C1C}">
                <a14:useLocalDpi xmlns:a14="http://schemas.microsoft.com/office/drawing/2010/main"/>
              </a:ext>
            </a:extLst>
          </a:blip>
          <a:srcRect b="-16640"/>
          <a:stretch/>
        </p:blipFill>
        <p:spPr>
          <a:xfrm>
            <a:off x="320073" y="2572221"/>
            <a:ext cx="4251928" cy="3882900"/>
          </a:xfrm>
          <a:prstGeom prst="rect">
            <a:avLst/>
          </a:prstGeom>
          <a:solidFill>
            <a:srgbClr val="B7EDFD"/>
          </a:solidFill>
        </p:spPr>
      </p:pic>
      <p:sp>
        <p:nvSpPr>
          <p:cNvPr id="9" name="Rectangle 8"/>
          <p:cNvSpPr/>
          <p:nvPr/>
        </p:nvSpPr>
        <p:spPr>
          <a:xfrm>
            <a:off x="342900" y="1270562"/>
            <a:ext cx="8629650" cy="245004"/>
          </a:xfrm>
          <a:prstGeom prst="rect">
            <a:avLst/>
          </a:prstGeom>
          <a:solidFill>
            <a:srgbClr val="0140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Rectangle 12"/>
          <p:cNvSpPr/>
          <p:nvPr/>
        </p:nvSpPr>
        <p:spPr>
          <a:xfrm>
            <a:off x="755651" y="530225"/>
            <a:ext cx="4612868" cy="492443"/>
          </a:xfrm>
          <a:prstGeom prst="rect">
            <a:avLst/>
          </a:prstGeom>
        </p:spPr>
        <p:txBody>
          <a:bodyPr wrap="square" lIns="0" tIns="0" rIns="0" bIns="0">
            <a:spAutoFit/>
          </a:bodyPr>
          <a:lstStyle/>
          <a:p>
            <a:r>
              <a:rPr lang="en-GB" sz="3200" b="1" dirty="0"/>
              <a:t>Terra Nova Expedition</a:t>
            </a:r>
          </a:p>
        </p:txBody>
      </p:sp>
      <p:sp>
        <p:nvSpPr>
          <p:cNvPr id="5" name="Rectangle 4"/>
          <p:cNvSpPr/>
          <p:nvPr/>
        </p:nvSpPr>
        <p:spPr>
          <a:xfrm>
            <a:off x="755650" y="1613463"/>
            <a:ext cx="3671384" cy="830997"/>
          </a:xfrm>
          <a:prstGeom prst="rect">
            <a:avLst/>
          </a:prstGeom>
        </p:spPr>
        <p:txBody>
          <a:bodyPr wrap="square" lIns="0" tIns="0" rIns="0" bIns="0">
            <a:spAutoFit/>
          </a:bodyPr>
          <a:lstStyle/>
          <a:p>
            <a:r>
              <a:rPr lang="en-GB" dirty="0"/>
              <a:t>In 1911, the Terra Nova team set up a hut on Antarctica in a place that they named Cape Evans.</a:t>
            </a:r>
          </a:p>
        </p:txBody>
      </p:sp>
      <p:sp>
        <p:nvSpPr>
          <p:cNvPr id="12" name="Rectangle 11"/>
          <p:cNvSpPr/>
          <p:nvPr/>
        </p:nvSpPr>
        <p:spPr>
          <a:xfrm>
            <a:off x="4825608" y="5175452"/>
            <a:ext cx="3562742" cy="1107996"/>
          </a:xfrm>
          <a:prstGeom prst="rect">
            <a:avLst/>
          </a:prstGeom>
        </p:spPr>
        <p:txBody>
          <a:bodyPr wrap="square" lIns="0" tIns="0" rIns="0" bIns="0">
            <a:spAutoFit/>
          </a:bodyPr>
          <a:lstStyle/>
          <a:p>
            <a:r>
              <a:rPr lang="en-GB" dirty="0"/>
              <a:t>It was while doing scientific research that the team found out that the rival explorer, Amundsen, was camped on Antarctica too!</a:t>
            </a:r>
          </a:p>
        </p:txBody>
      </p:sp>
      <p:pic>
        <p:nvPicPr>
          <p:cNvPr id="14" name="Picture 1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360575" y="1756372"/>
            <a:ext cx="2356263" cy="316973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0" name="Rounded Rectangle 9"/>
          <p:cNvSpPr/>
          <p:nvPr/>
        </p:nvSpPr>
        <p:spPr>
          <a:xfrm>
            <a:off x="5858548" y="4683601"/>
            <a:ext cx="1360319" cy="412583"/>
          </a:xfrm>
          <a:prstGeom prst="roundRect">
            <a:avLst/>
          </a:prstGeom>
          <a:solidFill>
            <a:srgbClr val="EA516C"/>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bg1"/>
                </a:solidFill>
              </a:rPr>
              <a:t>Amundsen</a:t>
            </a:r>
          </a:p>
        </p:txBody>
      </p:sp>
    </p:spTree>
    <p:extLst>
      <p:ext uri="{BB962C8B-B14F-4D97-AF65-F5344CB8AC3E}">
        <p14:creationId xmlns:p14="http://schemas.microsoft.com/office/powerpoint/2010/main" val="1759581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7650" y="342900"/>
            <a:ext cx="8629650" cy="829765"/>
          </a:xfrm>
          <a:prstGeom prst="rect">
            <a:avLst/>
          </a:prstGeom>
          <a:solidFill>
            <a:srgbClr val="EA5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342900" y="1270562"/>
            <a:ext cx="8629650" cy="245004"/>
          </a:xfrm>
          <a:prstGeom prst="rect">
            <a:avLst/>
          </a:prstGeom>
          <a:solidFill>
            <a:srgbClr val="0140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780558" y="1503182"/>
            <a:ext cx="6043157" cy="4915661"/>
          </a:xfrm>
          <a:prstGeom prst="rect">
            <a:avLst/>
          </a:prstGeom>
        </p:spPr>
      </p:pic>
      <p:pic>
        <p:nvPicPr>
          <p:cNvPr id="20" name="Picture 1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Rectangle 12"/>
          <p:cNvSpPr/>
          <p:nvPr/>
        </p:nvSpPr>
        <p:spPr>
          <a:xfrm>
            <a:off x="755651" y="530225"/>
            <a:ext cx="4612868" cy="492443"/>
          </a:xfrm>
          <a:prstGeom prst="rect">
            <a:avLst/>
          </a:prstGeom>
        </p:spPr>
        <p:txBody>
          <a:bodyPr wrap="square" lIns="0" tIns="0" rIns="0" bIns="0">
            <a:spAutoFit/>
          </a:bodyPr>
          <a:lstStyle/>
          <a:p>
            <a:r>
              <a:rPr lang="en-GB" sz="3200" b="1" dirty="0"/>
              <a:t>Terra Nova Expedition</a:t>
            </a:r>
          </a:p>
        </p:txBody>
      </p:sp>
      <p:sp>
        <p:nvSpPr>
          <p:cNvPr id="5" name="Rectangle 4"/>
          <p:cNvSpPr/>
          <p:nvPr/>
        </p:nvSpPr>
        <p:spPr>
          <a:xfrm>
            <a:off x="755650" y="1613463"/>
            <a:ext cx="2041871" cy="2769989"/>
          </a:xfrm>
          <a:prstGeom prst="rect">
            <a:avLst/>
          </a:prstGeom>
        </p:spPr>
        <p:txBody>
          <a:bodyPr wrap="square" lIns="0" tIns="0" rIns="0" bIns="0">
            <a:spAutoFit/>
          </a:bodyPr>
          <a:lstStyle/>
          <a:p>
            <a:r>
              <a:rPr lang="en-GB" dirty="0"/>
              <a:t>There was now a clear race to reach the South Pole.</a:t>
            </a:r>
          </a:p>
          <a:p>
            <a:endParaRPr lang="en-GB" dirty="0"/>
          </a:p>
          <a:p>
            <a:r>
              <a:rPr lang="en-GB" dirty="0"/>
              <a:t>Scott wrote in his diary that he was going to carry on as usual, ignoring Amundsen and </a:t>
            </a:r>
            <a:br>
              <a:rPr lang="en-GB" dirty="0"/>
            </a:br>
            <a:r>
              <a:rPr lang="en-GB" dirty="0"/>
              <a:t>his team.</a:t>
            </a:r>
          </a:p>
        </p:txBody>
      </p:sp>
    </p:spTree>
    <p:extLst>
      <p:ext uri="{BB962C8B-B14F-4D97-AF65-F5344CB8AC3E}">
        <p14:creationId xmlns:p14="http://schemas.microsoft.com/office/powerpoint/2010/main" val="377783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fade">
                                      <p:cBhvr>
                                        <p:cTn id="7"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42900" y="1497459"/>
            <a:ext cx="8429908" cy="4957663"/>
          </a:xfrm>
          <a:prstGeom prst="rect">
            <a:avLst/>
          </a:prstGeom>
          <a:solidFill>
            <a:srgbClr val="47B1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247650" y="342900"/>
            <a:ext cx="8629650" cy="829765"/>
          </a:xfrm>
          <a:prstGeom prst="rect">
            <a:avLst/>
          </a:prstGeom>
          <a:solidFill>
            <a:srgbClr val="EA5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342900" y="1270562"/>
            <a:ext cx="8629650" cy="245004"/>
          </a:xfrm>
          <a:prstGeom prst="rect">
            <a:avLst/>
          </a:prstGeom>
          <a:solidFill>
            <a:srgbClr val="0140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Rectangle 12"/>
          <p:cNvSpPr/>
          <p:nvPr/>
        </p:nvSpPr>
        <p:spPr>
          <a:xfrm>
            <a:off x="755651" y="530225"/>
            <a:ext cx="4612868" cy="492443"/>
          </a:xfrm>
          <a:prstGeom prst="rect">
            <a:avLst/>
          </a:prstGeom>
        </p:spPr>
        <p:txBody>
          <a:bodyPr wrap="square" lIns="0" tIns="0" rIns="0" bIns="0">
            <a:spAutoFit/>
          </a:bodyPr>
          <a:lstStyle/>
          <a:p>
            <a:r>
              <a:rPr lang="en-GB" sz="3200" b="1" dirty="0"/>
              <a:t>Terra Nova Expedition</a:t>
            </a:r>
          </a:p>
        </p:txBody>
      </p:sp>
      <p:sp>
        <p:nvSpPr>
          <p:cNvPr id="5" name="Rectangle 4"/>
          <p:cNvSpPr/>
          <p:nvPr/>
        </p:nvSpPr>
        <p:spPr>
          <a:xfrm>
            <a:off x="755650" y="1613463"/>
            <a:ext cx="2811415" cy="4431983"/>
          </a:xfrm>
          <a:prstGeom prst="rect">
            <a:avLst/>
          </a:prstGeom>
        </p:spPr>
        <p:txBody>
          <a:bodyPr wrap="square" lIns="0" tIns="0" rIns="0" bIns="0">
            <a:spAutoFit/>
          </a:bodyPr>
          <a:lstStyle/>
          <a:p>
            <a:r>
              <a:rPr lang="en-GB" dirty="0"/>
              <a:t>In September, Scott set out to reach the South Pole. </a:t>
            </a:r>
          </a:p>
          <a:p>
            <a:endParaRPr lang="en-GB" dirty="0"/>
          </a:p>
          <a:p>
            <a:r>
              <a:rPr lang="en-GB" dirty="0"/>
              <a:t>He initially set out with a group of 12 men. </a:t>
            </a:r>
          </a:p>
          <a:p>
            <a:endParaRPr lang="en-GB" dirty="0"/>
          </a:p>
          <a:p>
            <a:r>
              <a:rPr lang="en-GB" dirty="0"/>
              <a:t>Along the way, some of the crew returned to base.</a:t>
            </a:r>
          </a:p>
          <a:p>
            <a:endParaRPr lang="en-GB" dirty="0"/>
          </a:p>
          <a:p>
            <a:r>
              <a:rPr lang="en-GB" dirty="0"/>
              <a:t>Eventually, it was a final team of five that completed the whole mission:</a:t>
            </a:r>
          </a:p>
          <a:p>
            <a:endParaRPr lang="en-GB" dirty="0"/>
          </a:p>
          <a:p>
            <a:r>
              <a:rPr lang="en-GB" dirty="0"/>
              <a:t>Scott, Wilson, Oates, Bowers and Evans</a:t>
            </a:r>
          </a:p>
          <a:p>
            <a:endParaRPr lang="en-GB" dirty="0"/>
          </a:p>
        </p:txBody>
      </p:sp>
      <p:pic>
        <p:nvPicPr>
          <p:cNvPr id="15" name="Picture 1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rot="21424304">
            <a:off x="3844532" y="2215596"/>
            <a:ext cx="4552731" cy="314202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Picture 15"/>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866992" y="2234712"/>
            <a:ext cx="4552731" cy="314202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rot="246561">
            <a:off x="3815090" y="2272870"/>
            <a:ext cx="4552731" cy="314202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61917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fade">
                                      <p:cBhvr>
                                        <p:cTn id="7" dur="500"/>
                                        <p:tgtEl>
                                          <p:spTgt spid="5">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4" end="4"/>
                                            </p:txEl>
                                          </p:spTgt>
                                        </p:tgtEl>
                                        <p:attrNameLst>
                                          <p:attrName>style.visibility</p:attrName>
                                        </p:attrNameLst>
                                      </p:cBhvr>
                                      <p:to>
                                        <p:strVal val="visible"/>
                                      </p:to>
                                    </p:set>
                                    <p:animEffect transition="in" filter="fade">
                                      <p:cBhvr>
                                        <p:cTn id="12" dur="500"/>
                                        <p:tgtEl>
                                          <p:spTgt spid="5">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6" end="6"/>
                                            </p:txEl>
                                          </p:spTgt>
                                        </p:tgtEl>
                                        <p:attrNameLst>
                                          <p:attrName>style.visibility</p:attrName>
                                        </p:attrNameLst>
                                      </p:cBhvr>
                                      <p:to>
                                        <p:strVal val="visible"/>
                                      </p:to>
                                    </p:set>
                                    <p:animEffect transition="in" filter="fade">
                                      <p:cBhvr>
                                        <p:cTn id="17" dur="500"/>
                                        <p:tgtEl>
                                          <p:spTgt spid="5">
                                            <p:txEl>
                                              <p:pRg st="6" end="6"/>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5">
                                            <p:txEl>
                                              <p:pRg st="8" end="8"/>
                                            </p:txEl>
                                          </p:spTgt>
                                        </p:tgtEl>
                                        <p:attrNameLst>
                                          <p:attrName>style.visibility</p:attrName>
                                        </p:attrNameLst>
                                      </p:cBhvr>
                                      <p:to>
                                        <p:strVal val="visible"/>
                                      </p:to>
                                    </p:set>
                                    <p:animEffect transition="in" filter="fade">
                                      <p:cBhvr>
                                        <p:cTn id="20"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7650" y="342900"/>
            <a:ext cx="8629650" cy="829765"/>
          </a:xfrm>
          <a:prstGeom prst="rect">
            <a:avLst/>
          </a:prstGeom>
          <a:solidFill>
            <a:srgbClr val="EA5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342900" y="1270562"/>
            <a:ext cx="8629650" cy="245004"/>
          </a:xfrm>
          <a:prstGeom prst="rect">
            <a:avLst/>
          </a:prstGeom>
          <a:solidFill>
            <a:srgbClr val="0140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247649" y="6092825"/>
            <a:ext cx="8629650" cy="497545"/>
          </a:xfrm>
          <a:prstGeom prst="rect">
            <a:avLst/>
          </a:prstGeom>
          <a:solidFill>
            <a:srgbClr val="0140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3" name="Picture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945650" y="2439144"/>
            <a:ext cx="2406534" cy="324280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91815" y="2439144"/>
            <a:ext cx="2406534" cy="324280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3" name="Rectangle 12"/>
          <p:cNvSpPr/>
          <p:nvPr/>
        </p:nvSpPr>
        <p:spPr>
          <a:xfrm>
            <a:off x="755651" y="530225"/>
            <a:ext cx="4612868" cy="492443"/>
          </a:xfrm>
          <a:prstGeom prst="rect">
            <a:avLst/>
          </a:prstGeom>
        </p:spPr>
        <p:txBody>
          <a:bodyPr wrap="square" lIns="0" tIns="0" rIns="0" bIns="0">
            <a:spAutoFit/>
          </a:bodyPr>
          <a:lstStyle/>
          <a:p>
            <a:r>
              <a:rPr lang="en-GB" sz="3200" b="1" dirty="0"/>
              <a:t>Terra Nova Expedition</a:t>
            </a:r>
          </a:p>
        </p:txBody>
      </p:sp>
      <p:sp>
        <p:nvSpPr>
          <p:cNvPr id="5" name="Rectangle 4"/>
          <p:cNvSpPr/>
          <p:nvPr/>
        </p:nvSpPr>
        <p:spPr>
          <a:xfrm>
            <a:off x="755650" y="1613463"/>
            <a:ext cx="7632700" cy="553998"/>
          </a:xfrm>
          <a:prstGeom prst="rect">
            <a:avLst/>
          </a:prstGeom>
        </p:spPr>
        <p:txBody>
          <a:bodyPr wrap="square" lIns="0" tIns="0" rIns="0" bIns="0">
            <a:spAutoFit/>
          </a:bodyPr>
          <a:lstStyle/>
          <a:p>
            <a:r>
              <a:rPr lang="en-GB" dirty="0"/>
              <a:t>The Terra Nova team travelled over the ice and snow on foot, on skis, on motor sledges and on sledges pulled by both dogs and horses.</a:t>
            </a:r>
          </a:p>
        </p:txBody>
      </p:sp>
      <p:pic>
        <p:nvPicPr>
          <p:cNvPr id="2" name="Picture 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48065" y="2919357"/>
            <a:ext cx="3247869" cy="227731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8802867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971800" y="1447800"/>
            <a:ext cx="5743575" cy="5143501"/>
          </a:xfrm>
          <a:prstGeom prst="rect">
            <a:avLst/>
          </a:prstGeom>
        </p:spPr>
      </p:pic>
      <p:sp>
        <p:nvSpPr>
          <p:cNvPr id="4" name="Rectangle 3"/>
          <p:cNvSpPr/>
          <p:nvPr/>
        </p:nvSpPr>
        <p:spPr>
          <a:xfrm>
            <a:off x="247650" y="342900"/>
            <a:ext cx="8629650" cy="829765"/>
          </a:xfrm>
          <a:prstGeom prst="rect">
            <a:avLst/>
          </a:prstGeom>
          <a:solidFill>
            <a:srgbClr val="EA5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342900" y="1270562"/>
            <a:ext cx="8629650" cy="245004"/>
          </a:xfrm>
          <a:prstGeom prst="rect">
            <a:avLst/>
          </a:prstGeom>
          <a:solidFill>
            <a:srgbClr val="0140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5" name="Rectangle 4"/>
          <p:cNvSpPr/>
          <p:nvPr/>
        </p:nvSpPr>
        <p:spPr>
          <a:xfrm>
            <a:off x="755650" y="1622138"/>
            <a:ext cx="2197100" cy="3046988"/>
          </a:xfrm>
          <a:prstGeom prst="rect">
            <a:avLst/>
          </a:prstGeom>
        </p:spPr>
        <p:txBody>
          <a:bodyPr wrap="square" lIns="0" tIns="0" rIns="0" bIns="0">
            <a:spAutoFit/>
          </a:bodyPr>
          <a:lstStyle/>
          <a:p>
            <a:r>
              <a:rPr lang="en-GB" dirty="0"/>
              <a:t>In 1912, the team finally achieved </a:t>
            </a:r>
            <a:br>
              <a:rPr lang="en-GB" dirty="0"/>
            </a:br>
            <a:r>
              <a:rPr lang="en-GB" dirty="0"/>
              <a:t>their incredible goal!</a:t>
            </a:r>
          </a:p>
          <a:p>
            <a:endParaRPr lang="en-GB" dirty="0"/>
          </a:p>
          <a:p>
            <a:r>
              <a:rPr lang="en-GB" dirty="0"/>
              <a:t>The team of five men reached the South Pole and planted their British flag.</a:t>
            </a:r>
          </a:p>
          <a:p>
            <a:endParaRPr lang="en-GB" dirty="0"/>
          </a:p>
          <a:p>
            <a:r>
              <a:rPr lang="en-GB" dirty="0"/>
              <a:t>There was just one problem…</a:t>
            </a:r>
          </a:p>
        </p:txBody>
      </p:sp>
      <p:sp>
        <p:nvSpPr>
          <p:cNvPr id="13" name="Rectangle 12"/>
          <p:cNvSpPr/>
          <p:nvPr/>
        </p:nvSpPr>
        <p:spPr>
          <a:xfrm>
            <a:off x="755651" y="530225"/>
            <a:ext cx="4612868" cy="492443"/>
          </a:xfrm>
          <a:prstGeom prst="rect">
            <a:avLst/>
          </a:prstGeom>
        </p:spPr>
        <p:txBody>
          <a:bodyPr wrap="square" lIns="0" tIns="0" rIns="0" bIns="0">
            <a:spAutoFit/>
          </a:bodyPr>
          <a:lstStyle/>
          <a:p>
            <a:r>
              <a:rPr lang="en-GB" sz="3200" b="1" dirty="0"/>
              <a:t>Terra Nova Expedition</a:t>
            </a:r>
          </a:p>
        </p:txBody>
      </p:sp>
    </p:spTree>
    <p:extLst>
      <p:ext uri="{BB962C8B-B14F-4D97-AF65-F5344CB8AC3E}">
        <p14:creationId xmlns:p14="http://schemas.microsoft.com/office/powerpoint/2010/main" val="1165623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fade">
                                      <p:cBhvr>
                                        <p:cTn id="7" dur="500"/>
                                        <p:tgtEl>
                                          <p:spTgt spid="5">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4" end="4"/>
                                            </p:txEl>
                                          </p:spTgt>
                                        </p:tgtEl>
                                        <p:attrNameLst>
                                          <p:attrName>style.visibility</p:attrName>
                                        </p:attrNameLst>
                                      </p:cBhvr>
                                      <p:to>
                                        <p:strVal val="visible"/>
                                      </p:to>
                                    </p:set>
                                    <p:animEffect transition="in" filter="fade">
                                      <p:cBhvr>
                                        <p:cTn id="12"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7650" y="342900"/>
            <a:ext cx="8629650" cy="829765"/>
          </a:xfrm>
          <a:prstGeom prst="rect">
            <a:avLst/>
          </a:prstGeom>
          <a:solidFill>
            <a:srgbClr val="EA5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3755452" y="1270561"/>
            <a:ext cx="4950398" cy="5235013"/>
          </a:xfrm>
          <a:prstGeom prst="rect">
            <a:avLst/>
          </a:prstGeom>
          <a:solidFill>
            <a:srgbClr val="0140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3755452" y="1270561"/>
            <a:ext cx="4950398" cy="1969513"/>
          </a:xfrm>
          <a:prstGeom prst="rect">
            <a:avLst/>
          </a:prstGeom>
        </p:spPr>
      </p:pic>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55451" y="1270561"/>
            <a:ext cx="4950401" cy="3539609"/>
          </a:xfrm>
          <a:prstGeom prst="rect">
            <a:avLst/>
          </a:prstGeom>
        </p:spPr>
      </p:pic>
      <p:pic>
        <p:nvPicPr>
          <p:cNvPr id="20" name="Picture 1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5" name="Rectangle 4"/>
          <p:cNvSpPr/>
          <p:nvPr/>
        </p:nvSpPr>
        <p:spPr>
          <a:xfrm>
            <a:off x="755651" y="1270561"/>
            <a:ext cx="2873308" cy="4708981"/>
          </a:xfrm>
          <a:prstGeom prst="rect">
            <a:avLst/>
          </a:prstGeom>
        </p:spPr>
        <p:txBody>
          <a:bodyPr wrap="square" lIns="0" tIns="0" rIns="0" bIns="0">
            <a:spAutoFit/>
          </a:bodyPr>
          <a:lstStyle/>
          <a:p>
            <a:r>
              <a:rPr lang="en-GB" dirty="0"/>
              <a:t>The Amundsen Expedition had already reached the South Pole!</a:t>
            </a:r>
          </a:p>
          <a:p>
            <a:endParaRPr lang="en-GB" dirty="0"/>
          </a:p>
          <a:p>
            <a:r>
              <a:rPr lang="en-GB" dirty="0"/>
              <a:t>Roald Amundsen, Helmer </a:t>
            </a:r>
            <a:r>
              <a:rPr lang="en-GB" dirty="0" err="1"/>
              <a:t>Hanseen</a:t>
            </a:r>
            <a:r>
              <a:rPr lang="en-GB" dirty="0"/>
              <a:t>, </a:t>
            </a:r>
            <a:r>
              <a:rPr lang="en-GB" dirty="0" err="1"/>
              <a:t>Sverre</a:t>
            </a:r>
            <a:r>
              <a:rPr lang="en-GB" dirty="0"/>
              <a:t> Hassel and Oscar </a:t>
            </a:r>
            <a:r>
              <a:rPr lang="en-GB" dirty="0" err="1"/>
              <a:t>Wisting</a:t>
            </a:r>
            <a:r>
              <a:rPr lang="en-GB" dirty="0"/>
              <a:t> were the first people to ever reach the South Pole.</a:t>
            </a:r>
          </a:p>
          <a:p>
            <a:endParaRPr lang="en-GB" dirty="0"/>
          </a:p>
          <a:p>
            <a:r>
              <a:rPr lang="en-GB" dirty="0"/>
              <a:t>They had arrived on 14th December, 1911, and planted the Norwegian flag.</a:t>
            </a:r>
          </a:p>
          <a:p>
            <a:endParaRPr lang="en-GB" dirty="0"/>
          </a:p>
          <a:p>
            <a:r>
              <a:rPr lang="en-GB" dirty="0"/>
              <a:t>They had discovered a new route to the South Pole that took them only 57 days.</a:t>
            </a:r>
          </a:p>
        </p:txBody>
      </p:sp>
      <p:sp>
        <p:nvSpPr>
          <p:cNvPr id="13" name="Rectangle 12"/>
          <p:cNvSpPr/>
          <p:nvPr/>
        </p:nvSpPr>
        <p:spPr>
          <a:xfrm>
            <a:off x="755651" y="530225"/>
            <a:ext cx="4612868" cy="492443"/>
          </a:xfrm>
          <a:prstGeom prst="rect">
            <a:avLst/>
          </a:prstGeom>
        </p:spPr>
        <p:txBody>
          <a:bodyPr wrap="square" lIns="0" tIns="0" rIns="0" bIns="0">
            <a:spAutoFit/>
          </a:bodyPr>
          <a:lstStyle/>
          <a:p>
            <a:r>
              <a:rPr lang="en-GB" sz="3200" b="1" dirty="0"/>
              <a:t>Amundsen Expedition</a:t>
            </a:r>
          </a:p>
        </p:txBody>
      </p:sp>
    </p:spTree>
    <p:extLst>
      <p:ext uri="{BB962C8B-B14F-4D97-AF65-F5344CB8AC3E}">
        <p14:creationId xmlns:p14="http://schemas.microsoft.com/office/powerpoint/2010/main" val="2802144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fade">
                                      <p:cBhvr>
                                        <p:cTn id="7" dur="500"/>
                                        <p:tgtEl>
                                          <p:spTgt spid="5">
                                            <p:txEl>
                                              <p:pRg st="2" end="2"/>
                                            </p:txEl>
                                          </p:spTgt>
                                        </p:tgtEl>
                                      </p:cBhvr>
                                    </p:animEffect>
                                  </p:childTnLst>
                                </p:cTn>
                              </p:par>
                              <p:par>
                                <p:cTn id="8" presetID="42" presetClass="path" presetSubtype="0" accel="50000" decel="50000" fill="hold" nodeType="withEffect">
                                  <p:stCondLst>
                                    <p:cond delay="0"/>
                                  </p:stCondLst>
                                  <p:childTnLst>
                                    <p:animMotion origin="layout" path="M -3.61111E-6 2.96296E-6 L -3.61111E-6 0.27291 " pathEditMode="relative" rAng="0" ptsTypes="AA">
                                      <p:cBhvr>
                                        <p:cTn id="9" dur="2000" fill="hold"/>
                                        <p:tgtEl>
                                          <p:spTgt spid="2"/>
                                        </p:tgtEl>
                                        <p:attrNameLst>
                                          <p:attrName>ppt_x</p:attrName>
                                          <p:attrName>ppt_y</p:attrName>
                                        </p:attrNameLst>
                                      </p:cBhvr>
                                      <p:rCtr x="0" y="13634"/>
                                    </p:animMotion>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5">
                                            <p:txEl>
                                              <p:pRg st="4" end="4"/>
                                            </p:txEl>
                                          </p:spTgt>
                                        </p:tgtEl>
                                        <p:attrNameLst>
                                          <p:attrName>style.visibility</p:attrName>
                                        </p:attrNameLst>
                                      </p:cBhvr>
                                      <p:to>
                                        <p:strVal val="visible"/>
                                      </p:to>
                                    </p:set>
                                    <p:animEffect transition="in" filter="fade">
                                      <p:cBhvr>
                                        <p:cTn id="14" dur="500"/>
                                        <p:tgtEl>
                                          <p:spTgt spid="5">
                                            <p:txEl>
                                              <p:pRg st="4" end="4"/>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animEffect transition="in" filter="fade">
                                      <p:cBhvr>
                                        <p:cTn id="19"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7650" y="342900"/>
            <a:ext cx="8629650" cy="829765"/>
          </a:xfrm>
          <a:prstGeom prst="rect">
            <a:avLst/>
          </a:prstGeom>
          <a:solidFill>
            <a:srgbClr val="EA5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 name="Group 9"/>
          <p:cNvGrpSpPr/>
          <p:nvPr/>
        </p:nvGrpSpPr>
        <p:grpSpPr>
          <a:xfrm>
            <a:off x="3273820" y="1359990"/>
            <a:ext cx="5657849" cy="4875077"/>
            <a:chOff x="3216670" y="1359990"/>
            <a:chExt cx="5657849" cy="4875077"/>
          </a:xfrm>
        </p:grpSpPr>
        <p:sp>
          <p:nvSpPr>
            <p:cNvPr id="8" name="Rectangle 7"/>
            <p:cNvSpPr/>
            <p:nvPr/>
          </p:nvSpPr>
          <p:spPr>
            <a:xfrm>
              <a:off x="3216670" y="1359990"/>
              <a:ext cx="5657849" cy="933240"/>
            </a:xfrm>
            <a:prstGeom prst="rect">
              <a:avLst/>
            </a:prstGeom>
            <a:solidFill>
              <a:srgbClr val="BCE6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3216670" y="5301827"/>
              <a:ext cx="5657849" cy="9332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216670" y="1828945"/>
              <a:ext cx="5655068" cy="3997646"/>
            </a:xfrm>
            <a:prstGeom prst="rect">
              <a:avLst/>
            </a:prstGeom>
          </p:spPr>
        </p:pic>
      </p:grpSp>
      <p:sp>
        <p:nvSpPr>
          <p:cNvPr id="9" name="Rectangle 8"/>
          <p:cNvSpPr/>
          <p:nvPr/>
        </p:nvSpPr>
        <p:spPr>
          <a:xfrm>
            <a:off x="342900" y="1270562"/>
            <a:ext cx="8629650" cy="245004"/>
          </a:xfrm>
          <a:prstGeom prst="rect">
            <a:avLst/>
          </a:prstGeom>
          <a:solidFill>
            <a:srgbClr val="0140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247649" y="6092825"/>
            <a:ext cx="8629650" cy="497545"/>
          </a:xfrm>
          <a:prstGeom prst="rect">
            <a:avLst/>
          </a:prstGeom>
          <a:solidFill>
            <a:srgbClr val="0140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Rectangle 12"/>
          <p:cNvSpPr/>
          <p:nvPr/>
        </p:nvSpPr>
        <p:spPr>
          <a:xfrm>
            <a:off x="755651" y="530225"/>
            <a:ext cx="4612868" cy="492443"/>
          </a:xfrm>
          <a:prstGeom prst="rect">
            <a:avLst/>
          </a:prstGeom>
        </p:spPr>
        <p:txBody>
          <a:bodyPr wrap="square" lIns="0" tIns="0" rIns="0" bIns="0">
            <a:spAutoFit/>
          </a:bodyPr>
          <a:lstStyle/>
          <a:p>
            <a:r>
              <a:rPr lang="en-GB" sz="3200" b="1" dirty="0"/>
              <a:t>Scott’s Disappointment</a:t>
            </a:r>
          </a:p>
        </p:txBody>
      </p:sp>
      <p:sp>
        <p:nvSpPr>
          <p:cNvPr id="5" name="Rectangle 4"/>
          <p:cNvSpPr/>
          <p:nvPr/>
        </p:nvSpPr>
        <p:spPr>
          <a:xfrm>
            <a:off x="755650" y="1613463"/>
            <a:ext cx="2463800" cy="4154984"/>
          </a:xfrm>
          <a:prstGeom prst="rect">
            <a:avLst/>
          </a:prstGeom>
        </p:spPr>
        <p:txBody>
          <a:bodyPr wrap="square" lIns="0" tIns="0" rIns="0" bIns="0">
            <a:spAutoFit/>
          </a:bodyPr>
          <a:lstStyle/>
          <a:p>
            <a:r>
              <a:rPr lang="en-GB" dirty="0"/>
              <a:t>It was over a month later, on 17 January, 1912, that Scott and his team reached the South Pole and discovered that the Norwegians had beaten them to it.</a:t>
            </a:r>
          </a:p>
          <a:p>
            <a:endParaRPr lang="en-GB" dirty="0"/>
          </a:p>
          <a:p>
            <a:r>
              <a:rPr lang="en-GB" dirty="0"/>
              <a:t>They were extremely disappointed.</a:t>
            </a:r>
          </a:p>
          <a:p>
            <a:endParaRPr lang="en-GB" dirty="0"/>
          </a:p>
          <a:p>
            <a:r>
              <a:rPr lang="en-GB" dirty="0"/>
              <a:t>After planting their flag, Scott’s team headed for home.</a:t>
            </a:r>
          </a:p>
          <a:p>
            <a:endParaRPr lang="en-GB" dirty="0"/>
          </a:p>
        </p:txBody>
      </p:sp>
    </p:spTree>
    <p:extLst>
      <p:ext uri="{BB962C8B-B14F-4D97-AF65-F5344CB8AC3E}">
        <p14:creationId xmlns:p14="http://schemas.microsoft.com/office/powerpoint/2010/main" val="3459321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fade">
                                      <p:cBhvr>
                                        <p:cTn id="7" dur="500"/>
                                        <p:tgtEl>
                                          <p:spTgt spid="5">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4" end="4"/>
                                            </p:txEl>
                                          </p:spTgt>
                                        </p:tgtEl>
                                        <p:attrNameLst>
                                          <p:attrName>style.visibility</p:attrName>
                                        </p:attrNameLst>
                                      </p:cBhvr>
                                      <p:to>
                                        <p:strVal val="visible"/>
                                      </p:to>
                                    </p:set>
                                    <p:animEffect transition="in" filter="fade">
                                      <p:cBhvr>
                                        <p:cTn id="12"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692696"/>
            <a:ext cx="8220075" cy="994306"/>
          </a:xfrm>
        </p:spPr>
        <p:txBody>
          <a:bodyPr/>
          <a:lstStyle/>
          <a:p>
            <a:r>
              <a:rPr lang="en-GB" sz="3000" dirty="0"/>
              <a:t>Watch these video about Scott and Amundsen to help explain the Race to the Pole a little more clearly.</a:t>
            </a:r>
            <a:endParaRPr lang="en-US" sz="3000" dirty="0"/>
          </a:p>
        </p:txBody>
      </p:sp>
      <p:sp>
        <p:nvSpPr>
          <p:cNvPr id="3" name="Rectangle 2"/>
          <p:cNvSpPr/>
          <p:nvPr/>
        </p:nvSpPr>
        <p:spPr>
          <a:xfrm>
            <a:off x="1907704" y="2564904"/>
            <a:ext cx="5310336" cy="369332"/>
          </a:xfrm>
          <a:prstGeom prst="rect">
            <a:avLst/>
          </a:prstGeom>
        </p:spPr>
        <p:txBody>
          <a:bodyPr wrap="square">
            <a:spAutoFit/>
          </a:bodyPr>
          <a:lstStyle/>
          <a:p>
            <a:r>
              <a:rPr lang="en-US" dirty="0"/>
              <a:t>https://www.youtube.com/watch?v=HosGqMXSeWk</a:t>
            </a:r>
          </a:p>
        </p:txBody>
      </p:sp>
      <p:sp>
        <p:nvSpPr>
          <p:cNvPr id="4" name="Rectangle 3"/>
          <p:cNvSpPr/>
          <p:nvPr/>
        </p:nvSpPr>
        <p:spPr>
          <a:xfrm>
            <a:off x="2195736" y="3284984"/>
            <a:ext cx="5742384" cy="369332"/>
          </a:xfrm>
          <a:prstGeom prst="rect">
            <a:avLst/>
          </a:prstGeom>
        </p:spPr>
        <p:txBody>
          <a:bodyPr wrap="square">
            <a:spAutoFit/>
          </a:bodyPr>
          <a:lstStyle/>
          <a:p>
            <a:r>
              <a:rPr lang="en-US" dirty="0"/>
              <a:t>https://www.youtube.com/watch?v=Ts3LIirgDbU</a:t>
            </a:r>
          </a:p>
        </p:txBody>
      </p:sp>
      <p:sp>
        <p:nvSpPr>
          <p:cNvPr id="5" name="Rectangle 4"/>
          <p:cNvSpPr/>
          <p:nvPr/>
        </p:nvSpPr>
        <p:spPr>
          <a:xfrm>
            <a:off x="2051720" y="4077072"/>
            <a:ext cx="4878288" cy="369332"/>
          </a:xfrm>
          <a:prstGeom prst="rect">
            <a:avLst/>
          </a:prstGeom>
        </p:spPr>
        <p:txBody>
          <a:bodyPr wrap="square">
            <a:spAutoFit/>
          </a:bodyPr>
          <a:lstStyle/>
          <a:p>
            <a:r>
              <a:rPr lang="en-US" dirty="0"/>
              <a:t>https://www.youtube.com/watch?v=LI3zaVoHerg</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052736"/>
            <a:ext cx="8220075" cy="994306"/>
          </a:xfrm>
        </p:spPr>
        <p:txBody>
          <a:bodyPr/>
          <a:lstStyle/>
          <a:p>
            <a:r>
              <a:rPr lang="en-GB" sz="5500" dirty="0">
                <a:latin typeface="Times New Roman" pitchFamily="18" charset="0"/>
                <a:cs typeface="Times New Roman" pitchFamily="18" charset="0"/>
              </a:rPr>
              <a:t>Let’s find out a little more about the explorer </a:t>
            </a:r>
            <a:br>
              <a:rPr lang="en-GB" sz="5500" dirty="0">
                <a:latin typeface="Times New Roman" pitchFamily="18" charset="0"/>
                <a:cs typeface="Times New Roman" pitchFamily="18" charset="0"/>
              </a:rPr>
            </a:br>
            <a:r>
              <a:rPr lang="en-GB" sz="6500" b="1" dirty="0" err="1">
                <a:latin typeface="Times New Roman" pitchFamily="18" charset="0"/>
                <a:cs typeface="Times New Roman" pitchFamily="18" charset="0"/>
              </a:rPr>
              <a:t>Roald</a:t>
            </a:r>
            <a:r>
              <a:rPr lang="en-GB" sz="6500" b="1" dirty="0">
                <a:latin typeface="Times New Roman" pitchFamily="18" charset="0"/>
                <a:cs typeface="Times New Roman" pitchFamily="18" charset="0"/>
              </a:rPr>
              <a:t> Amundsen</a:t>
            </a:r>
            <a:endParaRPr lang="en-US" sz="6500" b="1" dirty="0">
              <a:latin typeface="Times New Roman" pitchFamily="18" charset="0"/>
              <a:cs typeface="Times New Roman" pitchFamily="18" charset="0"/>
            </a:endParaRPr>
          </a:p>
        </p:txBody>
      </p:sp>
      <p:sp>
        <p:nvSpPr>
          <p:cNvPr id="4098" name="AutoShape 2" descr="25 Strange And Interesting Facts About Roald Amundsen - Tons Of Fact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4100" name="Picture 4" descr="roald amundsen Archives - Tons Of Facts"/>
          <p:cNvPicPr>
            <a:picLocks noChangeAspect="1" noChangeArrowheads="1"/>
          </p:cNvPicPr>
          <p:nvPr/>
        </p:nvPicPr>
        <p:blipFill>
          <a:blip r:embed="rId2" cstate="print"/>
          <a:srcRect/>
          <a:stretch>
            <a:fillRect/>
          </a:stretch>
        </p:blipFill>
        <p:spPr bwMode="auto">
          <a:xfrm>
            <a:off x="1259632" y="2996952"/>
            <a:ext cx="7056784" cy="3735135"/>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www.polarroutes.co.uk/files/uploads/image/2(6).jpg"/>
          <p:cNvPicPr>
            <a:picLocks noChangeAspect="1" noChangeArrowheads="1"/>
          </p:cNvPicPr>
          <p:nvPr/>
        </p:nvPicPr>
        <p:blipFill>
          <a:blip r:embed="rId2" cstate="print"/>
          <a:srcRect/>
          <a:stretch>
            <a:fillRect/>
          </a:stretch>
        </p:blipFill>
        <p:spPr bwMode="auto">
          <a:xfrm>
            <a:off x="4788023" y="836712"/>
            <a:ext cx="3723439" cy="5112568"/>
          </a:xfrm>
          <a:prstGeom prst="rect">
            <a:avLst/>
          </a:prstGeom>
          <a:noFill/>
        </p:spPr>
      </p:pic>
      <p:sp>
        <p:nvSpPr>
          <p:cNvPr id="4" name="Rectangle 3"/>
          <p:cNvSpPr/>
          <p:nvPr/>
        </p:nvSpPr>
        <p:spPr>
          <a:xfrm>
            <a:off x="323528" y="836712"/>
            <a:ext cx="4032448" cy="5416868"/>
          </a:xfrm>
          <a:prstGeom prst="rect">
            <a:avLst/>
          </a:prstGeom>
        </p:spPr>
        <p:txBody>
          <a:bodyPr wrap="square">
            <a:spAutoFit/>
          </a:bodyPr>
          <a:lstStyle/>
          <a:p>
            <a:pPr lvl="0" eaLnBrk="0" fontAlgn="base" hangingPunct="0">
              <a:spcBef>
                <a:spcPct val="0"/>
              </a:spcBef>
              <a:spcAft>
                <a:spcPct val="0"/>
              </a:spcAft>
            </a:pPr>
            <a:r>
              <a:rPr lang="en-US" sz="2200" b="1" dirty="0" err="1">
                <a:solidFill>
                  <a:srgbClr val="666666"/>
                </a:solidFill>
                <a:latin typeface="Raleway"/>
                <a:cs typeface="Arial" pitchFamily="34" charset="0"/>
              </a:rPr>
              <a:t>Roald</a:t>
            </a:r>
            <a:r>
              <a:rPr lang="en-US" sz="2200" b="1" dirty="0">
                <a:solidFill>
                  <a:srgbClr val="666666"/>
                </a:solidFill>
                <a:latin typeface="Raleway"/>
                <a:cs typeface="Arial" pitchFamily="34" charset="0"/>
              </a:rPr>
              <a:t> Amundsen </a:t>
            </a:r>
            <a:r>
              <a:rPr lang="en-US" dirty="0">
                <a:solidFill>
                  <a:srgbClr val="666666"/>
                </a:solidFill>
                <a:latin typeface="Raleway"/>
                <a:cs typeface="Arial" pitchFamily="34" charset="0"/>
              </a:rPr>
              <a:t>was one of the most important explorers to have ever lived. </a:t>
            </a:r>
          </a:p>
          <a:p>
            <a:pPr lvl="0" eaLnBrk="0" fontAlgn="base" hangingPunct="0">
              <a:spcBef>
                <a:spcPct val="0"/>
              </a:spcBef>
              <a:spcAft>
                <a:spcPct val="0"/>
              </a:spcAft>
            </a:pPr>
            <a:endParaRPr lang="en-US" dirty="0">
              <a:solidFill>
                <a:srgbClr val="666666"/>
              </a:solidFill>
              <a:latin typeface="Raleway"/>
              <a:cs typeface="Arial" pitchFamily="34" charset="0"/>
            </a:endParaRPr>
          </a:p>
          <a:p>
            <a:pPr lvl="0" eaLnBrk="0" fontAlgn="base" hangingPunct="0">
              <a:spcBef>
                <a:spcPct val="0"/>
              </a:spcBef>
              <a:spcAft>
                <a:spcPct val="0"/>
              </a:spcAft>
            </a:pPr>
            <a:r>
              <a:rPr lang="en-US" dirty="0">
                <a:solidFill>
                  <a:srgbClr val="666666"/>
                </a:solidFill>
                <a:latin typeface="Raleway"/>
                <a:cs typeface="Arial" pitchFamily="34" charset="0"/>
              </a:rPr>
              <a:t>The </a:t>
            </a:r>
            <a:r>
              <a:rPr lang="en-US" b="1" dirty="0">
                <a:solidFill>
                  <a:srgbClr val="666666"/>
                </a:solidFill>
                <a:latin typeface="Raleway"/>
                <a:cs typeface="Arial" pitchFamily="34" charset="0"/>
              </a:rPr>
              <a:t>Norwegian</a:t>
            </a:r>
            <a:r>
              <a:rPr lang="en-US" dirty="0">
                <a:solidFill>
                  <a:srgbClr val="666666"/>
                </a:solidFill>
                <a:latin typeface="Raleway"/>
                <a:cs typeface="Arial" pitchFamily="34" charset="0"/>
              </a:rPr>
              <a:t> explorer was the </a:t>
            </a:r>
            <a:r>
              <a:rPr lang="en-US" b="1" dirty="0">
                <a:solidFill>
                  <a:srgbClr val="666666"/>
                </a:solidFill>
                <a:latin typeface="Raleway"/>
                <a:cs typeface="Arial" pitchFamily="34" charset="0"/>
              </a:rPr>
              <a:t>first ever to reach the South Pole in 1911</a:t>
            </a:r>
            <a:r>
              <a:rPr lang="en-US" dirty="0">
                <a:solidFill>
                  <a:srgbClr val="666666"/>
                </a:solidFill>
                <a:latin typeface="Raleway"/>
                <a:cs typeface="Arial" pitchFamily="34" charset="0"/>
              </a:rPr>
              <a:t>, much to the disappointment of Ernest </a:t>
            </a:r>
            <a:r>
              <a:rPr lang="en-US" dirty="0" err="1">
                <a:solidFill>
                  <a:srgbClr val="666666"/>
                </a:solidFill>
                <a:latin typeface="Raleway"/>
                <a:cs typeface="Arial" pitchFamily="34" charset="0"/>
              </a:rPr>
              <a:t>Shackleton</a:t>
            </a:r>
            <a:r>
              <a:rPr lang="en-US" dirty="0">
                <a:solidFill>
                  <a:srgbClr val="666666"/>
                </a:solidFill>
                <a:latin typeface="Raleway"/>
                <a:cs typeface="Arial" pitchFamily="34" charset="0"/>
              </a:rPr>
              <a:t> and Robert Scott. </a:t>
            </a:r>
          </a:p>
          <a:p>
            <a:pPr lvl="0" eaLnBrk="0" fontAlgn="base" hangingPunct="0">
              <a:spcBef>
                <a:spcPct val="0"/>
              </a:spcBef>
              <a:spcAft>
                <a:spcPct val="0"/>
              </a:spcAft>
            </a:pPr>
            <a:endParaRPr lang="en-US" dirty="0">
              <a:solidFill>
                <a:srgbClr val="666666"/>
              </a:solidFill>
              <a:latin typeface="Raleway"/>
              <a:cs typeface="Arial" pitchFamily="34" charset="0"/>
            </a:endParaRPr>
          </a:p>
          <a:p>
            <a:pPr lvl="0" eaLnBrk="0" fontAlgn="base" hangingPunct="0">
              <a:spcBef>
                <a:spcPct val="0"/>
              </a:spcBef>
              <a:spcAft>
                <a:spcPct val="0"/>
              </a:spcAft>
            </a:pPr>
            <a:r>
              <a:rPr lang="en-US" dirty="0">
                <a:solidFill>
                  <a:srgbClr val="666666"/>
                </a:solidFill>
                <a:latin typeface="Raleway"/>
                <a:cs typeface="Arial" pitchFamily="34" charset="0"/>
              </a:rPr>
              <a:t>In </a:t>
            </a:r>
            <a:r>
              <a:rPr lang="en-US" b="1" dirty="0">
                <a:solidFill>
                  <a:srgbClr val="666666"/>
                </a:solidFill>
                <a:latin typeface="Raleway"/>
                <a:cs typeface="Arial" pitchFamily="34" charset="0"/>
              </a:rPr>
              <a:t>1926, Amundsen successfully reached the North Pole </a:t>
            </a:r>
            <a:r>
              <a:rPr lang="en-US" dirty="0">
                <a:solidFill>
                  <a:srgbClr val="666666"/>
                </a:solidFill>
                <a:latin typeface="Raleway"/>
                <a:cs typeface="Arial" pitchFamily="34" charset="0"/>
              </a:rPr>
              <a:t>as well - making him </a:t>
            </a:r>
            <a:r>
              <a:rPr lang="en-US" b="1" dirty="0">
                <a:solidFill>
                  <a:srgbClr val="666666"/>
                </a:solidFill>
                <a:latin typeface="Raleway"/>
                <a:cs typeface="Arial" pitchFamily="34" charset="0"/>
              </a:rPr>
              <a:t>the first man in history to reach both poles</a:t>
            </a:r>
            <a:r>
              <a:rPr lang="en-US" dirty="0">
                <a:solidFill>
                  <a:srgbClr val="666666"/>
                </a:solidFill>
                <a:latin typeface="Raleway"/>
                <a:cs typeface="Arial" pitchFamily="34" charset="0"/>
              </a:rPr>
              <a:t>. </a:t>
            </a:r>
          </a:p>
          <a:p>
            <a:pPr lvl="0" eaLnBrk="0" fontAlgn="base" hangingPunct="0">
              <a:spcBef>
                <a:spcPct val="0"/>
              </a:spcBef>
              <a:spcAft>
                <a:spcPct val="0"/>
              </a:spcAft>
            </a:pPr>
            <a:endParaRPr lang="en-US" dirty="0">
              <a:solidFill>
                <a:srgbClr val="666666"/>
              </a:solidFill>
              <a:latin typeface="Raleway"/>
              <a:cs typeface="Arial" pitchFamily="34" charset="0"/>
            </a:endParaRPr>
          </a:p>
          <a:p>
            <a:pPr lvl="0" eaLnBrk="0" fontAlgn="base" hangingPunct="0">
              <a:spcBef>
                <a:spcPct val="0"/>
              </a:spcBef>
              <a:spcAft>
                <a:spcPct val="0"/>
              </a:spcAft>
            </a:pPr>
            <a:r>
              <a:rPr lang="en-US" dirty="0">
                <a:solidFill>
                  <a:srgbClr val="666666"/>
                </a:solidFill>
                <a:latin typeface="Raleway"/>
                <a:cs typeface="Arial" pitchFamily="34" charset="0"/>
              </a:rPr>
              <a:t>In 1928, on a rescue mission in the Arctic, Amundsen and his crew of five all disappeared.</a:t>
            </a:r>
            <a:endParaRPr lang="en-US" sz="800" dirty="0">
              <a:latin typeface="Arial" pitchFamily="34" charset="0"/>
              <a:cs typeface="Arial" pitchFamily="34" charset="0"/>
            </a:endParaRPr>
          </a:p>
          <a:p>
            <a:pPr lvl="0" eaLnBrk="0" fontAlgn="base" hangingPunct="0">
              <a:spcBef>
                <a:spcPct val="0"/>
              </a:spcBef>
              <a:spcAft>
                <a:spcPct val="0"/>
              </a:spcAft>
            </a:pPr>
            <a:r>
              <a:rPr lang="en-US" dirty="0">
                <a:solidFill>
                  <a:srgbClr val="666666"/>
                </a:solidFill>
                <a:latin typeface="Raleway"/>
                <a:cs typeface="Arial" pitchFamily="34" charset="0"/>
              </a:rPr>
              <a:t>  </a:t>
            </a:r>
            <a:endParaRPr lang="en-US" sz="800" dirty="0">
              <a:latin typeface="Arial" pitchFamily="34" charset="0"/>
              <a:cs typeface="Arial" pitchFamily="34" charset="0"/>
            </a:endParaRPr>
          </a:p>
          <a:p>
            <a:pPr lvl="0" eaLnBrk="0" fontAlgn="base" hangingPunct="0">
              <a:spcBef>
                <a:spcPct val="0"/>
              </a:spcBef>
              <a:spcAft>
                <a:spcPct val="0"/>
              </a:spcAft>
            </a:pPr>
            <a:r>
              <a:rPr lang="en-US" dirty="0">
                <a:solidFill>
                  <a:srgbClr val="666666"/>
                </a:solidFill>
                <a:latin typeface="Raleway"/>
                <a:cs typeface="Arial" pitchFamily="34" charset="0"/>
              </a:rPr>
              <a:t> </a:t>
            </a:r>
            <a:endParaRPr lang="en-US" sz="38500" dirty="0">
              <a:solidFill>
                <a:srgbClr val="666666"/>
              </a:solidFill>
              <a:latin typeface="Raleway"/>
              <a:cs typeface="Arial"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7650" y="342900"/>
            <a:ext cx="8629650" cy="829765"/>
          </a:xfrm>
          <a:prstGeom prst="rect">
            <a:avLst/>
          </a:prstGeom>
          <a:solidFill>
            <a:srgbClr val="EA5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309862" y="1359990"/>
            <a:ext cx="8496914" cy="5272585"/>
          </a:xfrm>
          <a:prstGeom prst="rect">
            <a:avLst/>
          </a:prstGeom>
        </p:spPr>
      </p:pic>
      <p:sp>
        <p:nvSpPr>
          <p:cNvPr id="7" name="Rounded Rectangle 6"/>
          <p:cNvSpPr/>
          <p:nvPr/>
        </p:nvSpPr>
        <p:spPr>
          <a:xfrm>
            <a:off x="5295900" y="1311963"/>
            <a:ext cx="3271838" cy="3174312"/>
          </a:xfrm>
          <a:prstGeom prst="roundRect">
            <a:avLst>
              <a:gd name="adj" fmla="val 5000"/>
            </a:avLst>
          </a:prstGeom>
          <a:solidFill>
            <a:schemeClr val="bg1"/>
          </a:solidFill>
          <a:ln w="28575">
            <a:solidFill>
              <a:srgbClr val="01407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342900" y="1270562"/>
            <a:ext cx="8629650" cy="245004"/>
          </a:xfrm>
          <a:prstGeom prst="rect">
            <a:avLst/>
          </a:prstGeom>
          <a:solidFill>
            <a:srgbClr val="0140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5" name="Rectangle 4"/>
          <p:cNvSpPr/>
          <p:nvPr/>
        </p:nvSpPr>
        <p:spPr>
          <a:xfrm>
            <a:off x="5475288" y="1622138"/>
            <a:ext cx="3063875" cy="2769989"/>
          </a:xfrm>
          <a:prstGeom prst="rect">
            <a:avLst/>
          </a:prstGeom>
        </p:spPr>
        <p:txBody>
          <a:bodyPr wrap="square" lIns="0" tIns="0" rIns="0" bIns="0">
            <a:spAutoFit/>
          </a:bodyPr>
          <a:lstStyle/>
          <a:p>
            <a:r>
              <a:rPr lang="en-GB" dirty="0"/>
              <a:t>Scott’s Terra Nova expedition ended in tragedy. No one survived the return journey.</a:t>
            </a:r>
          </a:p>
          <a:p>
            <a:endParaRPr lang="en-GB" dirty="0"/>
          </a:p>
          <a:p>
            <a:r>
              <a:rPr lang="en-GB" dirty="0"/>
              <a:t>Later that year, a search party set out to find Scott and the Terra Nova team. They put up a cross that now acts as a memorial to these brave explorers.</a:t>
            </a:r>
          </a:p>
        </p:txBody>
      </p:sp>
      <p:sp>
        <p:nvSpPr>
          <p:cNvPr id="13" name="Rectangle 12"/>
          <p:cNvSpPr/>
          <p:nvPr/>
        </p:nvSpPr>
        <p:spPr>
          <a:xfrm>
            <a:off x="755651" y="530225"/>
            <a:ext cx="4612868" cy="492443"/>
          </a:xfrm>
          <a:prstGeom prst="rect">
            <a:avLst/>
          </a:prstGeom>
        </p:spPr>
        <p:txBody>
          <a:bodyPr wrap="square" lIns="0" tIns="0" rIns="0" bIns="0">
            <a:spAutoFit/>
          </a:bodyPr>
          <a:lstStyle/>
          <a:p>
            <a:r>
              <a:rPr lang="en-GB" sz="3200" b="1" dirty="0"/>
              <a:t>A Dangerous Mission</a:t>
            </a:r>
          </a:p>
        </p:txBody>
      </p:sp>
    </p:spTree>
    <p:extLst>
      <p:ext uri="{BB962C8B-B14F-4D97-AF65-F5344CB8AC3E}">
        <p14:creationId xmlns:p14="http://schemas.microsoft.com/office/powerpoint/2010/main" val="1621648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fade">
                                      <p:cBhvr>
                                        <p:cTn id="7"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1551" y="2524856"/>
            <a:ext cx="8220075" cy="994306"/>
          </a:xfrm>
        </p:spPr>
        <p:txBody>
          <a:bodyPr/>
          <a:lstStyle/>
          <a:p>
            <a:pPr algn="l"/>
            <a:r>
              <a:rPr lang="en-GB" u="sng" dirty="0">
                <a:latin typeface="Twinkl"/>
              </a:rPr>
              <a:t>Task:</a:t>
            </a:r>
            <a:br>
              <a:rPr lang="en-GB" u="sng" dirty="0">
                <a:latin typeface="Twinkl"/>
              </a:rPr>
            </a:br>
            <a:br>
              <a:rPr lang="en-GB" u="sng" dirty="0">
                <a:latin typeface="Twinkl"/>
              </a:rPr>
            </a:br>
            <a:r>
              <a:rPr lang="en-GB" sz="1200" dirty="0">
                <a:latin typeface="Twinkl"/>
              </a:rPr>
              <a:t>Like last week, we are giving you a </a:t>
            </a:r>
            <a:r>
              <a:rPr lang="en-GB" sz="1200" b="1" dirty="0">
                <a:latin typeface="Twinkl"/>
              </a:rPr>
              <a:t>choice of tasks.</a:t>
            </a:r>
            <a:r>
              <a:rPr lang="en-GB" sz="1200" dirty="0">
                <a:latin typeface="Twinkl"/>
              </a:rPr>
              <a:t> We would like you to </a:t>
            </a:r>
            <a:r>
              <a:rPr lang="en-GB" sz="1200" b="1" i="1" dirty="0">
                <a:latin typeface="Twinkl"/>
              </a:rPr>
              <a:t>complete at least one </a:t>
            </a:r>
            <a:r>
              <a:rPr lang="en-GB" sz="1200" dirty="0">
                <a:latin typeface="Twinkl"/>
              </a:rPr>
              <a:t>(you are welcome to do more).</a:t>
            </a:r>
            <a:br>
              <a:rPr lang="en-GB" sz="1200" dirty="0">
                <a:latin typeface="Twinkl"/>
              </a:rPr>
            </a:br>
            <a:br>
              <a:rPr lang="en-GB" sz="1200" dirty="0">
                <a:latin typeface="Twinkl"/>
              </a:rPr>
            </a:br>
            <a:r>
              <a:rPr lang="en-GB" sz="1200" dirty="0">
                <a:latin typeface="Twinkl"/>
              </a:rPr>
              <a:t>- Produce a short recount about '</a:t>
            </a:r>
            <a:r>
              <a:rPr lang="en-GB" sz="1200" i="1" dirty="0">
                <a:latin typeface="Twinkl"/>
              </a:rPr>
              <a:t>The Race To The Pole</a:t>
            </a:r>
            <a:r>
              <a:rPr lang="en-GB" sz="1200" dirty="0">
                <a:latin typeface="Twinkl"/>
              </a:rPr>
              <a:t>'.</a:t>
            </a:r>
            <a:br>
              <a:rPr lang="en-GB" sz="1200" dirty="0">
                <a:latin typeface="Twinkl"/>
              </a:rPr>
            </a:br>
            <a:br>
              <a:rPr lang="en-GB" sz="1200" dirty="0">
                <a:latin typeface="Twinkl"/>
              </a:rPr>
            </a:br>
            <a:r>
              <a:rPr lang="en-GB" sz="1200" dirty="0">
                <a:latin typeface="Twinkl"/>
              </a:rPr>
              <a:t>- Imagine you are organising or joining in a similar mission. Write a list / Draw and label the items you would take with you. Extension: Add a sentence to each to explain your choice of items. </a:t>
            </a:r>
            <a:r>
              <a:rPr lang="en-GB" sz="800" b="1" dirty="0">
                <a:latin typeface="Twinkl"/>
              </a:rPr>
              <a:t>Don't choose this option if you did it last week as last would be very similar.</a:t>
            </a:r>
            <a:br>
              <a:rPr lang="en-GB" sz="800" b="1" dirty="0">
                <a:latin typeface="Twinkl"/>
              </a:rPr>
            </a:br>
            <a:br>
              <a:rPr lang="en-GB" sz="1200" b="1" dirty="0">
                <a:latin typeface="Twinkl"/>
              </a:rPr>
            </a:br>
            <a:r>
              <a:rPr lang="en-GB" sz="1200" dirty="0">
                <a:latin typeface="Twinkl"/>
              </a:rPr>
              <a:t>- Write a short diary entry as if you were Scott and include your disappointment at achieving the goal of reaching the South Pole, but discovering you aren't the first </a:t>
            </a:r>
            <a:r>
              <a:rPr lang="en-GB" sz="1200" u="sng" dirty="0">
                <a:latin typeface="Twinkl"/>
              </a:rPr>
              <a:t>OR</a:t>
            </a:r>
            <a:r>
              <a:rPr lang="en-GB" sz="1200" dirty="0">
                <a:latin typeface="Twinkl"/>
              </a:rPr>
              <a:t> be Roald Amundsen and write about your elation at being the first to reach the Pole. </a:t>
            </a:r>
            <a:br>
              <a:rPr lang="en-US" dirty="0"/>
            </a:br>
            <a:br>
              <a:rPr lang="en-GB" sz="1200" dirty="0">
                <a:latin typeface="Twinkl"/>
              </a:rPr>
            </a:br>
            <a:r>
              <a:rPr lang="en-GB" sz="1200" dirty="0">
                <a:latin typeface="Twinkl"/>
              </a:rPr>
              <a:t>- Complete the fact file in the folder.</a:t>
            </a:r>
            <a:br>
              <a:rPr lang="en-GB" sz="1200" dirty="0">
                <a:latin typeface="Twinkl"/>
              </a:rPr>
            </a:br>
            <a:br>
              <a:rPr lang="en-GB" sz="1200" dirty="0">
                <a:latin typeface="Twinkl"/>
              </a:rPr>
            </a:br>
            <a:r>
              <a:rPr lang="en-GB" sz="1200" dirty="0">
                <a:latin typeface="Twinkl"/>
              </a:rPr>
              <a:t>- Create a comic strip/storyboard to show the sequence of events.</a:t>
            </a:r>
            <a:br>
              <a:rPr lang="en-GB" sz="1200" dirty="0">
                <a:latin typeface="Twinkl"/>
              </a:rPr>
            </a:br>
            <a:br>
              <a:rPr lang="en-GB" sz="1200" dirty="0">
                <a:latin typeface="Twinkl"/>
              </a:rPr>
            </a:br>
            <a:r>
              <a:rPr lang="en-GB" sz="1200" dirty="0">
                <a:latin typeface="Twinkl"/>
              </a:rPr>
              <a:t>- Draw a picture of Scott and his team, maybe along with some of his equipment, and the UK flag (but also showing the Norwegian flag/ note left by Amundsen and his team).</a:t>
            </a:r>
            <a:br>
              <a:rPr lang="en-GB" sz="1200" dirty="0">
                <a:latin typeface="Twinkl"/>
              </a:rPr>
            </a:br>
            <a:br>
              <a:rPr lang="en-GB" sz="1200" dirty="0">
                <a:latin typeface="Twinkl"/>
              </a:rPr>
            </a:br>
            <a:r>
              <a:rPr lang="en-GB" sz="1200" dirty="0">
                <a:latin typeface="Twinkl"/>
              </a:rPr>
              <a:t>- Be creative and come up with your own ides to share the facts you learnt!</a:t>
            </a:r>
            <a:endParaRPr lang="en-GB" sz="1200" u="sng" dirty="0">
              <a:latin typeface="Twink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TotalTime>
  <Words>606</Words>
  <Application>Microsoft Office PowerPoint</Application>
  <PresentationFormat>On-screen Show (4:3)</PresentationFormat>
  <Paragraphs>75</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The Race to the Pole</vt:lpstr>
      <vt:lpstr>Terra Nova Expedition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Watch these video about Scott and Amundsen to help explain the Race to the Pole a little more clearly.</vt:lpstr>
      <vt:lpstr>Let’s find out a little more about the explorer  Roald Amundsen</vt:lpstr>
      <vt:lpstr>PowerPoint Presentation</vt:lpstr>
      <vt:lpstr>PowerPoint Presentation</vt:lpstr>
      <vt:lpstr>Task:  Like last week, we are giving you a choice of tasks. We would like you to complete at least one (you are welcome to do more).  - Produce a short recount about 'The Race To The Pole'.  - Imagine you are organising or joining in a similar mission. Write a list / Draw and label the items you would take with you. Extension: Add a sentence to each to explain your choice of items. Don't choose this option if you did it last week as last would be very similar.  - Write a short diary entry as if you were Scott and include your disappointment at achieving the goal of reaching the South Pole, but discovering you aren't the first OR be Roald Amundsen and write about your elation at being the first to reach the Pole.   - Complete the fact file in the folder.  - Create a comic strip/storyboard to show the sequence of events.  - Draw a picture of Scott and his team, maybe along with some of his equipment, and the UK flag (but also showing the Norwegian flag/ note left by Amundsen and his team).  - Be creative and come up with your own ides to share the facts you learnt!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Terra Nova Expedition </dc:title>
  <dc:creator>DARREN FOGARTY</dc:creator>
  <cp:lastModifiedBy>DARREN FOGARTY</cp:lastModifiedBy>
  <cp:revision>65</cp:revision>
  <dcterms:created xsi:type="dcterms:W3CDTF">2021-01-20T11:26:55Z</dcterms:created>
  <dcterms:modified xsi:type="dcterms:W3CDTF">2021-02-10T16:14:29Z</dcterms:modified>
</cp:coreProperties>
</file>