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5" r:id="rId2"/>
    <p:sldId id="274" r:id="rId3"/>
    <p:sldId id="275" r:id="rId4"/>
    <p:sldId id="276" r:id="rId5"/>
    <p:sldId id="277" r:id="rId6"/>
    <p:sldId id="279" r:id="rId7"/>
    <p:sldId id="27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1E700B27-DE4C-4B9E-BB11-B9027034A00F}" type="datetimeFigureOut">
              <a:rPr lang="en-US" dirty="0"/>
              <a:pPr/>
              <a:t>7/13/2021</a:t>
            </a:fld>
            <a:endParaRPr lang="en-US" dirty="0"/>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US" dirty="0"/>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97465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C51FCE-E4BB-4680-8E50-3C0E348D2609}" type="datetimeFigureOut">
              <a:rPr lang="en-US" dirty="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95648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AAA073D-A903-47F8-8D16-77642FB0DF1F}" type="datetimeFigureOut">
              <a:rPr lang="en-US" dirty="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62373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91FA40-626B-4CA1-85D0-7A9016E395BA}" type="datetimeFigureOut">
              <a:rPr lang="en-US" dirty="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26787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F425EA-B9DC-48A7-991E-9A82573B1B21}" type="datetimeFigureOut">
              <a:rPr lang="en-US" dirty="0"/>
              <a:t>7/13/2021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70451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6CB97F8-6CEB-469B-AFCC-889F2A2B1D5A}" type="datetimeFigureOut">
              <a:rPr lang="en-US" dirty="0"/>
              <a:t>7/13/2021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2325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A9179F-009E-4FA5-B091-7EBB82A185BD}" type="datetimeFigureOut">
              <a:rPr lang="en-US" dirty="0"/>
              <a:t>7/13/2021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22233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E665CEB-0076-4E37-B880-BCEA9784DE0A}" type="datetimeFigureOut">
              <a:rPr lang="en-US" dirty="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57922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6149E5E-3896-4118-99A7-7B85668F1C5E}" type="datetimeFigureOut">
              <a:rPr lang="en-US" dirty="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62015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40F4739-9812-4A9F-890D-2AD6BA5F6EE8}" type="datetimeFigureOut">
              <a:rPr lang="en-US" dirty="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74448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18845AC5-A3F8-44AA-BA8F-596CDCC976D3}" type="datetimeFigureOut">
              <a:rPr lang="en-US" dirty="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767002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C873B183-A821-4095-A363-9EC968635539}" type="datetimeFigureOut">
              <a:rPr lang="en-US" dirty="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979765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4D01B4-0AA5-45E6-B2E6-5FA4078AEBCF}" type="datetimeFigureOut">
              <a:rPr lang="en-US" dirty="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24766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147335C-0450-40D7-8612-B3203BED4F28}" type="datetimeFigureOut">
              <a:rPr lang="en-US" dirty="0"/>
              <a:t>7/13/2021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158623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246A105-2A1C-4284-B4EA-07CF89B1A393}" type="datetimeFigureOut">
              <a:rPr lang="en-US" dirty="0"/>
              <a:t>7/13/2021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747581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DBE609-F3F2-45E6-BD6A-E03A8C86C1AE}" type="datetimeFigureOut">
              <a:rPr lang="en-US" dirty="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146241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24AD68-089C-4467-A8F3-EA2BBCA6B44E}" type="datetimeFigureOut">
              <a:rPr lang="en-US" dirty="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853604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7E0D914D-B099-4142-A885-11F276715148}" type="datetimeFigureOut">
              <a:rPr lang="en-US" dirty="0"/>
              <a:t>7/13/2021</a:t>
            </a:fld>
            <a:endParaRPr lang="en-US" dirty="0"/>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US" dirty="0"/>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7298709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jhVqIpz81TA" TargetMode="External"/><Relationship Id="rId2" Type="http://schemas.openxmlformats.org/officeDocument/2006/relationships/hyperlink" Target="https://www.youtube.com/watch?v=AHOoWjSh5ss"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BE26C-9FD1-4D87-AE9A-BB1F3700DA09}"/>
              </a:ext>
            </a:extLst>
          </p:cNvPr>
          <p:cNvSpPr>
            <a:spLocks noGrp="1"/>
          </p:cNvSpPr>
          <p:nvPr>
            <p:ph type="title"/>
          </p:nvPr>
        </p:nvSpPr>
        <p:spPr/>
        <p:txBody>
          <a:bodyPr/>
          <a:lstStyle/>
          <a:p>
            <a:r>
              <a:rPr lang="en-US" dirty="0" err="1"/>
              <a:t>Malamander</a:t>
            </a:r>
            <a:r>
              <a:rPr lang="en-US" dirty="0"/>
              <a:t> Chapter 23 and 24</a:t>
            </a:r>
            <a:endParaRPr lang="en-GB" dirty="0"/>
          </a:p>
        </p:txBody>
      </p:sp>
      <p:sp>
        <p:nvSpPr>
          <p:cNvPr id="3" name="Content Placeholder 2">
            <a:extLst>
              <a:ext uri="{FF2B5EF4-FFF2-40B4-BE49-F238E27FC236}">
                <a16:creationId xmlns:a16="http://schemas.microsoft.com/office/drawing/2014/main" id="{C6AD42AD-61A2-4B1F-820B-427B23696FAC}"/>
              </a:ext>
            </a:extLst>
          </p:cNvPr>
          <p:cNvSpPr>
            <a:spLocks noGrp="1"/>
          </p:cNvSpPr>
          <p:nvPr>
            <p:ph idx="1"/>
          </p:nvPr>
        </p:nvSpPr>
        <p:spPr/>
        <p:txBody>
          <a:bodyPr>
            <a:normAutofit fontScale="92500" lnSpcReduction="10000"/>
          </a:bodyPr>
          <a:lstStyle/>
          <a:p>
            <a:r>
              <a:rPr lang="en-GB" dirty="0">
                <a:hlinkClick r:id="rId2"/>
              </a:rPr>
              <a:t>https://www.youtube.com/watch?v=AHOoWjSh5ss</a:t>
            </a:r>
            <a:r>
              <a:rPr lang="en-GB" dirty="0"/>
              <a:t> chapter 23</a:t>
            </a:r>
          </a:p>
          <a:p>
            <a:r>
              <a:rPr lang="en-GB" dirty="0">
                <a:hlinkClick r:id="rId3"/>
              </a:rPr>
              <a:t>https://www.youtube.com/watch?v=jhVqIpz81TA</a:t>
            </a:r>
            <a:r>
              <a:rPr lang="en-GB" dirty="0"/>
              <a:t> chapter 24</a:t>
            </a:r>
          </a:p>
          <a:p>
            <a:endParaRPr lang="en-GB" dirty="0"/>
          </a:p>
          <a:p>
            <a:pPr>
              <a:buFont typeface="+mj-lt"/>
              <a:buAutoNum type="arabicPeriod"/>
            </a:pPr>
            <a:r>
              <a:rPr lang="en-US" b="0" i="0" dirty="0">
                <a:effectLst/>
                <a:latin typeface="Arial" panose="020B0604020202020204" pitchFamily="34" charset="0"/>
              </a:rPr>
              <a:t>Why is </a:t>
            </a:r>
            <a:r>
              <a:rPr lang="en-US" b="0" i="0" dirty="0" err="1">
                <a:effectLst/>
                <a:latin typeface="Arial" panose="020B0604020202020204" pitchFamily="34" charset="0"/>
              </a:rPr>
              <a:t>Mr</a:t>
            </a:r>
            <a:r>
              <a:rPr lang="en-US" b="0" i="0" dirty="0">
                <a:effectLst/>
                <a:latin typeface="Arial" panose="020B0604020202020204" pitchFamily="34" charset="0"/>
              </a:rPr>
              <a:t> </a:t>
            </a:r>
            <a:r>
              <a:rPr lang="en-US" b="0" i="0" dirty="0" err="1">
                <a:effectLst/>
                <a:latin typeface="Arial" panose="020B0604020202020204" pitchFamily="34" charset="0"/>
              </a:rPr>
              <a:t>Mollusc</a:t>
            </a:r>
            <a:r>
              <a:rPr lang="en-US" b="0" i="0" dirty="0">
                <a:effectLst/>
                <a:latin typeface="Arial" panose="020B0604020202020204" pitchFamily="34" charset="0"/>
              </a:rPr>
              <a:t> suspicious about Herbie?</a:t>
            </a:r>
          </a:p>
          <a:p>
            <a:pPr>
              <a:buFont typeface="+mj-lt"/>
              <a:buAutoNum type="arabicPeriod"/>
            </a:pPr>
            <a:r>
              <a:rPr lang="en-US" b="0" i="0" dirty="0">
                <a:effectLst/>
                <a:latin typeface="Arial" panose="020B0604020202020204" pitchFamily="34" charset="0"/>
              </a:rPr>
              <a:t>Who has written Herbie a letter?</a:t>
            </a:r>
          </a:p>
          <a:p>
            <a:pPr>
              <a:buFont typeface="+mj-lt"/>
              <a:buAutoNum type="arabicPeriod"/>
            </a:pPr>
            <a:r>
              <a:rPr lang="en-US" b="0" i="0" dirty="0">
                <a:effectLst/>
                <a:latin typeface="Arial" panose="020B0604020202020204" pitchFamily="34" charset="0"/>
              </a:rPr>
              <a:t>How did Lady Kraken know what Herbie was up to?</a:t>
            </a:r>
          </a:p>
          <a:p>
            <a:pPr>
              <a:buFont typeface="+mj-lt"/>
              <a:buAutoNum type="arabicPeriod"/>
            </a:pPr>
            <a:r>
              <a:rPr lang="en-US" dirty="0"/>
              <a:t>Why doesn’t Lady K trust Violet?</a:t>
            </a:r>
          </a:p>
          <a:p>
            <a:pPr>
              <a:buFont typeface="+mj-lt"/>
              <a:buAutoNum type="arabicPeriod"/>
            </a:pPr>
            <a:r>
              <a:rPr lang="en-US" dirty="0"/>
              <a:t>Predict where Violet has gone.</a:t>
            </a:r>
          </a:p>
          <a:p>
            <a:pPr>
              <a:buFont typeface="+mj-lt"/>
              <a:buAutoNum type="arabicPeriod"/>
            </a:pPr>
            <a:r>
              <a:rPr lang="en-US" dirty="0"/>
              <a:t>Do you believe Violet is working with Sebastian Eels? Explain your answer.</a:t>
            </a:r>
            <a:endParaRPr lang="en-GB" dirty="0"/>
          </a:p>
        </p:txBody>
      </p:sp>
    </p:spTree>
    <p:extLst>
      <p:ext uri="{BB962C8B-B14F-4D97-AF65-F5344CB8AC3E}">
        <p14:creationId xmlns:p14="http://schemas.microsoft.com/office/powerpoint/2010/main" val="17503334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4435" y="618309"/>
            <a:ext cx="9271932" cy="1062323"/>
          </a:xfrm>
        </p:spPr>
        <p:txBody>
          <a:bodyPr/>
          <a:lstStyle/>
          <a:p>
            <a:r>
              <a:rPr lang="en-GB" dirty="0">
                <a:solidFill>
                  <a:schemeClr val="bg1"/>
                </a:solidFill>
              </a:rPr>
              <a:t>L.C. Can I write a news article? </a:t>
            </a:r>
          </a:p>
        </p:txBody>
      </p:sp>
      <p:sp>
        <p:nvSpPr>
          <p:cNvPr id="3" name="Content Placeholder 2"/>
          <p:cNvSpPr>
            <a:spLocks noGrp="1"/>
          </p:cNvSpPr>
          <p:nvPr>
            <p:ph idx="1"/>
          </p:nvPr>
        </p:nvSpPr>
        <p:spPr/>
        <p:txBody>
          <a:bodyPr/>
          <a:lstStyle/>
          <a:p>
            <a:r>
              <a:rPr lang="en-GB" dirty="0"/>
              <a:t>Toolkit </a:t>
            </a:r>
          </a:p>
        </p:txBody>
      </p:sp>
    </p:spTree>
    <p:extLst>
      <p:ext uri="{BB962C8B-B14F-4D97-AF65-F5344CB8AC3E}">
        <p14:creationId xmlns:p14="http://schemas.microsoft.com/office/powerpoint/2010/main" val="2869499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02CB7-EB91-4D73-9D21-FAE67A87340A}"/>
              </a:ext>
            </a:extLst>
          </p:cNvPr>
          <p:cNvSpPr>
            <a:spLocks noGrp="1"/>
          </p:cNvSpPr>
          <p:nvPr>
            <p:ph type="title"/>
          </p:nvPr>
        </p:nvSpPr>
        <p:spPr>
          <a:xfrm>
            <a:off x="639098" y="629265"/>
            <a:ext cx="5132438" cy="1622322"/>
          </a:xfrm>
        </p:spPr>
        <p:txBody>
          <a:bodyPr>
            <a:normAutofit/>
          </a:bodyPr>
          <a:lstStyle/>
          <a:p>
            <a:r>
              <a:rPr lang="en-GB" dirty="0"/>
              <a:t>You’re hired</a:t>
            </a:r>
          </a:p>
        </p:txBody>
      </p:sp>
      <p:sp>
        <p:nvSpPr>
          <p:cNvPr id="3" name="Content Placeholder 2">
            <a:extLst>
              <a:ext uri="{FF2B5EF4-FFF2-40B4-BE49-F238E27FC236}">
                <a16:creationId xmlns:a16="http://schemas.microsoft.com/office/drawing/2014/main" id="{098D6BCA-04B2-4FDA-BDAA-F9348AF89EB9}"/>
              </a:ext>
            </a:extLst>
          </p:cNvPr>
          <p:cNvSpPr>
            <a:spLocks noGrp="1"/>
          </p:cNvSpPr>
          <p:nvPr>
            <p:ph idx="1"/>
          </p:nvPr>
        </p:nvSpPr>
        <p:spPr>
          <a:xfrm>
            <a:off x="639098" y="2418735"/>
            <a:ext cx="5132439" cy="3811742"/>
          </a:xfrm>
        </p:spPr>
        <p:txBody>
          <a:bodyPr anchor="ctr">
            <a:normAutofit/>
          </a:bodyPr>
          <a:lstStyle/>
          <a:p>
            <a:r>
              <a:rPr lang="en-GB" dirty="0">
                <a:solidFill>
                  <a:schemeClr val="tx1"/>
                </a:solidFill>
              </a:rPr>
              <a:t>Following a sighting of the </a:t>
            </a:r>
            <a:r>
              <a:rPr lang="en-GB" dirty="0" err="1">
                <a:solidFill>
                  <a:schemeClr val="tx1"/>
                </a:solidFill>
              </a:rPr>
              <a:t>malamander</a:t>
            </a:r>
            <a:r>
              <a:rPr lang="en-GB" dirty="0">
                <a:solidFill>
                  <a:schemeClr val="tx1"/>
                </a:solidFill>
              </a:rPr>
              <a:t> the local newspaper ‘Eerie Times’ needs an article covering the story. It’s your job to write the story. </a:t>
            </a:r>
          </a:p>
          <a:p>
            <a:endParaRPr lang="en-GB" dirty="0">
              <a:solidFill>
                <a:schemeClr val="bg1"/>
              </a:solidFill>
            </a:endParaRPr>
          </a:p>
        </p:txBody>
      </p:sp>
      <p:pic>
        <p:nvPicPr>
          <p:cNvPr id="2050" name="Picture 2" descr="Central Michigan Life - Monsters in the mitten: Strange tales of cryptids  and monsters from around Michigan">
            <a:extLst>
              <a:ext uri="{FF2B5EF4-FFF2-40B4-BE49-F238E27FC236}">
                <a16:creationId xmlns:a16="http://schemas.microsoft.com/office/drawing/2014/main" id="{3F506251-9F97-4FD4-B25C-B25F7CE7201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41635" y="645106"/>
            <a:ext cx="4161099" cy="5585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5011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36E7F-2DAC-4405-904E-818867BBEE8C}"/>
              </a:ext>
            </a:extLst>
          </p:cNvPr>
          <p:cNvSpPr>
            <a:spLocks noGrp="1"/>
          </p:cNvSpPr>
          <p:nvPr>
            <p:ph type="title"/>
          </p:nvPr>
        </p:nvSpPr>
        <p:spPr>
          <a:xfrm>
            <a:off x="1154953" y="973668"/>
            <a:ext cx="8761413" cy="706964"/>
          </a:xfrm>
        </p:spPr>
        <p:txBody>
          <a:bodyPr>
            <a:normAutofit/>
          </a:bodyPr>
          <a:lstStyle/>
          <a:p>
            <a:r>
              <a:rPr lang="en-GB" dirty="0"/>
              <a:t>News article features</a:t>
            </a:r>
          </a:p>
        </p:txBody>
      </p:sp>
      <p:sp>
        <p:nvSpPr>
          <p:cNvPr id="3" name="Content Placeholder 2">
            <a:extLst>
              <a:ext uri="{FF2B5EF4-FFF2-40B4-BE49-F238E27FC236}">
                <a16:creationId xmlns:a16="http://schemas.microsoft.com/office/drawing/2014/main" id="{2E9137C1-2548-40B4-B0CA-610FDA955D38}"/>
              </a:ext>
            </a:extLst>
          </p:cNvPr>
          <p:cNvSpPr>
            <a:spLocks noGrp="1"/>
          </p:cNvSpPr>
          <p:nvPr>
            <p:ph idx="1"/>
          </p:nvPr>
        </p:nvSpPr>
        <p:spPr>
          <a:xfrm>
            <a:off x="1154954" y="2603500"/>
            <a:ext cx="6397313" cy="3416300"/>
          </a:xfrm>
        </p:spPr>
        <p:txBody>
          <a:bodyPr anchor="ctr">
            <a:normAutofit/>
          </a:bodyPr>
          <a:lstStyle/>
          <a:p>
            <a:r>
              <a:rPr lang="en-GB" dirty="0"/>
              <a:t>What features might we expect to find?</a:t>
            </a:r>
          </a:p>
          <a:p>
            <a:r>
              <a:rPr lang="en-GB" dirty="0"/>
              <a:t>What can you see?</a:t>
            </a:r>
          </a:p>
        </p:txBody>
      </p:sp>
      <p:pic>
        <p:nvPicPr>
          <p:cNvPr id="3074" name="Picture 2" descr="The Great American Sea Serpent | Folklife Today">
            <a:extLst>
              <a:ext uri="{FF2B5EF4-FFF2-40B4-BE49-F238E27FC236}">
                <a16:creationId xmlns:a16="http://schemas.microsoft.com/office/drawing/2014/main" id="{5AEABC46-4883-44F5-8FCC-3B477FCD285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97816" y="350123"/>
            <a:ext cx="4751284" cy="6293092"/>
          </a:xfrm>
          <a:prstGeom prst="roundRect">
            <a:avLst>
              <a:gd name="adj" fmla="val 1858"/>
            </a:avLst>
          </a:prstGeom>
          <a:noFill/>
          <a:effectLst>
            <a:outerShdw blurRad="50800" dist="50800" dir="54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6236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36E7F-2DAC-4405-904E-818867BBEE8C}"/>
              </a:ext>
            </a:extLst>
          </p:cNvPr>
          <p:cNvSpPr>
            <a:spLocks noGrp="1"/>
          </p:cNvSpPr>
          <p:nvPr>
            <p:ph type="title"/>
          </p:nvPr>
        </p:nvSpPr>
        <p:spPr>
          <a:xfrm>
            <a:off x="1154953" y="973668"/>
            <a:ext cx="8761413" cy="706964"/>
          </a:xfrm>
        </p:spPr>
        <p:txBody>
          <a:bodyPr>
            <a:normAutofit/>
          </a:bodyPr>
          <a:lstStyle/>
          <a:p>
            <a:r>
              <a:rPr lang="en-GB" dirty="0"/>
              <a:t>News article features</a:t>
            </a:r>
          </a:p>
        </p:txBody>
      </p:sp>
      <p:sp>
        <p:nvSpPr>
          <p:cNvPr id="3" name="Content Placeholder 2">
            <a:extLst>
              <a:ext uri="{FF2B5EF4-FFF2-40B4-BE49-F238E27FC236}">
                <a16:creationId xmlns:a16="http://schemas.microsoft.com/office/drawing/2014/main" id="{2E9137C1-2548-40B4-B0CA-610FDA955D38}"/>
              </a:ext>
            </a:extLst>
          </p:cNvPr>
          <p:cNvSpPr>
            <a:spLocks noGrp="1"/>
          </p:cNvSpPr>
          <p:nvPr>
            <p:ph idx="1"/>
          </p:nvPr>
        </p:nvSpPr>
        <p:spPr>
          <a:xfrm>
            <a:off x="1154954" y="2603500"/>
            <a:ext cx="6397313" cy="3416300"/>
          </a:xfrm>
        </p:spPr>
        <p:txBody>
          <a:bodyPr anchor="ctr">
            <a:normAutofit/>
          </a:bodyPr>
          <a:lstStyle/>
          <a:p>
            <a:r>
              <a:rPr lang="en-GB" dirty="0"/>
              <a:t>What features might we expect to find?</a:t>
            </a:r>
          </a:p>
          <a:p>
            <a:r>
              <a:rPr lang="en-GB" dirty="0"/>
              <a:t>What can you see?</a:t>
            </a:r>
          </a:p>
        </p:txBody>
      </p:sp>
      <p:pic>
        <p:nvPicPr>
          <p:cNvPr id="3074" name="Picture 2" descr="The Great American Sea Serpent | Folklife Today">
            <a:extLst>
              <a:ext uri="{FF2B5EF4-FFF2-40B4-BE49-F238E27FC236}">
                <a16:creationId xmlns:a16="http://schemas.microsoft.com/office/drawing/2014/main" id="{5AEABC46-4883-44F5-8FCC-3B477FCD285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97816" y="350123"/>
            <a:ext cx="4751284" cy="6293092"/>
          </a:xfrm>
          <a:prstGeom prst="roundRect">
            <a:avLst>
              <a:gd name="adj" fmla="val 1858"/>
            </a:avLst>
          </a:prstGeom>
          <a:noFill/>
          <a:effectLst>
            <a:outerShdw blurRad="50800" dist="50800" dir="54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8009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0942E-1095-4005-91E8-6B13EDE5F091}"/>
              </a:ext>
            </a:extLst>
          </p:cNvPr>
          <p:cNvSpPr>
            <a:spLocks noGrp="1"/>
          </p:cNvSpPr>
          <p:nvPr>
            <p:ph type="title"/>
          </p:nvPr>
        </p:nvSpPr>
        <p:spPr>
          <a:xfrm>
            <a:off x="0" y="0"/>
            <a:ext cx="3613212" cy="6858000"/>
          </a:xfrm>
          <a:solidFill>
            <a:schemeClr val="bg1"/>
          </a:solidFill>
        </p:spPr>
        <p:txBody>
          <a:bodyPr/>
          <a:lstStyle/>
          <a:p>
            <a:r>
              <a:rPr lang="en-GB" sz="1800" dirty="0">
                <a:solidFill>
                  <a:schemeClr val="tx1"/>
                </a:solidFill>
              </a:rPr>
              <a:t>The facts you’ve been given:</a:t>
            </a:r>
            <a:br>
              <a:rPr lang="en-GB" sz="1800" dirty="0">
                <a:solidFill>
                  <a:schemeClr val="tx1"/>
                </a:solidFill>
              </a:rPr>
            </a:br>
            <a:r>
              <a:rPr lang="en-GB" sz="1800" dirty="0">
                <a:solidFill>
                  <a:schemeClr val="tx1"/>
                </a:solidFill>
              </a:rPr>
              <a:t>The creature was spotted by several people (including Mrs Forester, Mr Thompson and Stuart Knowles, an expert in marine biology). Mrs Forster first spotted the creature while having her chips at </a:t>
            </a:r>
            <a:r>
              <a:rPr lang="en-GB" sz="1800" dirty="0" err="1">
                <a:solidFill>
                  <a:schemeClr val="tx1"/>
                </a:solidFill>
              </a:rPr>
              <a:t>Seegol’s</a:t>
            </a:r>
            <a:r>
              <a:rPr lang="en-GB" sz="1800" dirty="0">
                <a:solidFill>
                  <a:schemeClr val="tx1"/>
                </a:solidFill>
              </a:rPr>
              <a:t> Diner.</a:t>
            </a:r>
            <a:br>
              <a:rPr lang="en-GB" sz="1800" dirty="0">
                <a:solidFill>
                  <a:schemeClr val="tx1"/>
                </a:solidFill>
              </a:rPr>
            </a:br>
            <a:br>
              <a:rPr lang="en-GB" sz="1800" dirty="0">
                <a:solidFill>
                  <a:schemeClr val="tx1"/>
                </a:solidFill>
              </a:rPr>
            </a:br>
            <a:r>
              <a:rPr lang="en-GB" sz="1800" dirty="0">
                <a:solidFill>
                  <a:schemeClr val="tx1"/>
                </a:solidFill>
              </a:rPr>
              <a:t>It appeared to be hungry, based on its movements. </a:t>
            </a:r>
            <a:br>
              <a:rPr lang="en-GB" sz="1800" dirty="0">
                <a:solidFill>
                  <a:schemeClr val="tx1"/>
                </a:solidFill>
              </a:rPr>
            </a:br>
            <a:br>
              <a:rPr lang="en-GB" sz="1800" dirty="0">
                <a:solidFill>
                  <a:schemeClr val="tx1"/>
                </a:solidFill>
              </a:rPr>
            </a:br>
            <a:r>
              <a:rPr lang="en-GB" sz="1800" dirty="0">
                <a:solidFill>
                  <a:schemeClr val="tx1"/>
                </a:solidFill>
              </a:rPr>
              <a:t>It moved north, appearing to leap out of the water at times.</a:t>
            </a:r>
            <a:br>
              <a:rPr lang="en-GB" sz="1800" dirty="0">
                <a:solidFill>
                  <a:schemeClr val="tx1"/>
                </a:solidFill>
              </a:rPr>
            </a:br>
            <a:r>
              <a:rPr lang="en-GB" sz="1800" dirty="0">
                <a:solidFill>
                  <a:schemeClr val="tx1"/>
                </a:solidFill>
              </a:rPr>
              <a:t>No one was injured but many cryptologists have flocked to the area in the hope they will get to see the creature.</a:t>
            </a:r>
            <a:br>
              <a:rPr lang="en-GB" sz="1800" dirty="0">
                <a:solidFill>
                  <a:schemeClr val="tx1"/>
                </a:solidFill>
              </a:rPr>
            </a:br>
            <a:endParaRPr lang="en-GB" sz="1800" dirty="0">
              <a:solidFill>
                <a:schemeClr val="tx1"/>
              </a:solidFill>
            </a:endParaRPr>
          </a:p>
        </p:txBody>
      </p:sp>
      <p:pic>
        <p:nvPicPr>
          <p:cNvPr id="4098" name="Picture 2">
            <a:extLst>
              <a:ext uri="{FF2B5EF4-FFF2-40B4-BE49-F238E27FC236}">
                <a16:creationId xmlns:a16="http://schemas.microsoft.com/office/drawing/2014/main" id="{C768A2CE-3A9A-4E6A-90BF-831DBDA1AD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3600" y="0"/>
            <a:ext cx="90043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3194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4B2EB-E224-424D-BDEC-3D5A1212F934}"/>
              </a:ext>
            </a:extLst>
          </p:cNvPr>
          <p:cNvSpPr>
            <a:spLocks noGrp="1"/>
          </p:cNvSpPr>
          <p:nvPr>
            <p:ph type="title"/>
          </p:nvPr>
        </p:nvSpPr>
        <p:spPr>
          <a:xfrm>
            <a:off x="639098" y="629265"/>
            <a:ext cx="5132438" cy="1622322"/>
          </a:xfrm>
        </p:spPr>
        <p:txBody>
          <a:bodyPr>
            <a:normAutofit/>
          </a:bodyPr>
          <a:lstStyle/>
          <a:p>
            <a:r>
              <a:rPr lang="en-GB" dirty="0"/>
              <a:t>Task </a:t>
            </a:r>
          </a:p>
        </p:txBody>
      </p:sp>
      <p:sp>
        <p:nvSpPr>
          <p:cNvPr id="3" name="Content Placeholder 2">
            <a:extLst>
              <a:ext uri="{FF2B5EF4-FFF2-40B4-BE49-F238E27FC236}">
                <a16:creationId xmlns:a16="http://schemas.microsoft.com/office/drawing/2014/main" id="{585AAB0D-D553-4B0E-911F-E5E8229DF0EA}"/>
              </a:ext>
            </a:extLst>
          </p:cNvPr>
          <p:cNvSpPr>
            <a:spLocks noGrp="1"/>
          </p:cNvSpPr>
          <p:nvPr>
            <p:ph idx="1"/>
          </p:nvPr>
        </p:nvSpPr>
        <p:spPr>
          <a:xfrm>
            <a:off x="639098" y="2418735"/>
            <a:ext cx="5132439" cy="3811742"/>
          </a:xfrm>
        </p:spPr>
        <p:txBody>
          <a:bodyPr anchor="ctr">
            <a:normAutofit/>
          </a:bodyPr>
          <a:lstStyle/>
          <a:p>
            <a:pPr marL="0" indent="0">
              <a:buNone/>
            </a:pPr>
            <a:r>
              <a:rPr lang="en-GB" dirty="0">
                <a:solidFill>
                  <a:schemeClr val="tx1"/>
                </a:solidFill>
              </a:rPr>
              <a:t>Use the facts you’ve been given to plan and write your own news article. </a:t>
            </a:r>
          </a:p>
          <a:p>
            <a:pPr marL="0" indent="0">
              <a:buNone/>
            </a:pPr>
            <a:r>
              <a:rPr lang="en-GB" dirty="0">
                <a:solidFill>
                  <a:schemeClr val="tx1"/>
                </a:solidFill>
              </a:rPr>
              <a:t>You can make up quotes and draw your own images.</a:t>
            </a:r>
          </a:p>
        </p:txBody>
      </p:sp>
      <p:pic>
        <p:nvPicPr>
          <p:cNvPr id="5" name="Picture 4">
            <a:extLst>
              <a:ext uri="{FF2B5EF4-FFF2-40B4-BE49-F238E27FC236}">
                <a16:creationId xmlns:a16="http://schemas.microsoft.com/office/drawing/2014/main" id="{EE4377E9-AAE1-44D7-B06E-5541C7C4E287}"/>
              </a:ext>
            </a:extLst>
          </p:cNvPr>
          <p:cNvPicPr>
            <a:picLocks noChangeAspect="1"/>
          </p:cNvPicPr>
          <p:nvPr/>
        </p:nvPicPr>
        <p:blipFill rotWithShape="1">
          <a:blip r:embed="rId2"/>
          <a:srcRect l="33906" t="19722" r="33750" b="9167"/>
          <a:stretch/>
        </p:blipFill>
        <p:spPr>
          <a:xfrm>
            <a:off x="5467349" y="319485"/>
            <a:ext cx="6520567" cy="6536928"/>
          </a:xfrm>
          <a:prstGeom prst="rect">
            <a:avLst/>
          </a:prstGeom>
        </p:spPr>
      </p:pic>
    </p:spTree>
    <p:extLst>
      <p:ext uri="{BB962C8B-B14F-4D97-AF65-F5344CB8AC3E}">
        <p14:creationId xmlns:p14="http://schemas.microsoft.com/office/powerpoint/2010/main" val="22526110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docProps/app.xml><?xml version="1.0" encoding="utf-8"?>
<Properties xmlns="http://schemas.openxmlformats.org/officeDocument/2006/extended-properties" xmlns:vt="http://schemas.openxmlformats.org/officeDocument/2006/docPropsVTypes">
  <TotalTime>64</TotalTime>
  <Words>288</Words>
  <Application>Microsoft Office PowerPoint</Application>
  <PresentationFormat>Widescreen</PresentationFormat>
  <Paragraphs>24</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Century Gothic</vt:lpstr>
      <vt:lpstr>Wingdings 3</vt:lpstr>
      <vt:lpstr>Ion Boardroom</vt:lpstr>
      <vt:lpstr>Malamander Chapter 23 and 24</vt:lpstr>
      <vt:lpstr>L.C. Can I write a news article? </vt:lpstr>
      <vt:lpstr>You’re hired</vt:lpstr>
      <vt:lpstr>News article features</vt:lpstr>
      <vt:lpstr>News article features</vt:lpstr>
      <vt:lpstr>The facts you’ve been given: The creature was spotted by several people (including Mrs Forester, Mr Thompson and Stuart Knowles, an expert in marine biology). Mrs Forster first spotted the creature while having her chips at Seegol’s Diner.  It appeared to be hungry, based on its movements.   It moved north, appearing to leap out of the water at times. No one was injured but many cryptologists have flocked to the area in the hope they will get to see the creature. </vt:lpstr>
      <vt:lpstr>Task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Malamander Chapter 21 and 22</dc:title>
  <dc:creator>Conor McKeown</dc:creator>
  <cp:lastModifiedBy>Conor McKeown</cp:lastModifiedBy>
  <cp:revision>3</cp:revision>
  <dcterms:created xsi:type="dcterms:W3CDTF">2021-07-10T14:52:42Z</dcterms:created>
  <dcterms:modified xsi:type="dcterms:W3CDTF">2021-07-13T07:14:58Z</dcterms:modified>
</cp:coreProperties>
</file>