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2" r:id="rId2"/>
    <p:sldId id="261" r:id="rId3"/>
    <p:sldId id="256" r:id="rId4"/>
    <p:sldId id="257" r:id="rId5"/>
    <p:sldId id="263" r:id="rId6"/>
    <p:sldId id="264" r:id="rId7"/>
    <p:sldId id="266" r:id="rId8"/>
    <p:sldId id="268" r:id="rId9"/>
    <p:sldId id="267" r:id="rId10"/>
    <p:sldId id="269" r:id="rId11"/>
    <p:sldId id="270"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983DCA1-2E1C-067E-EAC5-FE9172EE7A8D}" v="35" dt="2021-02-09T18:47:33.631"/>
    <p1510:client id="{E61BF713-3473-2692-F1B6-3B502D18B5E4}" v="44" dt="2021-02-07T13:31:53.66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34587" autoAdjust="0"/>
    <p:restoredTop sz="94693" autoAdjust="0"/>
  </p:normalViewPr>
  <p:slideViewPr>
    <p:cSldViewPr>
      <p:cViewPr varScale="1">
        <p:scale>
          <a:sx n="122" d="100"/>
          <a:sy n="122" d="100"/>
        </p:scale>
        <p:origin x="-1314"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chel Harrison" userId="S::rachel.harrison@bramhopeprimaryschool.co.uk::1ceaffb2-cd00-4957-9443-572dfb74df9c" providerId="AD" clId="Web-{1983DCA1-2E1C-067E-EAC5-FE9172EE7A8D}"/>
    <pc:docChg chg="modSld">
      <pc:chgData name="Rachel Harrison" userId="S::rachel.harrison@bramhopeprimaryschool.co.uk::1ceaffb2-cd00-4957-9443-572dfb74df9c" providerId="AD" clId="Web-{1983DCA1-2E1C-067E-EAC5-FE9172EE7A8D}" dt="2021-02-09T18:47:31.412" v="18" actId="20577"/>
      <pc:docMkLst>
        <pc:docMk/>
      </pc:docMkLst>
      <pc:sldChg chg="modSp">
        <pc:chgData name="Rachel Harrison" userId="S::rachel.harrison@bramhopeprimaryschool.co.uk::1ceaffb2-cd00-4957-9443-572dfb74df9c" providerId="AD" clId="Web-{1983DCA1-2E1C-067E-EAC5-FE9172EE7A8D}" dt="2021-02-09T18:45:59.504" v="7" actId="20577"/>
        <pc:sldMkLst>
          <pc:docMk/>
          <pc:sldMk cId="0" sldId="263"/>
        </pc:sldMkLst>
        <pc:spChg chg="mod">
          <ac:chgData name="Rachel Harrison" userId="S::rachel.harrison@bramhopeprimaryschool.co.uk::1ceaffb2-cd00-4957-9443-572dfb74df9c" providerId="AD" clId="Web-{1983DCA1-2E1C-067E-EAC5-FE9172EE7A8D}" dt="2021-02-09T18:45:59.504" v="7" actId="20577"/>
          <ac:spMkLst>
            <pc:docMk/>
            <pc:sldMk cId="0" sldId="263"/>
            <ac:spMk id="4" creationId="{00000000-0000-0000-0000-000000000000}"/>
          </ac:spMkLst>
        </pc:spChg>
        <pc:picChg chg="mod">
          <ac:chgData name="Rachel Harrison" userId="S::rachel.harrison@bramhopeprimaryschool.co.uk::1ceaffb2-cd00-4957-9443-572dfb74df9c" providerId="AD" clId="Web-{1983DCA1-2E1C-067E-EAC5-FE9172EE7A8D}" dt="2021-02-09T18:45:42.801" v="0" actId="1076"/>
          <ac:picMkLst>
            <pc:docMk/>
            <pc:sldMk cId="0" sldId="263"/>
            <ac:picMk id="22530" creationId="{00000000-0000-0000-0000-000000000000}"/>
          </ac:picMkLst>
        </pc:picChg>
      </pc:sldChg>
      <pc:sldChg chg="modSp">
        <pc:chgData name="Rachel Harrison" userId="S::rachel.harrison@bramhopeprimaryschool.co.uk::1ceaffb2-cd00-4957-9443-572dfb74df9c" providerId="AD" clId="Web-{1983DCA1-2E1C-067E-EAC5-FE9172EE7A8D}" dt="2021-02-09T18:46:57.224" v="13" actId="20577"/>
        <pc:sldMkLst>
          <pc:docMk/>
          <pc:sldMk cId="0" sldId="267"/>
        </pc:sldMkLst>
        <pc:spChg chg="mod">
          <ac:chgData name="Rachel Harrison" userId="S::rachel.harrison@bramhopeprimaryschool.co.uk::1ceaffb2-cd00-4957-9443-572dfb74df9c" providerId="AD" clId="Web-{1983DCA1-2E1C-067E-EAC5-FE9172EE7A8D}" dt="2021-02-09T18:46:57.224" v="13" actId="20577"/>
          <ac:spMkLst>
            <pc:docMk/>
            <pc:sldMk cId="0" sldId="267"/>
            <ac:spMk id="3" creationId="{00000000-0000-0000-0000-000000000000}"/>
          </ac:spMkLst>
        </pc:spChg>
      </pc:sldChg>
      <pc:sldChg chg="modSp">
        <pc:chgData name="Rachel Harrison" userId="S::rachel.harrison@bramhopeprimaryschool.co.uk::1ceaffb2-cd00-4957-9443-572dfb74df9c" providerId="AD" clId="Web-{1983DCA1-2E1C-067E-EAC5-FE9172EE7A8D}" dt="2021-02-09T18:47:31.412" v="18" actId="20577"/>
        <pc:sldMkLst>
          <pc:docMk/>
          <pc:sldMk cId="0" sldId="270"/>
        </pc:sldMkLst>
        <pc:spChg chg="mod">
          <ac:chgData name="Rachel Harrison" userId="S::rachel.harrison@bramhopeprimaryschool.co.uk::1ceaffb2-cd00-4957-9443-572dfb74df9c" providerId="AD" clId="Web-{1983DCA1-2E1C-067E-EAC5-FE9172EE7A8D}" dt="2021-02-09T18:47:31.412" v="18" actId="20577"/>
          <ac:spMkLst>
            <pc:docMk/>
            <pc:sldMk cId="0" sldId="270"/>
            <ac:spMk id="2" creationId="{00000000-0000-0000-0000-000000000000}"/>
          </ac:spMkLst>
        </pc:spChg>
      </pc:sldChg>
    </pc:docChg>
  </pc:docChgLst>
  <pc:docChgLst>
    <pc:chgData name="Rachel Harrison" userId="S::rachel.harrison@bramhopeprimaryschool.co.uk::1ceaffb2-cd00-4957-9443-572dfb74df9c" providerId="AD" clId="Web-{E61BF713-3473-2692-F1B6-3B502D18B5E4}"/>
    <pc:docChg chg="modSld">
      <pc:chgData name="Rachel Harrison" userId="S::rachel.harrison@bramhopeprimaryschool.co.uk::1ceaffb2-cd00-4957-9443-572dfb74df9c" providerId="AD" clId="Web-{E61BF713-3473-2692-F1B6-3B502D18B5E4}" dt="2021-02-07T13:31:53.665" v="24" actId="20577"/>
      <pc:docMkLst>
        <pc:docMk/>
      </pc:docMkLst>
      <pc:sldChg chg="modSp">
        <pc:chgData name="Rachel Harrison" userId="S::rachel.harrison@bramhopeprimaryschool.co.uk::1ceaffb2-cd00-4957-9443-572dfb74df9c" providerId="AD" clId="Web-{E61BF713-3473-2692-F1B6-3B502D18B5E4}" dt="2021-02-07T13:29:50.944" v="3" actId="20577"/>
        <pc:sldMkLst>
          <pc:docMk/>
          <pc:sldMk cId="0" sldId="263"/>
        </pc:sldMkLst>
        <pc:spChg chg="mod">
          <ac:chgData name="Rachel Harrison" userId="S::rachel.harrison@bramhopeprimaryschool.co.uk::1ceaffb2-cd00-4957-9443-572dfb74df9c" providerId="AD" clId="Web-{E61BF713-3473-2692-F1B6-3B502D18B5E4}" dt="2021-02-07T13:29:50.944" v="3" actId="20577"/>
          <ac:spMkLst>
            <pc:docMk/>
            <pc:sldMk cId="0" sldId="263"/>
            <ac:spMk id="4" creationId="{00000000-0000-0000-0000-000000000000}"/>
          </ac:spMkLst>
        </pc:spChg>
      </pc:sldChg>
      <pc:sldChg chg="modSp">
        <pc:chgData name="Rachel Harrison" userId="S::rachel.harrison@bramhopeprimaryschool.co.uk::1ceaffb2-cd00-4957-9443-572dfb74df9c" providerId="AD" clId="Web-{E61BF713-3473-2692-F1B6-3B502D18B5E4}" dt="2021-02-07T13:31:04.523" v="20" actId="1076"/>
        <pc:sldMkLst>
          <pc:docMk/>
          <pc:sldMk cId="0" sldId="267"/>
        </pc:sldMkLst>
        <pc:spChg chg="mod">
          <ac:chgData name="Rachel Harrison" userId="S::rachel.harrison@bramhopeprimaryschool.co.uk::1ceaffb2-cd00-4957-9443-572dfb74df9c" providerId="AD" clId="Web-{E61BF713-3473-2692-F1B6-3B502D18B5E4}" dt="2021-02-07T13:31:03.070" v="19" actId="20577"/>
          <ac:spMkLst>
            <pc:docMk/>
            <pc:sldMk cId="0" sldId="267"/>
            <ac:spMk id="3" creationId="{00000000-0000-0000-0000-000000000000}"/>
          </ac:spMkLst>
        </pc:spChg>
        <pc:spChg chg="mod">
          <ac:chgData name="Rachel Harrison" userId="S::rachel.harrison@bramhopeprimaryschool.co.uk::1ceaffb2-cd00-4957-9443-572dfb74df9c" providerId="AD" clId="Web-{E61BF713-3473-2692-F1B6-3B502D18B5E4}" dt="2021-02-07T13:31:04.523" v="20" actId="1076"/>
          <ac:spMkLst>
            <pc:docMk/>
            <pc:sldMk cId="0" sldId="267"/>
            <ac:spMk id="5" creationId="{00000000-0000-0000-0000-000000000000}"/>
          </ac:spMkLst>
        </pc:spChg>
        <pc:picChg chg="mod">
          <ac:chgData name="Rachel Harrison" userId="S::rachel.harrison@bramhopeprimaryschool.co.uk::1ceaffb2-cd00-4957-9443-572dfb74df9c" providerId="AD" clId="Web-{E61BF713-3473-2692-F1B6-3B502D18B5E4}" dt="2021-02-07T13:30:31.569" v="6" actId="1076"/>
          <ac:picMkLst>
            <pc:docMk/>
            <pc:sldMk cId="0" sldId="267"/>
            <ac:picMk id="23554" creationId="{00000000-0000-0000-0000-000000000000}"/>
          </ac:picMkLst>
        </pc:picChg>
      </pc:sldChg>
      <pc:sldChg chg="modSp">
        <pc:chgData name="Rachel Harrison" userId="S::rachel.harrison@bramhopeprimaryschool.co.uk::1ceaffb2-cd00-4957-9443-572dfb74df9c" providerId="AD" clId="Web-{E61BF713-3473-2692-F1B6-3B502D18B5E4}" dt="2021-02-07T13:31:53.665" v="24" actId="20577"/>
        <pc:sldMkLst>
          <pc:docMk/>
          <pc:sldMk cId="0" sldId="270"/>
        </pc:sldMkLst>
        <pc:spChg chg="mod">
          <ac:chgData name="Rachel Harrison" userId="S::rachel.harrison@bramhopeprimaryschool.co.uk::1ceaffb2-cd00-4957-9443-572dfb74df9c" providerId="AD" clId="Web-{E61BF713-3473-2692-F1B6-3B502D18B5E4}" dt="2021-02-07T13:31:53.665" v="24" actId="20577"/>
          <ac:spMkLst>
            <pc:docMk/>
            <pc:sldMk cId="0" sldId="270"/>
            <ac:spMk id="3"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64ADF3E4-E4DF-444E-881A-98EE3667571F}" type="datetimeFigureOut">
              <a:rPr lang="en-US" smtClean="0"/>
              <a:pPr/>
              <a:t>2/9/2021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05E6AC-0CEC-4A40-B649-52DDB9FDB6BA}"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4ADF3E4-E4DF-444E-881A-98EE3667571F}" type="datetimeFigureOut">
              <a:rPr lang="en-US" smtClean="0"/>
              <a:pPr/>
              <a:t>2/9/2021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05E6AC-0CEC-4A40-B649-52DDB9FDB6BA}"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4ADF3E4-E4DF-444E-881A-98EE3667571F}" type="datetimeFigureOut">
              <a:rPr lang="en-US" smtClean="0"/>
              <a:pPr/>
              <a:t>2/9/2021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05E6AC-0CEC-4A40-B649-52DDB9FDB6BA}"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4ADF3E4-E4DF-444E-881A-98EE3667571F}" type="datetimeFigureOut">
              <a:rPr lang="en-US" smtClean="0"/>
              <a:pPr/>
              <a:t>2/9/2021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05E6AC-0CEC-4A40-B649-52DDB9FDB6BA}"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64ADF3E4-E4DF-444E-881A-98EE3667571F}" type="datetimeFigureOut">
              <a:rPr lang="en-US" smtClean="0"/>
              <a:pPr/>
              <a:t>2/9/2021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005E6AC-0CEC-4A40-B649-52DDB9FDB6BA}"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64ADF3E4-E4DF-444E-881A-98EE3667571F}" type="datetimeFigureOut">
              <a:rPr lang="en-US" smtClean="0"/>
              <a:pPr/>
              <a:t>2/9/2021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005E6AC-0CEC-4A40-B649-52DDB9FDB6BA}"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4ADF3E4-E4DF-444E-881A-98EE3667571F}" type="datetimeFigureOut">
              <a:rPr lang="en-US" smtClean="0"/>
              <a:pPr/>
              <a:t>2/9/2021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005E6AC-0CEC-4A40-B649-52DDB9FDB6BA}"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4ADF3E4-E4DF-444E-881A-98EE3667571F}" type="datetimeFigureOut">
              <a:rPr lang="en-US" smtClean="0"/>
              <a:pPr/>
              <a:t>2/9/2021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05E6AC-0CEC-4A40-B649-52DDB9FDB6BA}"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4ADF3E4-E4DF-444E-881A-98EE3667571F}" type="datetimeFigureOut">
              <a:rPr lang="en-US" smtClean="0"/>
              <a:pPr/>
              <a:t>2/9/2021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005E6AC-0CEC-4A40-B649-52DDB9FDB6BA}"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4ADF3E4-E4DF-444E-881A-98EE3667571F}" type="datetimeFigureOut">
              <a:rPr lang="en-US" smtClean="0"/>
              <a:pPr/>
              <a:t>2/9/2021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05E6AC-0CEC-4A40-B649-52DDB9FDB6BA}"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4ADF3E4-E4DF-444E-881A-98EE3667571F}" type="datetimeFigureOut">
              <a:rPr lang="en-US" smtClean="0"/>
              <a:pPr/>
              <a:t>2/9/2021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005E6AC-0CEC-4A40-B649-52DDB9FDB6BA}"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ADF3E4-E4DF-444E-881A-98EE3667571F}" type="datetimeFigureOut">
              <a:rPr lang="en-US" smtClean="0"/>
              <a:pPr/>
              <a:t>2/9/2021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005E6AC-0CEC-4A40-B649-52DDB9FDB6BA}"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4">
              <a:lumMod val="20000"/>
              <a:lumOff val="80000"/>
            </a:schemeClr>
          </a:solidFill>
          <a:ln w="57150">
            <a:solidFill>
              <a:schemeClr val="tx1"/>
            </a:solidFill>
          </a:ln>
        </p:spPr>
        <p:txBody>
          <a:bodyPr>
            <a:normAutofit/>
          </a:bodyPr>
          <a:lstStyle/>
          <a:p>
            <a:r>
              <a:rPr lang="en-GB" sz="6000" b="1" dirty="0">
                <a:solidFill>
                  <a:srgbClr val="7030A0"/>
                </a:solidFill>
              </a:rPr>
              <a:t>The Inventing Room</a:t>
            </a:r>
            <a:endParaRPr lang="en-US" sz="6000" b="1" dirty="0">
              <a:solidFill>
                <a:srgbClr val="7030A0"/>
              </a:solidFill>
            </a:endParaRPr>
          </a:p>
        </p:txBody>
      </p:sp>
      <p:pic>
        <p:nvPicPr>
          <p:cNvPr id="18434" name="Picture 2" descr="Picture"/>
          <p:cNvPicPr>
            <a:picLocks noChangeAspect="1" noChangeArrowheads="1"/>
          </p:cNvPicPr>
          <p:nvPr/>
        </p:nvPicPr>
        <p:blipFill>
          <a:blip r:embed="rId2" cstate="print"/>
          <a:srcRect/>
          <a:stretch>
            <a:fillRect/>
          </a:stretch>
        </p:blipFill>
        <p:spPr bwMode="auto">
          <a:xfrm>
            <a:off x="683568" y="1844824"/>
            <a:ext cx="7561269" cy="4248472"/>
          </a:xfrm>
          <a:prstGeom prst="rect">
            <a:avLst/>
          </a:prstGeom>
          <a:noFill/>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Chapter 19 – The Inventing Room</a:t>
            </a:r>
            <a:endParaRPr lang="en-US" dirty="0"/>
          </a:p>
        </p:txBody>
      </p:sp>
      <p:sp>
        <p:nvSpPr>
          <p:cNvPr id="3" name="Content Placeholder 2"/>
          <p:cNvSpPr>
            <a:spLocks noGrp="1"/>
          </p:cNvSpPr>
          <p:nvPr>
            <p:ph idx="1"/>
          </p:nvPr>
        </p:nvSpPr>
        <p:spPr>
          <a:xfrm>
            <a:off x="395536" y="1340768"/>
            <a:ext cx="8229600" cy="4525963"/>
          </a:xfrm>
        </p:spPr>
        <p:txBody>
          <a:bodyPr>
            <a:noAutofit/>
          </a:bodyPr>
          <a:lstStyle/>
          <a:p>
            <a:pPr>
              <a:buNone/>
            </a:pPr>
            <a:r>
              <a:rPr lang="en-US" sz="2200" i="1" dirty="0"/>
              <a:t>      </a:t>
            </a:r>
            <a:r>
              <a:rPr lang="en-US" sz="1800" i="1" dirty="0"/>
              <a:t>Charlie Bucket stared around the gigantic room in which he now found himself. The place was like a witch’s kitchen! All about him black metal pots were boiling and bubbling on huge stoves, and kettles were hissing and pans were sizzling, and strange iron machines were clanking and spluttering, and there were pipes running all over the ceiling and walls, and the whole place was filled with smoke and steam and delicious rich smells.</a:t>
            </a:r>
            <a:br>
              <a:rPr lang="en-US" sz="1800" i="1" dirty="0"/>
            </a:br>
            <a:br>
              <a:rPr lang="en-US" sz="1800" i="1" dirty="0"/>
            </a:br>
            <a:r>
              <a:rPr lang="en-US" sz="1800" i="1" dirty="0" err="1"/>
              <a:t>Mr</a:t>
            </a:r>
            <a:r>
              <a:rPr lang="en-US" sz="1800" i="1" dirty="0"/>
              <a:t> </a:t>
            </a:r>
            <a:r>
              <a:rPr lang="en-US" sz="1800" i="1" dirty="0" err="1"/>
              <a:t>Wonka</a:t>
            </a:r>
            <a:r>
              <a:rPr lang="en-US" sz="1800" i="1" dirty="0"/>
              <a:t> himself had suddenly become even more excited than usual, and anyone could see that this was the room he loved best of all. He was hopping about among the saucepans and the machines like a child among his Christmas presents, not knowing which thing to look at first. He lifted the lid from a huge pot and took a sniff; then he rushed over and dipped a finger into a barrel of sticky yellow stuff and had a taste; then he skipped across to one of the machines and turned half a dozen knobs this way and that; then he peered anxiously through the glass door of a gigantic oven, rubbing his hands and cackling with delight at what he saw inside. Then he ran over to another machine, a small shiny affair that kept going </a:t>
            </a:r>
            <a:r>
              <a:rPr lang="en-US" sz="1800" i="1" dirty="0" err="1"/>
              <a:t>phut-phut</a:t>
            </a:r>
            <a:r>
              <a:rPr lang="en-US" sz="1800" i="1" dirty="0"/>
              <a:t>- </a:t>
            </a:r>
            <a:r>
              <a:rPr lang="en-US" sz="1800" i="1" dirty="0" err="1"/>
              <a:t>phut-phut-phut</a:t>
            </a:r>
            <a:r>
              <a:rPr lang="en-US" sz="1800" i="1" dirty="0"/>
              <a:t>, and every time it went </a:t>
            </a:r>
            <a:r>
              <a:rPr lang="en-US" sz="1800" i="1" dirty="0" err="1"/>
              <a:t>phut</a:t>
            </a:r>
            <a:r>
              <a:rPr lang="en-US" sz="1800" i="1" dirty="0"/>
              <a:t>, a large green marble dropped out of it into a basket on the floor.</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476672"/>
            <a:ext cx="7772400" cy="1470025"/>
          </a:xfrm>
        </p:spPr>
        <p:txBody>
          <a:bodyPr>
            <a:noAutofit/>
          </a:bodyPr>
          <a:lstStyle/>
          <a:p>
            <a:r>
              <a:rPr lang="en-GB" sz="7000" dirty="0"/>
              <a:t>The inventing room</a:t>
            </a:r>
            <a:br>
              <a:rPr lang="en-GB" sz="7000" dirty="0"/>
            </a:br>
            <a:endParaRPr lang="en-US" sz="7000" dirty="0"/>
          </a:p>
        </p:txBody>
      </p:sp>
      <p:sp>
        <p:nvSpPr>
          <p:cNvPr id="3" name="Subtitle 2"/>
          <p:cNvSpPr>
            <a:spLocks noGrp="1"/>
          </p:cNvSpPr>
          <p:nvPr>
            <p:ph type="subTitle" idx="1"/>
          </p:nvPr>
        </p:nvSpPr>
        <p:spPr>
          <a:xfrm>
            <a:off x="611560" y="1340768"/>
            <a:ext cx="7920880" cy="550912"/>
          </a:xfrm>
        </p:spPr>
        <p:txBody>
          <a:bodyPr>
            <a:normAutofit/>
          </a:bodyPr>
          <a:lstStyle/>
          <a:p>
            <a:r>
              <a:rPr lang="en-US" sz="2500" dirty="0"/>
              <a:t>https://www.youtube.com/watch?v=AbaJJq6Wfxs</a:t>
            </a:r>
          </a:p>
        </p:txBody>
      </p:sp>
      <p:pic>
        <p:nvPicPr>
          <p:cNvPr id="5122" name="Picture 2" descr="Image result for the inventing room"/>
          <p:cNvPicPr>
            <a:picLocks noChangeAspect="1" noChangeArrowheads="1"/>
          </p:cNvPicPr>
          <p:nvPr/>
        </p:nvPicPr>
        <p:blipFill>
          <a:blip r:embed="rId2" cstate="print"/>
          <a:srcRect/>
          <a:stretch>
            <a:fillRect/>
          </a:stretch>
        </p:blipFill>
        <p:spPr bwMode="auto">
          <a:xfrm>
            <a:off x="179512" y="1844824"/>
            <a:ext cx="5184576" cy="3024336"/>
          </a:xfrm>
          <a:prstGeom prst="rect">
            <a:avLst/>
          </a:prstGeom>
          <a:noFill/>
        </p:spPr>
      </p:pic>
      <p:pic>
        <p:nvPicPr>
          <p:cNvPr id="5124" name="Picture 4" descr="Image result for inventing room willy wonka"/>
          <p:cNvPicPr>
            <a:picLocks noChangeAspect="1" noChangeArrowheads="1"/>
          </p:cNvPicPr>
          <p:nvPr/>
        </p:nvPicPr>
        <p:blipFill>
          <a:blip r:embed="rId3" cstate="print"/>
          <a:srcRect/>
          <a:stretch>
            <a:fillRect/>
          </a:stretch>
        </p:blipFill>
        <p:spPr bwMode="auto">
          <a:xfrm>
            <a:off x="4067436" y="3501008"/>
            <a:ext cx="5076564" cy="2880320"/>
          </a:xfrm>
          <a:prstGeom prst="rect">
            <a:avLst/>
          </a:prstGeom>
          <a:noFill/>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6" name="AutoShape 2" descr="Image preview"/>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1027" name="Picture 3"/>
          <p:cNvPicPr>
            <a:picLocks noChangeAspect="1" noChangeArrowheads="1"/>
          </p:cNvPicPr>
          <p:nvPr/>
        </p:nvPicPr>
        <p:blipFill>
          <a:blip r:embed="rId2" cstate="print"/>
          <a:srcRect/>
          <a:stretch>
            <a:fillRect/>
          </a:stretch>
        </p:blipFill>
        <p:spPr bwMode="auto">
          <a:xfrm>
            <a:off x="1475656" y="116632"/>
            <a:ext cx="5511148" cy="6508104"/>
          </a:xfrm>
          <a:prstGeom prst="rect">
            <a:avLst/>
          </a:prstGeom>
          <a:noFill/>
          <a:ln w="9525">
            <a:noFill/>
            <a:miter lim="800000"/>
            <a:headEnd/>
            <a:tailEnd/>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0"/>
            <a:ext cx="8229600" cy="1143000"/>
          </a:xfrm>
        </p:spPr>
        <p:txBody>
          <a:bodyPr/>
          <a:lstStyle/>
          <a:p>
            <a:r>
              <a:rPr lang="en-GB" b="1" dirty="0"/>
              <a:t>Chapter 22: Along the corridor...</a:t>
            </a:r>
            <a:endParaRPr lang="en-US" b="1" dirty="0"/>
          </a:p>
        </p:txBody>
      </p:sp>
      <p:sp>
        <p:nvSpPr>
          <p:cNvPr id="4" name="Content Placeholder 3"/>
          <p:cNvSpPr>
            <a:spLocks noGrp="1"/>
          </p:cNvSpPr>
          <p:nvPr>
            <p:ph idx="1"/>
          </p:nvPr>
        </p:nvSpPr>
        <p:spPr>
          <a:xfrm>
            <a:off x="179512" y="980728"/>
            <a:ext cx="8229600" cy="4525963"/>
          </a:xfrm>
        </p:spPr>
        <p:txBody>
          <a:bodyPr vert="horz" lIns="91440" tIns="45720" rIns="91440" bIns="45720" rtlCol="0" anchor="t">
            <a:normAutofit/>
          </a:bodyPr>
          <a:lstStyle/>
          <a:p>
            <a:pPr>
              <a:buNone/>
            </a:pPr>
            <a:r>
              <a:rPr lang="en-US" dirty="0"/>
              <a:t>    During Chapter 22, Willy Wonka and the remaining characters rush past many rooms: </a:t>
            </a:r>
          </a:p>
          <a:p>
            <a:pPr>
              <a:buNone/>
            </a:pPr>
            <a:r>
              <a:rPr lang="en-US" dirty="0"/>
              <a:t>    </a:t>
            </a:r>
          </a:p>
          <a:p>
            <a:pPr>
              <a:buNone/>
            </a:pPr>
            <a:r>
              <a:rPr lang="en-US" i="1" dirty="0">
                <a:latin typeface="Bradley Hand ITC"/>
              </a:rPr>
              <a:t>    Eatable (Edible) Marshmallow Pillows; </a:t>
            </a:r>
            <a:endParaRPr lang="en-US" i="1">
              <a:latin typeface="Bradley Hand ITC" pitchFamily="66" charset="0"/>
            </a:endParaRPr>
          </a:p>
          <a:p>
            <a:pPr>
              <a:buNone/>
            </a:pPr>
            <a:r>
              <a:rPr lang="en-US" i="1" dirty="0">
                <a:latin typeface="Bradley Hand ITC"/>
              </a:rPr>
              <a:t>    </a:t>
            </a:r>
            <a:r>
              <a:rPr lang="en-US" i="1" dirty="0" err="1">
                <a:latin typeface="Bradley Hand ITC"/>
              </a:rPr>
              <a:t>Lickable</a:t>
            </a:r>
            <a:r>
              <a:rPr lang="en-US" i="1" dirty="0">
                <a:latin typeface="Bradley Hand ITC"/>
              </a:rPr>
              <a:t> Wallpaper for Nurseries;</a:t>
            </a:r>
          </a:p>
          <a:p>
            <a:pPr>
              <a:buNone/>
            </a:pPr>
            <a:r>
              <a:rPr lang="en-US" i="1" dirty="0">
                <a:latin typeface="Bradley Hand ITC"/>
              </a:rPr>
              <a:t>    Hot Ice Creams for Cold Days;</a:t>
            </a:r>
          </a:p>
          <a:p>
            <a:pPr>
              <a:buNone/>
            </a:pPr>
            <a:r>
              <a:rPr lang="en-US" i="1" dirty="0">
                <a:latin typeface="Bradley Hand ITC" pitchFamily="66" charset="0"/>
              </a:rPr>
              <a:t>    Cows That Give Chocolate Milk. </a:t>
            </a:r>
          </a:p>
        </p:txBody>
      </p:sp>
      <p:pic>
        <p:nvPicPr>
          <p:cNvPr id="22530" name="Picture 2" descr="Image result for willy wonka cholcoate bar"/>
          <p:cNvPicPr>
            <a:picLocks noChangeAspect="1" noChangeArrowheads="1"/>
          </p:cNvPicPr>
          <p:nvPr/>
        </p:nvPicPr>
        <p:blipFill>
          <a:blip r:embed="rId2" cstate="print"/>
          <a:srcRect/>
          <a:stretch>
            <a:fillRect/>
          </a:stretch>
        </p:blipFill>
        <p:spPr bwMode="auto">
          <a:xfrm rot="1983037">
            <a:off x="6540027" y="3563047"/>
            <a:ext cx="3538364" cy="3538364"/>
          </a:xfrm>
          <a:prstGeom prst="rect">
            <a:avLst/>
          </a:prstGeom>
          <a:noFill/>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457200" y="1600200"/>
            <a:ext cx="8229600" cy="4525963"/>
          </a:xfrm>
        </p:spPr>
        <p:txBody>
          <a:bodyPr>
            <a:normAutofit fontScale="85000" lnSpcReduction="20000"/>
          </a:bodyPr>
          <a:lstStyle/>
          <a:p>
            <a:pPr>
              <a:buNone/>
            </a:pPr>
            <a:r>
              <a:rPr lang="en-US" dirty="0"/>
              <a:t>     </a:t>
            </a:r>
            <a:r>
              <a:rPr lang="en-US" dirty="0" err="1"/>
              <a:t>Mr</a:t>
            </a:r>
            <a:r>
              <a:rPr lang="en-US" dirty="0"/>
              <a:t> Willy </a:t>
            </a:r>
            <a:r>
              <a:rPr lang="en-US" dirty="0" err="1"/>
              <a:t>Wonka</a:t>
            </a:r>
            <a:r>
              <a:rPr lang="en-US" dirty="0"/>
              <a:t> can make marshmallows that taste of violets, and rich caramels that change </a:t>
            </a:r>
            <a:r>
              <a:rPr lang="en-US" dirty="0" err="1"/>
              <a:t>colour</a:t>
            </a:r>
            <a:r>
              <a:rPr lang="en-US" dirty="0"/>
              <a:t> every ten seconds as you suck them, and little feathery sweets that melt away deliciously the moment you put them between your lips. He can make chewing-gum that never loses its taste, and sugar balloons that you can blow up to enormous sizes before you pop them with a pin and gobble them up. And, by a most secret method, he can make lovely blue birds’ eggs with black spots on them, and when you put one of these in your mouth, it gradually gets smaller and smaller until suddenly there is nothing left except a tiny little pink sugary baby bird sitting on the tip of your tongue.</a:t>
            </a:r>
          </a:p>
        </p:txBody>
      </p:sp>
      <p:sp>
        <p:nvSpPr>
          <p:cNvPr id="5" name="TextBox 4"/>
          <p:cNvSpPr txBox="1"/>
          <p:nvPr/>
        </p:nvSpPr>
        <p:spPr>
          <a:xfrm>
            <a:off x="251520" y="260648"/>
            <a:ext cx="8352928" cy="630942"/>
          </a:xfrm>
          <a:prstGeom prst="rect">
            <a:avLst/>
          </a:prstGeom>
          <a:noFill/>
        </p:spPr>
        <p:txBody>
          <a:bodyPr wrap="square" rtlCol="0">
            <a:spAutoFit/>
          </a:bodyPr>
          <a:lstStyle/>
          <a:p>
            <a:r>
              <a:rPr lang="en-GB" sz="3500" b="1" dirty="0"/>
              <a:t>Earlier in the book, extract from Chapter 2...</a:t>
            </a:r>
            <a:endParaRPr lang="en-US" sz="3500" b="1"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3688" y="692696"/>
            <a:ext cx="7005464" cy="1143000"/>
          </a:xfrm>
        </p:spPr>
        <p:txBody>
          <a:bodyPr>
            <a:noAutofit/>
          </a:bodyPr>
          <a:lstStyle/>
          <a:p>
            <a:r>
              <a:rPr lang="en-GB" sz="4000" b="1" dirty="0"/>
              <a:t>Your mission today</a:t>
            </a:r>
            <a:br>
              <a:rPr lang="en-GB" sz="4000" b="1" dirty="0"/>
            </a:br>
            <a:r>
              <a:rPr lang="en-GB" sz="4000" b="1" dirty="0"/>
              <a:t> is to </a:t>
            </a:r>
            <a:r>
              <a:rPr lang="en-GB" sz="5000" b="1" i="1" dirty="0"/>
              <a:t>invent</a:t>
            </a:r>
            <a:r>
              <a:rPr lang="en-GB" sz="4000" b="1" dirty="0"/>
              <a:t> your very own </a:t>
            </a:r>
            <a:br>
              <a:rPr lang="en-GB" sz="4000" b="1" dirty="0"/>
            </a:br>
            <a:r>
              <a:rPr lang="en-GB" sz="4000" b="1" dirty="0"/>
              <a:t>chocolate bar or sweet creation.</a:t>
            </a:r>
            <a:endParaRPr lang="en-US" sz="4000" b="1" dirty="0"/>
          </a:p>
        </p:txBody>
      </p:sp>
      <p:sp>
        <p:nvSpPr>
          <p:cNvPr id="3" name="Content Placeholder 2"/>
          <p:cNvSpPr>
            <a:spLocks noGrp="1"/>
          </p:cNvSpPr>
          <p:nvPr>
            <p:ph idx="1"/>
          </p:nvPr>
        </p:nvSpPr>
        <p:spPr/>
        <p:txBody>
          <a:bodyPr/>
          <a:lstStyle/>
          <a:p>
            <a:endParaRPr lang="en-GB" dirty="0"/>
          </a:p>
          <a:p>
            <a:endParaRPr lang="en-US" dirty="0"/>
          </a:p>
        </p:txBody>
      </p:sp>
      <p:sp>
        <p:nvSpPr>
          <p:cNvPr id="4" name="TextBox 3"/>
          <p:cNvSpPr txBox="1"/>
          <p:nvPr/>
        </p:nvSpPr>
        <p:spPr>
          <a:xfrm>
            <a:off x="251520" y="2492896"/>
            <a:ext cx="8568952" cy="3785652"/>
          </a:xfrm>
          <a:prstGeom prst="rect">
            <a:avLst/>
          </a:prstGeom>
          <a:noFill/>
        </p:spPr>
        <p:txBody>
          <a:bodyPr wrap="square" rtlCol="0">
            <a:spAutoFit/>
          </a:bodyPr>
          <a:lstStyle/>
          <a:p>
            <a:pPr algn="ctr"/>
            <a:r>
              <a:rPr lang="en-GB" sz="4000" i="1" dirty="0"/>
              <a:t>You can be as creative and inventive and ‘</a:t>
            </a:r>
            <a:r>
              <a:rPr lang="en-GB" sz="4000" i="1" dirty="0" err="1"/>
              <a:t>Wonka</a:t>
            </a:r>
            <a:r>
              <a:rPr lang="en-GB" sz="4000" i="1" dirty="0"/>
              <a:t> like’ as you like</a:t>
            </a:r>
          </a:p>
          <a:p>
            <a:pPr algn="ctr"/>
            <a:endParaRPr lang="en-GB" sz="2000" dirty="0"/>
          </a:p>
          <a:p>
            <a:pPr algn="ctr"/>
            <a:r>
              <a:rPr lang="en-GB" sz="4000" dirty="0"/>
              <a:t>Or </a:t>
            </a:r>
          </a:p>
          <a:p>
            <a:pPr algn="ctr"/>
            <a:endParaRPr lang="en-GB" sz="2000" dirty="0"/>
          </a:p>
          <a:p>
            <a:pPr algn="ctr"/>
            <a:r>
              <a:rPr lang="en-GB" sz="4000" i="1" dirty="0"/>
              <a:t>Keep your invention very realistic with everyday confectionary ingredients. </a:t>
            </a:r>
            <a:endParaRPr lang="en-US" sz="4000" i="1" dirty="0"/>
          </a:p>
        </p:txBody>
      </p:sp>
      <p:pic>
        <p:nvPicPr>
          <p:cNvPr id="6" name="Picture 2" descr="Image result for willy wonka cholcoate bar"/>
          <p:cNvPicPr>
            <a:picLocks noChangeAspect="1" noChangeArrowheads="1"/>
          </p:cNvPicPr>
          <p:nvPr/>
        </p:nvPicPr>
        <p:blipFill>
          <a:blip r:embed="rId2" cstate="print"/>
          <a:srcRect/>
          <a:stretch>
            <a:fillRect/>
          </a:stretch>
        </p:blipFill>
        <p:spPr bwMode="auto">
          <a:xfrm>
            <a:off x="395536" y="3356992"/>
            <a:ext cx="1584176" cy="1584176"/>
          </a:xfrm>
          <a:prstGeom prst="rect">
            <a:avLst/>
          </a:prstGeom>
          <a:noFill/>
        </p:spPr>
      </p:pic>
      <p:pic>
        <p:nvPicPr>
          <p:cNvPr id="7" name="Picture 2" descr="Image result for willy wonka cholcoate bar"/>
          <p:cNvPicPr>
            <a:picLocks noChangeAspect="1" noChangeArrowheads="1"/>
          </p:cNvPicPr>
          <p:nvPr/>
        </p:nvPicPr>
        <p:blipFill>
          <a:blip r:embed="rId2" cstate="print"/>
          <a:srcRect/>
          <a:stretch>
            <a:fillRect/>
          </a:stretch>
        </p:blipFill>
        <p:spPr bwMode="auto">
          <a:xfrm>
            <a:off x="7236296" y="3284984"/>
            <a:ext cx="1584176" cy="1584176"/>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Image result for willy wonka sweet"/>
          <p:cNvPicPr>
            <a:picLocks noChangeAspect="1" noChangeArrowheads="1"/>
          </p:cNvPicPr>
          <p:nvPr/>
        </p:nvPicPr>
        <p:blipFill>
          <a:blip r:embed="rId2" cstate="print"/>
          <a:srcRect/>
          <a:stretch>
            <a:fillRect/>
          </a:stretch>
        </p:blipFill>
        <p:spPr bwMode="auto">
          <a:xfrm>
            <a:off x="323528" y="260648"/>
            <a:ext cx="8160907" cy="6120680"/>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188640"/>
            <a:ext cx="8229600" cy="1143000"/>
          </a:xfrm>
        </p:spPr>
        <p:txBody>
          <a:bodyPr>
            <a:normAutofit fontScale="90000"/>
          </a:bodyPr>
          <a:lstStyle/>
          <a:p>
            <a:pPr algn="l"/>
            <a:r>
              <a:rPr lang="en-GB" b="1" dirty="0"/>
              <a:t>Today you are </a:t>
            </a:r>
            <a:br>
              <a:rPr lang="en-GB" b="1" dirty="0"/>
            </a:br>
            <a:r>
              <a:rPr lang="en-GB" b="1" dirty="0"/>
              <a:t>thinking about:</a:t>
            </a:r>
            <a:endParaRPr lang="en-US" b="1" dirty="0"/>
          </a:p>
        </p:txBody>
      </p:sp>
      <p:sp>
        <p:nvSpPr>
          <p:cNvPr id="3" name="Content Placeholder 2"/>
          <p:cNvSpPr>
            <a:spLocks noGrp="1"/>
          </p:cNvSpPr>
          <p:nvPr>
            <p:ph idx="1"/>
          </p:nvPr>
        </p:nvSpPr>
        <p:spPr>
          <a:xfrm>
            <a:off x="251520" y="1700808"/>
            <a:ext cx="8229600" cy="4525963"/>
          </a:xfrm>
        </p:spPr>
        <p:txBody>
          <a:bodyPr vert="horz" lIns="91440" tIns="45720" rIns="91440" bIns="45720" rtlCol="0" anchor="t">
            <a:normAutofit fontScale="62500" lnSpcReduction="20000"/>
          </a:bodyPr>
          <a:lstStyle/>
          <a:p>
            <a:r>
              <a:rPr lang="en-GB" dirty="0"/>
              <a:t>The </a:t>
            </a:r>
            <a:r>
              <a:rPr lang="en-GB" b="1" dirty="0"/>
              <a:t>look</a:t>
            </a:r>
            <a:r>
              <a:rPr lang="en-GB" dirty="0"/>
              <a:t> of the bar / sweet </a:t>
            </a:r>
          </a:p>
          <a:p>
            <a:pPr>
              <a:buNone/>
            </a:pPr>
            <a:r>
              <a:rPr lang="en-GB" sz="2000" dirty="0"/>
              <a:t>      (</a:t>
            </a:r>
            <a:r>
              <a:rPr lang="en-GB" sz="2000" b="1" dirty="0"/>
              <a:t>NOT</a:t>
            </a:r>
            <a:r>
              <a:rPr lang="en-GB" sz="2000" dirty="0"/>
              <a:t> the packaging – that’s tomorrow’s task!)</a:t>
            </a:r>
          </a:p>
          <a:p>
            <a:pPr>
              <a:buNone/>
            </a:pPr>
            <a:endParaRPr lang="en-GB" sz="2000" dirty="0"/>
          </a:p>
          <a:p>
            <a:r>
              <a:rPr lang="en-GB" dirty="0"/>
              <a:t>The </a:t>
            </a:r>
            <a:r>
              <a:rPr lang="en-GB" b="1" dirty="0"/>
              <a:t>ingredients</a:t>
            </a:r>
            <a:r>
              <a:rPr lang="en-GB" dirty="0"/>
              <a:t> contained in your creation</a:t>
            </a:r>
          </a:p>
          <a:p>
            <a:pPr>
              <a:buNone/>
            </a:pPr>
            <a:r>
              <a:rPr lang="en-GB" dirty="0"/>
              <a:t>    </a:t>
            </a:r>
            <a:r>
              <a:rPr lang="en-GB" sz="2000" dirty="0"/>
              <a:t>(These can be fun and crazy Wonka-style ideas or realistic, everyday baking ingredients)</a:t>
            </a:r>
            <a:endParaRPr lang="en-GB" sz="2000" dirty="0">
              <a:cs typeface="Calibri"/>
            </a:endParaRPr>
          </a:p>
          <a:p>
            <a:pPr>
              <a:buNone/>
            </a:pPr>
            <a:endParaRPr lang="en-GB" sz="2000" dirty="0"/>
          </a:p>
          <a:p>
            <a:r>
              <a:rPr lang="en-GB" dirty="0"/>
              <a:t>Does your creation remain the same or does it alter with each lick, chew or bite?</a:t>
            </a:r>
            <a:endParaRPr lang="en-GB" dirty="0">
              <a:cs typeface="Calibri"/>
            </a:endParaRPr>
          </a:p>
          <a:p>
            <a:endParaRPr lang="en-GB" dirty="0"/>
          </a:p>
          <a:p>
            <a:r>
              <a:rPr lang="en-GB" dirty="0"/>
              <a:t>What shape is your sweet or bar? Does this stay the same of change?</a:t>
            </a:r>
            <a:endParaRPr lang="en-GB" dirty="0">
              <a:cs typeface="Calibri"/>
            </a:endParaRPr>
          </a:p>
          <a:p>
            <a:pPr>
              <a:buNone/>
            </a:pPr>
            <a:endParaRPr lang="en-GB" dirty="0"/>
          </a:p>
          <a:p>
            <a:r>
              <a:rPr lang="en-GB" dirty="0"/>
              <a:t>As you ‘invent’ your new taste sensation, consider what you think would be a suitable </a:t>
            </a:r>
            <a:r>
              <a:rPr lang="en-GB" b="1" dirty="0"/>
              <a:t>name</a:t>
            </a:r>
            <a:r>
              <a:rPr lang="en-GB" dirty="0"/>
              <a:t> for your product – make it fun and catchy!</a:t>
            </a:r>
            <a:endParaRPr lang="en-GB" dirty="0">
              <a:cs typeface="Calibri"/>
            </a:endParaRPr>
          </a:p>
          <a:p>
            <a:pPr>
              <a:buNone/>
            </a:pPr>
            <a:r>
              <a:rPr lang="en-GB" sz="2500" dirty="0"/>
              <a:t>      </a:t>
            </a:r>
            <a:endParaRPr lang="en-US" sz="2500" dirty="0"/>
          </a:p>
        </p:txBody>
      </p:sp>
      <p:pic>
        <p:nvPicPr>
          <p:cNvPr id="23554" name="Picture 2" descr="Image result for willy wonka sweet"/>
          <p:cNvPicPr>
            <a:picLocks noChangeAspect="1" noChangeArrowheads="1"/>
          </p:cNvPicPr>
          <p:nvPr/>
        </p:nvPicPr>
        <p:blipFill>
          <a:blip r:embed="rId2" cstate="print"/>
          <a:srcRect/>
          <a:stretch>
            <a:fillRect/>
          </a:stretch>
        </p:blipFill>
        <p:spPr bwMode="auto">
          <a:xfrm rot="17628681">
            <a:off x="5958411" y="246853"/>
            <a:ext cx="2568216" cy="2404722"/>
          </a:xfrm>
          <a:prstGeom prst="rect">
            <a:avLst/>
          </a:prstGeom>
          <a:noFill/>
        </p:spPr>
      </p:pic>
      <p:sp>
        <p:nvSpPr>
          <p:cNvPr id="5" name="TextBox 4"/>
          <p:cNvSpPr txBox="1"/>
          <p:nvPr/>
        </p:nvSpPr>
        <p:spPr>
          <a:xfrm>
            <a:off x="1626459" y="5564088"/>
            <a:ext cx="8352928" cy="646331"/>
          </a:xfrm>
          <a:prstGeom prst="rect">
            <a:avLst/>
          </a:prstGeom>
          <a:noFill/>
        </p:spPr>
        <p:txBody>
          <a:bodyPr wrap="square" rtlCol="0">
            <a:spAutoFit/>
          </a:bodyPr>
          <a:lstStyle/>
          <a:p>
            <a:r>
              <a:rPr lang="en-GB" b="1" u="sng" dirty="0"/>
              <a:t>Task: </a:t>
            </a:r>
            <a:r>
              <a:rPr lang="en-US" b="1" dirty="0"/>
              <a:t>LC Can you invent your own chocolate bar / sweet?</a:t>
            </a:r>
          </a:p>
          <a:p>
            <a:r>
              <a:rPr lang="en-US"/>
              <a:t>Use </a:t>
            </a:r>
            <a:r>
              <a:rPr lang="en-US" dirty="0"/>
              <a:t>the design sheet in the folder or create your own.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0"/>
            <a:ext cx="8229600" cy="1143000"/>
          </a:xfrm>
        </p:spPr>
        <p:txBody>
          <a:bodyPr/>
          <a:lstStyle/>
          <a:p>
            <a:r>
              <a:rPr lang="en-GB" dirty="0"/>
              <a:t>Naming your Product</a:t>
            </a:r>
            <a:endParaRPr lang="en-US" dirty="0"/>
          </a:p>
        </p:txBody>
      </p:sp>
      <p:sp>
        <p:nvSpPr>
          <p:cNvPr id="3" name="Content Placeholder 2"/>
          <p:cNvSpPr>
            <a:spLocks noGrp="1"/>
          </p:cNvSpPr>
          <p:nvPr>
            <p:ph idx="1"/>
          </p:nvPr>
        </p:nvSpPr>
        <p:spPr>
          <a:xfrm>
            <a:off x="467544" y="908720"/>
            <a:ext cx="8229600" cy="4525963"/>
          </a:xfrm>
        </p:spPr>
        <p:txBody>
          <a:bodyPr/>
          <a:lstStyle/>
          <a:p>
            <a:pPr algn="ctr">
              <a:buNone/>
            </a:pPr>
            <a:r>
              <a:rPr lang="en-GB" b="1" dirty="0">
                <a:solidFill>
                  <a:srgbClr val="FF0000"/>
                </a:solidFill>
              </a:rPr>
              <a:t>A good product needs a catchy name!</a:t>
            </a:r>
          </a:p>
          <a:p>
            <a:pPr algn="ctr">
              <a:buNone/>
            </a:pPr>
            <a:endParaRPr lang="en-GB" dirty="0"/>
          </a:p>
          <a:p>
            <a:pPr>
              <a:buNone/>
            </a:pPr>
            <a:endParaRPr lang="en-US" dirty="0"/>
          </a:p>
        </p:txBody>
      </p:sp>
      <p:sp>
        <p:nvSpPr>
          <p:cNvPr id="4" name="TextBox 3"/>
          <p:cNvSpPr txBox="1"/>
          <p:nvPr/>
        </p:nvSpPr>
        <p:spPr>
          <a:xfrm>
            <a:off x="323528" y="1556792"/>
            <a:ext cx="8496944" cy="3323987"/>
          </a:xfrm>
          <a:prstGeom prst="rect">
            <a:avLst/>
          </a:prstGeom>
          <a:noFill/>
        </p:spPr>
        <p:txBody>
          <a:bodyPr wrap="square" rtlCol="0">
            <a:spAutoFit/>
          </a:bodyPr>
          <a:lstStyle/>
          <a:p>
            <a:pPr algn="ctr"/>
            <a:r>
              <a:rPr lang="en-GB" sz="3000" dirty="0"/>
              <a:t>Think about the</a:t>
            </a:r>
          </a:p>
          <a:p>
            <a:pPr algn="ctr"/>
            <a:r>
              <a:rPr lang="en-GB" sz="3000" dirty="0"/>
              <a:t>ingredients, tastes and flavours </a:t>
            </a:r>
          </a:p>
          <a:p>
            <a:pPr algn="ctr"/>
            <a:r>
              <a:rPr lang="en-GB" sz="3000" dirty="0"/>
              <a:t>of your product.</a:t>
            </a:r>
          </a:p>
          <a:p>
            <a:pPr algn="ctr"/>
            <a:endParaRPr lang="en-GB" sz="3000" dirty="0"/>
          </a:p>
          <a:p>
            <a:pPr algn="ctr"/>
            <a:r>
              <a:rPr lang="en-GB" sz="3000" dirty="0"/>
              <a:t>Also think about the function it may perform.</a:t>
            </a:r>
          </a:p>
          <a:p>
            <a:pPr algn="ctr"/>
            <a:endParaRPr lang="en-GB" sz="3000" dirty="0"/>
          </a:p>
          <a:p>
            <a:pPr algn="ctr"/>
            <a:r>
              <a:rPr lang="en-GB" sz="3000" dirty="0"/>
              <a:t>Which words might help to convey your message.</a:t>
            </a:r>
            <a:endParaRPr lang="en-US" sz="3000" dirty="0"/>
          </a:p>
        </p:txBody>
      </p:sp>
      <p:sp>
        <p:nvSpPr>
          <p:cNvPr id="5" name="TextBox 4"/>
          <p:cNvSpPr txBox="1"/>
          <p:nvPr/>
        </p:nvSpPr>
        <p:spPr>
          <a:xfrm rot="20929357">
            <a:off x="395536" y="5661248"/>
            <a:ext cx="2088232" cy="553998"/>
          </a:xfrm>
          <a:prstGeom prst="rect">
            <a:avLst/>
          </a:prstGeom>
          <a:solidFill>
            <a:schemeClr val="accent5">
              <a:lumMod val="20000"/>
              <a:lumOff val="80000"/>
            </a:schemeClr>
          </a:solidFill>
        </p:spPr>
        <p:txBody>
          <a:bodyPr wrap="square" rtlCol="0">
            <a:spAutoFit/>
          </a:bodyPr>
          <a:lstStyle/>
          <a:p>
            <a:pPr algn="ctr"/>
            <a:r>
              <a:rPr lang="en-GB" sz="3000" dirty="0" err="1">
                <a:solidFill>
                  <a:srgbClr val="002060"/>
                </a:solidFill>
              </a:rPr>
              <a:t>Fizzblaster</a:t>
            </a:r>
            <a:endParaRPr lang="en-US" sz="3000" dirty="0">
              <a:solidFill>
                <a:srgbClr val="002060"/>
              </a:solidFill>
            </a:endParaRPr>
          </a:p>
        </p:txBody>
      </p:sp>
      <p:sp>
        <p:nvSpPr>
          <p:cNvPr id="6" name="TextBox 5"/>
          <p:cNvSpPr txBox="1"/>
          <p:nvPr/>
        </p:nvSpPr>
        <p:spPr>
          <a:xfrm rot="641363">
            <a:off x="3159393" y="4975004"/>
            <a:ext cx="2745967" cy="553998"/>
          </a:xfrm>
          <a:prstGeom prst="rect">
            <a:avLst/>
          </a:prstGeom>
          <a:solidFill>
            <a:schemeClr val="accent4">
              <a:lumMod val="40000"/>
              <a:lumOff val="60000"/>
            </a:schemeClr>
          </a:solidFill>
        </p:spPr>
        <p:txBody>
          <a:bodyPr wrap="square" rtlCol="0">
            <a:spAutoFit/>
          </a:bodyPr>
          <a:lstStyle/>
          <a:p>
            <a:r>
              <a:rPr lang="en-GB" sz="3000" dirty="0" err="1">
                <a:solidFill>
                  <a:schemeClr val="accent2">
                    <a:lumMod val="75000"/>
                  </a:schemeClr>
                </a:solidFill>
              </a:rPr>
              <a:t>Bubbleblowster</a:t>
            </a:r>
            <a:endParaRPr lang="en-US" sz="3000" dirty="0">
              <a:solidFill>
                <a:schemeClr val="accent2">
                  <a:lumMod val="75000"/>
                </a:schemeClr>
              </a:solidFill>
            </a:endParaRPr>
          </a:p>
        </p:txBody>
      </p:sp>
      <p:sp>
        <p:nvSpPr>
          <p:cNvPr id="7" name="TextBox 6"/>
          <p:cNvSpPr txBox="1"/>
          <p:nvPr/>
        </p:nvSpPr>
        <p:spPr>
          <a:xfrm rot="20985861">
            <a:off x="6111538" y="5612783"/>
            <a:ext cx="2745967" cy="553998"/>
          </a:xfrm>
          <a:prstGeom prst="rect">
            <a:avLst/>
          </a:prstGeom>
          <a:solidFill>
            <a:schemeClr val="accent4">
              <a:lumMod val="40000"/>
              <a:lumOff val="60000"/>
            </a:schemeClr>
          </a:solidFill>
        </p:spPr>
        <p:txBody>
          <a:bodyPr wrap="square" rtlCol="0">
            <a:spAutoFit/>
          </a:bodyPr>
          <a:lstStyle/>
          <a:p>
            <a:pPr algn="ctr"/>
            <a:r>
              <a:rPr lang="en-GB" sz="3000" dirty="0" err="1">
                <a:solidFill>
                  <a:schemeClr val="accent4">
                    <a:lumMod val="75000"/>
                  </a:schemeClr>
                </a:solidFill>
              </a:rPr>
              <a:t>Glitterwhizzer</a:t>
            </a:r>
            <a:endParaRPr lang="en-US" sz="3000" dirty="0">
              <a:solidFill>
                <a:schemeClr val="accent4">
                  <a:lumMod val="75000"/>
                </a:schemeClr>
              </a:solidFill>
            </a:endParaRPr>
          </a:p>
        </p:txBody>
      </p:sp>
      <p:sp>
        <p:nvSpPr>
          <p:cNvPr id="8" name="TextBox 7"/>
          <p:cNvSpPr txBox="1"/>
          <p:nvPr/>
        </p:nvSpPr>
        <p:spPr>
          <a:xfrm rot="1074015">
            <a:off x="7078406" y="1789277"/>
            <a:ext cx="2092825" cy="707886"/>
          </a:xfrm>
          <a:prstGeom prst="rect">
            <a:avLst/>
          </a:prstGeom>
          <a:solidFill>
            <a:schemeClr val="accent5">
              <a:lumMod val="20000"/>
              <a:lumOff val="80000"/>
            </a:schemeClr>
          </a:solidFill>
        </p:spPr>
        <p:txBody>
          <a:bodyPr wrap="square" rtlCol="0">
            <a:spAutoFit/>
          </a:bodyPr>
          <a:lstStyle/>
          <a:p>
            <a:pPr algn="ctr"/>
            <a:r>
              <a:rPr lang="en-GB" sz="2000" dirty="0">
                <a:solidFill>
                  <a:srgbClr val="00B0F0"/>
                </a:solidFill>
              </a:rPr>
              <a:t>Taste-Twister-Toffee</a:t>
            </a:r>
            <a:endParaRPr lang="en-US" sz="2000" dirty="0">
              <a:solidFill>
                <a:srgbClr val="00B0F0"/>
              </a:solidFill>
            </a:endParaRPr>
          </a:p>
        </p:txBody>
      </p:sp>
      <p:sp>
        <p:nvSpPr>
          <p:cNvPr id="9" name="TextBox 8"/>
          <p:cNvSpPr txBox="1"/>
          <p:nvPr/>
        </p:nvSpPr>
        <p:spPr>
          <a:xfrm rot="20794059">
            <a:off x="232578" y="1810102"/>
            <a:ext cx="1624477" cy="1015663"/>
          </a:xfrm>
          <a:prstGeom prst="rect">
            <a:avLst/>
          </a:prstGeom>
          <a:solidFill>
            <a:schemeClr val="accent2">
              <a:lumMod val="20000"/>
              <a:lumOff val="80000"/>
            </a:schemeClr>
          </a:solidFill>
        </p:spPr>
        <p:txBody>
          <a:bodyPr wrap="square" rtlCol="0">
            <a:spAutoFit/>
          </a:bodyPr>
          <a:lstStyle/>
          <a:p>
            <a:pPr algn="ctr"/>
            <a:r>
              <a:rPr lang="en-GB" sz="3000" dirty="0">
                <a:solidFill>
                  <a:srgbClr val="FF0000"/>
                </a:solidFill>
              </a:rPr>
              <a:t>Lively- </a:t>
            </a:r>
            <a:r>
              <a:rPr lang="en-GB" sz="3000" dirty="0" err="1">
                <a:solidFill>
                  <a:srgbClr val="FF0000"/>
                </a:solidFill>
              </a:rPr>
              <a:t>Lickster</a:t>
            </a:r>
            <a:endParaRPr lang="en-US" sz="3000" dirty="0">
              <a:solidFill>
                <a:srgbClr val="FF0000"/>
              </a:solidFill>
            </a:endParaRPr>
          </a:p>
        </p:txBody>
      </p:sp>
      <p:sp>
        <p:nvSpPr>
          <p:cNvPr id="10" name="TextBox 9"/>
          <p:cNvSpPr txBox="1"/>
          <p:nvPr/>
        </p:nvSpPr>
        <p:spPr>
          <a:xfrm>
            <a:off x="2843808" y="6021288"/>
            <a:ext cx="3168352" cy="553998"/>
          </a:xfrm>
          <a:prstGeom prst="rect">
            <a:avLst/>
          </a:prstGeom>
          <a:solidFill>
            <a:schemeClr val="accent3">
              <a:lumMod val="20000"/>
              <a:lumOff val="80000"/>
            </a:schemeClr>
          </a:solidFill>
        </p:spPr>
        <p:txBody>
          <a:bodyPr wrap="square" rtlCol="0">
            <a:spAutoFit/>
          </a:bodyPr>
          <a:lstStyle/>
          <a:p>
            <a:r>
              <a:rPr lang="en-GB" sz="3000" b="1" dirty="0">
                <a:solidFill>
                  <a:schemeClr val="accent3">
                    <a:lumMod val="75000"/>
                  </a:schemeClr>
                </a:solidFill>
              </a:rPr>
              <a:t>Jumbo Juicy Gems</a:t>
            </a:r>
            <a:endParaRPr lang="en-US" sz="3000" b="1" dirty="0">
              <a:solidFill>
                <a:schemeClr val="accent3">
                  <a:lumMod val="75000"/>
                </a:schemeClr>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u="sng" dirty="0"/>
              <a:t>Extension:</a:t>
            </a:r>
            <a:r>
              <a:rPr lang="en-GB" dirty="0"/>
              <a:t>  Can you write a recipe </a:t>
            </a:r>
            <a:br>
              <a:rPr lang="en-GB" dirty="0"/>
            </a:br>
            <a:r>
              <a:rPr lang="en-GB" dirty="0"/>
              <a:t>                    for your product?</a:t>
            </a:r>
            <a:endParaRPr lang="en-US" dirty="0"/>
          </a:p>
        </p:txBody>
      </p:sp>
      <p:sp>
        <p:nvSpPr>
          <p:cNvPr id="3" name="Content Placeholder 2"/>
          <p:cNvSpPr>
            <a:spLocks noGrp="1"/>
          </p:cNvSpPr>
          <p:nvPr>
            <p:ph idx="1"/>
          </p:nvPr>
        </p:nvSpPr>
        <p:spPr/>
        <p:txBody>
          <a:bodyPr vert="horz" lIns="91440" tIns="45720" rIns="91440" bIns="45720" rtlCol="0" anchor="t">
            <a:normAutofit/>
          </a:bodyPr>
          <a:lstStyle/>
          <a:p>
            <a:pPr>
              <a:buNone/>
            </a:pPr>
            <a:r>
              <a:rPr lang="en-GB" sz="2000" dirty="0"/>
              <a:t>We have worked on </a:t>
            </a:r>
            <a:r>
              <a:rPr lang="en-GB" sz="2000" b="1" dirty="0"/>
              <a:t>instructions</a:t>
            </a:r>
            <a:r>
              <a:rPr lang="en-GB" sz="2000" dirty="0"/>
              <a:t> and </a:t>
            </a:r>
            <a:r>
              <a:rPr lang="en-GB" sz="2000" b="1" dirty="0"/>
              <a:t>recipes </a:t>
            </a:r>
            <a:r>
              <a:rPr lang="en-GB" sz="2000" dirty="0"/>
              <a:t>earlier in the year. </a:t>
            </a:r>
          </a:p>
          <a:p>
            <a:pPr>
              <a:buNone/>
            </a:pPr>
            <a:r>
              <a:rPr lang="en-GB" sz="2000" dirty="0"/>
              <a:t>Have a go at applying your knowledge to writing a recipe for your invention.</a:t>
            </a:r>
          </a:p>
          <a:p>
            <a:pPr>
              <a:buNone/>
            </a:pPr>
            <a:r>
              <a:rPr lang="en-GB" sz="2000" dirty="0"/>
              <a:t>Again, your methods and equipment can be as realistic  ‘everyday’ or as creative and ‘</a:t>
            </a:r>
            <a:r>
              <a:rPr lang="en-GB" sz="2000" dirty="0" err="1"/>
              <a:t>Wonka-tastic</a:t>
            </a:r>
            <a:r>
              <a:rPr lang="en-GB" sz="2000" dirty="0"/>
              <a:t>’ as you like.</a:t>
            </a:r>
          </a:p>
          <a:p>
            <a:pPr>
              <a:buNone/>
            </a:pPr>
            <a:endParaRPr lang="en-GB" sz="2000" dirty="0"/>
          </a:p>
          <a:p>
            <a:pPr>
              <a:buNone/>
            </a:pPr>
            <a:r>
              <a:rPr lang="en-GB" sz="2000" dirty="0"/>
              <a:t>As a reminder, a </a:t>
            </a:r>
            <a:r>
              <a:rPr lang="en-GB" sz="2000" b="1" dirty="0"/>
              <a:t>Recipe Success Criteria </a:t>
            </a:r>
            <a:r>
              <a:rPr lang="en-GB" sz="2000" dirty="0"/>
              <a:t>might include:</a:t>
            </a:r>
            <a:endParaRPr lang="en-US" sz="2000" dirty="0"/>
          </a:p>
          <a:p>
            <a:pPr>
              <a:buFontTx/>
              <a:buChar char="-"/>
            </a:pPr>
            <a:r>
              <a:rPr lang="en-GB" sz="2000"/>
              <a:t>Correct layout/structure (inc. title, ingredients, equipment, numbered</a:t>
            </a:r>
            <a:r>
              <a:rPr lang="en-GB" sz="2000" dirty="0"/>
              <a:t> and chronological instructions)</a:t>
            </a:r>
          </a:p>
          <a:p>
            <a:pPr>
              <a:buFontTx/>
              <a:buChar char="-"/>
            </a:pPr>
            <a:r>
              <a:rPr lang="en-GB" sz="2000" dirty="0"/>
              <a:t>Imperative verbs (bossy words)</a:t>
            </a:r>
          </a:p>
          <a:p>
            <a:pPr>
              <a:buFontTx/>
              <a:buChar char="-"/>
            </a:pPr>
            <a:r>
              <a:rPr lang="en-GB" sz="2000" dirty="0"/>
              <a:t>Adverbs</a:t>
            </a:r>
          </a:p>
          <a:p>
            <a:pPr>
              <a:buFontTx/>
              <a:buChar char="-"/>
            </a:pPr>
            <a:r>
              <a:rPr lang="en-GB" sz="2000" dirty="0"/>
              <a:t>Time words</a:t>
            </a:r>
            <a:endParaRPr lang="en-US" sz="20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110</TotalTime>
  <Words>456</Words>
  <Application>Microsoft Office PowerPoint</Application>
  <PresentationFormat>On-screen Show (4:3)</PresentationFormat>
  <Paragraphs>60</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The Inventing Room</vt:lpstr>
      <vt:lpstr>Chapter 19 – The Inventing Room</vt:lpstr>
      <vt:lpstr>The inventing room </vt:lpstr>
      <vt:lpstr>PowerPoint Presentation</vt:lpstr>
      <vt:lpstr>Chapter 22: Along the corridor...</vt:lpstr>
      <vt:lpstr>PowerPoint Presentation</vt:lpstr>
      <vt:lpstr>Your mission today  is to invent your very own  chocolate bar or sweet creation.</vt:lpstr>
      <vt:lpstr>PowerPoint Presentation</vt:lpstr>
      <vt:lpstr>Today you are  thinking about:</vt:lpstr>
      <vt:lpstr>Naming your Product</vt:lpstr>
      <vt:lpstr>Extension:  Can you write a recipe                      for your product?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inventing room</dc:title>
  <dc:creator>DARREN FOGARTY</dc:creator>
  <cp:lastModifiedBy>DARREN FOGARTY</cp:lastModifiedBy>
  <cp:revision>39</cp:revision>
  <dcterms:created xsi:type="dcterms:W3CDTF">2021-02-02T14:59:33Z</dcterms:created>
  <dcterms:modified xsi:type="dcterms:W3CDTF">2021-02-09T18:47:39Z</dcterms:modified>
</cp:coreProperties>
</file>