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1" r:id="rId4"/>
    <p:sldId id="267" r:id="rId5"/>
    <p:sldId id="296" r:id="rId6"/>
    <p:sldId id="268" r:id="rId7"/>
    <p:sldId id="269" r:id="rId8"/>
    <p:sldId id="298" r:id="rId9"/>
    <p:sldId id="308" r:id="rId10"/>
    <p:sldId id="309" r:id="rId11"/>
    <p:sldId id="310" r:id="rId12"/>
    <p:sldId id="29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1/17/2021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46470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54392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1/17/2021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106659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26368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332357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22377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759620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1/17/2021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956940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1/17/2021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055056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1478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50477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1/17/2021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983704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neal.fun/deep-sea/"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Eleven</a:t>
            </a:r>
          </a:p>
        </p:txBody>
      </p:sp>
    </p:spTree>
    <p:extLst>
      <p:ext uri="{BB962C8B-B14F-4D97-AF65-F5344CB8AC3E}">
        <p14:creationId xmlns:p14="http://schemas.microsoft.com/office/powerpoint/2010/main" val="17366931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bstract image">
            <a:extLst>
              <a:ext uri="{FF2B5EF4-FFF2-40B4-BE49-F238E27FC236}">
                <a16:creationId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9059" y="0"/>
            <a:ext cx="12191979" cy="6857990"/>
          </a:xfrm>
          <a:prstGeom prst="rect">
            <a:avLst/>
          </a:prstGeom>
        </p:spPr>
      </p:pic>
      <p:sp>
        <p:nvSpPr>
          <p:cNvPr id="29" name="Rectangle 22">
            <a:extLst>
              <a:ext uri="{FF2B5EF4-FFF2-40B4-BE49-F238E27FC236}">
                <a16:creationId xmlns:a16="http://schemas.microsoft.com/office/drawing/2014/main" id="{F5380E9A-163E-4576-BCDD-0A450B7E9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4">
            <a:extLst>
              <a:ext uri="{FF2B5EF4-FFF2-40B4-BE49-F238E27FC236}">
                <a16:creationId xmlns:a16="http://schemas.microsoft.com/office/drawing/2014/main" id="{88DDEF77-9746-4D83-91F9-442A2487E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9392575" y="886888"/>
            <a:ext cx="2364684" cy="4706044"/>
          </a:xfrm>
        </p:spPr>
        <p:txBody>
          <a:bodyPr>
            <a:normAutofit/>
          </a:bodyPr>
          <a:lstStyle/>
          <a:p>
            <a:r>
              <a:rPr lang="en-US" dirty="0">
                <a:solidFill>
                  <a:schemeClr val="tx1">
                    <a:lumMod val="75000"/>
                    <a:lumOff val="25000"/>
                  </a:schemeClr>
                </a:solidFill>
              </a:rPr>
              <a:t>A new week, a new story.</a:t>
            </a:r>
          </a:p>
        </p:txBody>
      </p:sp>
      <p:pic>
        <p:nvPicPr>
          <p:cNvPr id="1026" name="Picture 2">
            <a:extLst>
              <a:ext uri="{FF2B5EF4-FFF2-40B4-BE49-F238E27FC236}">
                <a16:creationId xmlns:a16="http://schemas.microsoft.com/office/drawing/2014/main" id="{1211910F-D9C5-49EA-AE88-F00DC9C80C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314" y="501910"/>
            <a:ext cx="4847261" cy="585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60103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55E38-1BAC-4861-929D-099E1D459E48}"/>
              </a:ext>
            </a:extLst>
          </p:cNvPr>
          <p:cNvSpPr>
            <a:spLocks noGrp="1"/>
          </p:cNvSpPr>
          <p:nvPr>
            <p:ph type="title"/>
          </p:nvPr>
        </p:nvSpPr>
        <p:spPr/>
        <p:txBody>
          <a:bodyPr/>
          <a:lstStyle/>
          <a:p>
            <a:r>
              <a:rPr lang="en-US" dirty="0"/>
              <a:t>LC: Can I create poem to convey emotion? </a:t>
            </a:r>
            <a:endParaRPr lang="en-GB" dirty="0"/>
          </a:p>
        </p:txBody>
      </p:sp>
      <p:sp>
        <p:nvSpPr>
          <p:cNvPr id="3" name="Content Placeholder 2">
            <a:extLst>
              <a:ext uri="{FF2B5EF4-FFF2-40B4-BE49-F238E27FC236}">
                <a16:creationId xmlns:a16="http://schemas.microsoft.com/office/drawing/2014/main" id="{5BBEAA34-708D-40CD-B224-7DB8DB3C64AC}"/>
              </a:ext>
            </a:extLst>
          </p:cNvPr>
          <p:cNvSpPr>
            <a:spLocks noGrp="1"/>
          </p:cNvSpPr>
          <p:nvPr>
            <p:ph idx="1"/>
          </p:nvPr>
        </p:nvSpPr>
        <p:spPr/>
        <p:txBody>
          <a:bodyPr/>
          <a:lstStyle/>
          <a:p>
            <a:pPr marL="0" indent="0">
              <a:buNone/>
            </a:pPr>
            <a:r>
              <a:rPr lang="en-GB" u="sng" dirty="0"/>
              <a:t>Toolkit</a:t>
            </a:r>
          </a:p>
          <a:p>
            <a:r>
              <a:rPr lang="en-US" dirty="0"/>
              <a:t> </a:t>
            </a:r>
          </a:p>
          <a:p>
            <a:endParaRPr lang="en-US" dirty="0"/>
          </a:p>
        </p:txBody>
      </p:sp>
      <p:pic>
        <p:nvPicPr>
          <p:cNvPr id="6146" name="Picture 2">
            <a:extLst>
              <a:ext uri="{FF2B5EF4-FFF2-40B4-BE49-F238E27FC236}">
                <a16:creationId xmlns:a16="http://schemas.microsoft.com/office/drawing/2014/main" id="{B5B52B67-1BB7-4B2F-86CD-4B6B751166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079" t="14762" r="5397" b="14762"/>
          <a:stretch/>
        </p:blipFill>
        <p:spPr bwMode="auto">
          <a:xfrm>
            <a:off x="6696075" y="3436545"/>
            <a:ext cx="4991101" cy="2954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7590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4" name="Rectangle 13">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sp>
        <p:nvSpPr>
          <p:cNvPr id="16" name="Rectangle 15">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8" name="Rectangle 17">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7618850-EB48-45A2-BDA9-37ADF8CE59EC}"/>
              </a:ext>
            </a:extLst>
          </p:cNvPr>
          <p:cNvSpPr>
            <a:spLocks noGrp="1"/>
          </p:cNvSpPr>
          <p:nvPr>
            <p:ph type="title"/>
          </p:nvPr>
        </p:nvSpPr>
        <p:spPr>
          <a:xfrm>
            <a:off x="6846137" y="783042"/>
            <a:ext cx="4602152" cy="1718225"/>
          </a:xfrm>
        </p:spPr>
        <p:txBody>
          <a:bodyPr>
            <a:noAutofit/>
          </a:bodyPr>
          <a:lstStyle/>
          <a:p>
            <a:r>
              <a:rPr lang="en-US" sz="2800" dirty="0"/>
              <a:t>This is a true story from the Atlantic Ocean, 150 miles off the coast of the Emerald Isle (somewhere close to the grey marker).</a:t>
            </a:r>
            <a:endParaRPr lang="en-GB" sz="2800" dirty="0"/>
          </a:p>
        </p:txBody>
      </p:sp>
      <p:pic>
        <p:nvPicPr>
          <p:cNvPr id="1026" name="Picture 2">
            <a:extLst>
              <a:ext uri="{FF2B5EF4-FFF2-40B4-BE49-F238E27FC236}">
                <a16:creationId xmlns:a16="http://schemas.microsoft.com/office/drawing/2014/main" id="{5C47B729-B98A-40D6-A0E8-DCDDB1A944D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525" t="3697" r="8698" b="16634"/>
          <a:stretch/>
        </p:blipFill>
        <p:spPr bwMode="auto">
          <a:xfrm>
            <a:off x="743711" y="549111"/>
            <a:ext cx="4154767" cy="54637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0843022-80CF-45C4-BE40-3507474CBC72}"/>
              </a:ext>
            </a:extLst>
          </p:cNvPr>
          <p:cNvPicPr>
            <a:picLocks noChangeAspect="1"/>
          </p:cNvPicPr>
          <p:nvPr/>
        </p:nvPicPr>
        <p:blipFill rotWithShape="1">
          <a:blip r:embed="rId3"/>
          <a:srcRect l="41391" t="23028" r="30606" b="26197"/>
          <a:stretch/>
        </p:blipFill>
        <p:spPr>
          <a:xfrm>
            <a:off x="7190752" y="2724812"/>
            <a:ext cx="3414198" cy="3482109"/>
          </a:xfrm>
          <a:prstGeom prst="rect">
            <a:avLst/>
          </a:prstGeom>
        </p:spPr>
      </p:pic>
    </p:spTree>
    <p:extLst>
      <p:ext uri="{BB962C8B-B14F-4D97-AF65-F5344CB8AC3E}">
        <p14:creationId xmlns:p14="http://schemas.microsoft.com/office/powerpoint/2010/main" val="1995674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134">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pic>
        <p:nvPicPr>
          <p:cNvPr id="2050" name="Picture 2" descr="Rower Sara Brewer is the oldest woman to cross the Atlantic | Well+Good">
            <a:extLst>
              <a:ext uri="{FF2B5EF4-FFF2-40B4-BE49-F238E27FC236}">
                <a16:creationId xmlns:a16="http://schemas.microsoft.com/office/drawing/2014/main" id="{7F0EE132-D864-4CD1-A0D9-BF212CD6A6E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91" t="22521"/>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053" name="Rectangle 136">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054" name="Rectangle 138">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29226599-D963-4019-B3A1-530060F980B4}"/>
              </a:ext>
            </a:extLst>
          </p:cNvPr>
          <p:cNvSpPr>
            <a:spLocks noGrp="1"/>
          </p:cNvSpPr>
          <p:nvPr>
            <p:ph type="title"/>
          </p:nvPr>
        </p:nvSpPr>
        <p:spPr>
          <a:xfrm>
            <a:off x="6846137" y="727626"/>
            <a:ext cx="4602152" cy="1718225"/>
          </a:xfrm>
        </p:spPr>
        <p:txBody>
          <a:bodyPr>
            <a:normAutofit/>
          </a:bodyPr>
          <a:lstStyle/>
          <a:p>
            <a:r>
              <a:rPr lang="en-GB" sz="3700" dirty="0"/>
              <a:t>What might this story be about?</a:t>
            </a:r>
          </a:p>
        </p:txBody>
      </p:sp>
      <p:sp>
        <p:nvSpPr>
          <p:cNvPr id="3" name="Content Placeholder 2">
            <a:extLst>
              <a:ext uri="{FF2B5EF4-FFF2-40B4-BE49-F238E27FC236}">
                <a16:creationId xmlns:a16="http://schemas.microsoft.com/office/drawing/2014/main" id="{9764ECCC-50F6-4E10-874C-38B8934DBE64}"/>
              </a:ext>
            </a:extLst>
          </p:cNvPr>
          <p:cNvSpPr>
            <a:spLocks noGrp="1"/>
          </p:cNvSpPr>
          <p:nvPr>
            <p:ph idx="1"/>
          </p:nvPr>
        </p:nvSpPr>
        <p:spPr>
          <a:xfrm>
            <a:off x="6846137" y="2538920"/>
            <a:ext cx="4602152" cy="3480066"/>
          </a:xfrm>
        </p:spPr>
        <p:txBody>
          <a:bodyPr>
            <a:normAutofit/>
          </a:bodyPr>
          <a:lstStyle/>
          <a:p>
            <a:pPr marL="0" indent="0">
              <a:lnSpc>
                <a:spcPct val="100000"/>
              </a:lnSpc>
              <a:buNone/>
            </a:pPr>
            <a:r>
              <a:rPr lang="en-US" sz="1400" dirty="0">
                <a:latin typeface="Arial" panose="020B0604020202020204" pitchFamily="34" charset="0"/>
              </a:rPr>
              <a:t>Who might be involved?</a:t>
            </a:r>
          </a:p>
          <a:p>
            <a:pPr marL="0" indent="0">
              <a:lnSpc>
                <a:spcPct val="100000"/>
              </a:lnSpc>
              <a:buNone/>
            </a:pPr>
            <a:r>
              <a:rPr lang="en-GB" sz="1400" dirty="0">
                <a:latin typeface="Arial" panose="020B0604020202020204" pitchFamily="34" charset="0"/>
              </a:rPr>
              <a:t>It’s set in the Atlantic, but I can’t see any boats.</a:t>
            </a:r>
          </a:p>
          <a:p>
            <a:pPr marL="0" indent="0">
              <a:lnSpc>
                <a:spcPct val="100000"/>
              </a:lnSpc>
              <a:buNone/>
            </a:pPr>
            <a:r>
              <a:rPr lang="en-GB" sz="1400" dirty="0">
                <a:latin typeface="Arial" panose="020B0604020202020204" pitchFamily="34" charset="0"/>
              </a:rPr>
              <a:t>A sandwich on the seabed, unusual place for a picnic.</a:t>
            </a:r>
          </a:p>
          <a:p>
            <a:pPr marL="0" indent="0">
              <a:lnSpc>
                <a:spcPct val="100000"/>
              </a:lnSpc>
              <a:buNone/>
            </a:pPr>
            <a:endParaRPr lang="en-GB" sz="1400" dirty="0">
              <a:latin typeface="Arial" panose="020B0604020202020204" pitchFamily="34" charset="0"/>
            </a:endParaRPr>
          </a:p>
          <a:p>
            <a:pPr marL="0" indent="0">
              <a:lnSpc>
                <a:spcPct val="100000"/>
              </a:lnSpc>
              <a:buNone/>
            </a:pPr>
            <a:r>
              <a:rPr lang="en-GB" sz="1400" dirty="0">
                <a:latin typeface="Arial" panose="020B0604020202020204" pitchFamily="34" charset="0"/>
              </a:rPr>
              <a:t>The deepest any human had been prior to this dive was 334m. Roger and Roger were stuck at 500m. Click on this link for an idea of life at such depths. </a:t>
            </a:r>
            <a:r>
              <a:rPr lang="en-GB" sz="1400" dirty="0">
                <a:latin typeface="Arial" panose="020B0604020202020204" pitchFamily="34" charset="0"/>
                <a:hlinkClick r:id="rId3"/>
              </a:rPr>
              <a:t>https://neal.fun/deep-sea/</a:t>
            </a:r>
            <a:r>
              <a:rPr lang="en-GB" sz="1400" dirty="0">
                <a:latin typeface="Arial" panose="020B0604020202020204" pitchFamily="34" charset="0"/>
              </a:rPr>
              <a:t> </a:t>
            </a:r>
          </a:p>
          <a:p>
            <a:pPr marL="0" indent="0">
              <a:lnSpc>
                <a:spcPct val="100000"/>
              </a:lnSpc>
              <a:buNone/>
            </a:pPr>
            <a:endParaRPr lang="en-US" sz="900" dirty="0">
              <a:latin typeface="Arial" panose="020B0604020202020204" pitchFamily="34" charset="0"/>
            </a:endParaRPr>
          </a:p>
        </p:txBody>
      </p:sp>
    </p:spTree>
    <p:extLst>
      <p:ext uri="{BB962C8B-B14F-4D97-AF65-F5344CB8AC3E}">
        <p14:creationId xmlns:p14="http://schemas.microsoft.com/office/powerpoint/2010/main" val="492471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82E2A95-1A08-4118-83C6-B1CA5648E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5" name="Rectangle 14">
            <a:extLst>
              <a:ext uri="{FF2B5EF4-FFF2-40B4-BE49-F238E27FC236}">
                <a16:creationId xmlns:a16="http://schemas.microsoft.com/office/drawing/2014/main" id="{2FFEFC7E-85EE-4AC9-A351-FBEB13A1D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534" y="237744"/>
            <a:ext cx="2926080" cy="6382512"/>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CB2511BB-FC4C-45F3-94EB-661D6806C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9100" y="413053"/>
            <a:ext cx="2616201" cy="6064596"/>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5BD1EED1-3D86-449A-BEC1-88A6500175E9}"/>
              </a:ext>
            </a:extLst>
          </p:cNvPr>
          <p:cNvSpPr>
            <a:spLocks noGrp="1"/>
          </p:cNvSpPr>
          <p:nvPr>
            <p:ph type="title"/>
          </p:nvPr>
        </p:nvSpPr>
        <p:spPr>
          <a:xfrm>
            <a:off x="557720" y="612843"/>
            <a:ext cx="2312480" cy="1499738"/>
          </a:xfrm>
        </p:spPr>
        <p:txBody>
          <a:bodyPr anchor="b">
            <a:normAutofit/>
          </a:bodyPr>
          <a:lstStyle/>
          <a:p>
            <a:r>
              <a:rPr lang="en-GB" sz="2800" dirty="0"/>
              <a:t>Mini </a:t>
            </a:r>
            <a:r>
              <a:rPr lang="en-GB" sz="1800" dirty="0"/>
              <a:t>task</a:t>
            </a:r>
            <a:endParaRPr lang="en-GB" sz="2800" dirty="0"/>
          </a:p>
        </p:txBody>
      </p:sp>
      <p:sp>
        <p:nvSpPr>
          <p:cNvPr id="4" name="Content Placeholder 3">
            <a:extLst>
              <a:ext uri="{FF2B5EF4-FFF2-40B4-BE49-F238E27FC236}">
                <a16:creationId xmlns:a16="http://schemas.microsoft.com/office/drawing/2014/main" id="{0C9F509F-1D1D-406D-AC11-37CAC13B9DCD}"/>
              </a:ext>
            </a:extLst>
          </p:cNvPr>
          <p:cNvSpPr>
            <a:spLocks noGrp="1"/>
          </p:cNvSpPr>
          <p:nvPr>
            <p:ph idx="1"/>
          </p:nvPr>
        </p:nvSpPr>
        <p:spPr>
          <a:xfrm>
            <a:off x="557720" y="2149813"/>
            <a:ext cx="2312479" cy="3854197"/>
          </a:xfrm>
        </p:spPr>
        <p:txBody>
          <a:bodyPr>
            <a:normAutofit/>
          </a:bodyPr>
          <a:lstStyle/>
          <a:p>
            <a:pPr marL="0" indent="0">
              <a:buNone/>
            </a:pPr>
            <a:r>
              <a:rPr lang="en-US" sz="1600" dirty="0"/>
              <a:t>While you read think about how you might feel if you were tasked with a similar job.</a:t>
            </a:r>
            <a:br>
              <a:rPr lang="en-US" sz="1600" dirty="0"/>
            </a:br>
            <a:endParaRPr lang="en-GB" sz="1400" dirty="0">
              <a:solidFill>
                <a:schemeClr val="tx1">
                  <a:lumMod val="85000"/>
                  <a:lumOff val="15000"/>
                </a:schemeClr>
              </a:solidFill>
            </a:endParaRPr>
          </a:p>
        </p:txBody>
      </p:sp>
      <p:sp>
        <p:nvSpPr>
          <p:cNvPr id="19" name="Rectangle 18">
            <a:extLst>
              <a:ext uri="{FF2B5EF4-FFF2-40B4-BE49-F238E27FC236}">
                <a16:creationId xmlns:a16="http://schemas.microsoft.com/office/drawing/2014/main" id="{68DC0EC7-60EA-4BD3-BC04-D547DE1B2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9764" y="413053"/>
            <a:ext cx="8212114" cy="6064596"/>
          </a:xfrm>
          <a:prstGeom prst="rect">
            <a:avLst/>
          </a:prstGeom>
          <a:noFill/>
          <a:ln w="6350" cap="sq" cmpd="sng" algn="ctr">
            <a:solidFill>
              <a:srgbClr val="404040"/>
            </a:solidFill>
            <a:prstDash val="solid"/>
            <a:miter lim="800000"/>
          </a:ln>
          <a:effectLst/>
        </p:spPr>
      </p:sp>
      <p:pic>
        <p:nvPicPr>
          <p:cNvPr id="3074" name="Picture 2">
            <a:extLst>
              <a:ext uri="{FF2B5EF4-FFF2-40B4-BE49-F238E27FC236}">
                <a16:creationId xmlns:a16="http://schemas.microsoft.com/office/drawing/2014/main" id="{DC27EA50-D6C2-47D2-89F7-DDC63E0A15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543" t="60741" b="3467"/>
          <a:stretch/>
        </p:blipFill>
        <p:spPr bwMode="auto">
          <a:xfrm>
            <a:off x="3692524" y="1191491"/>
            <a:ext cx="7941755" cy="4055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57110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6DF8-EB4C-4428-B6D9-3382FBDA4805}"/>
              </a:ext>
            </a:extLst>
          </p:cNvPr>
          <p:cNvSpPr>
            <a:spLocks noGrp="1"/>
          </p:cNvSpPr>
          <p:nvPr>
            <p:ph type="title"/>
          </p:nvPr>
        </p:nvSpPr>
        <p:spPr>
          <a:xfrm>
            <a:off x="244763" y="185513"/>
            <a:ext cx="2428875" cy="1388405"/>
          </a:xfrm>
        </p:spPr>
        <p:txBody>
          <a:bodyPr/>
          <a:lstStyle/>
          <a:p>
            <a:r>
              <a:rPr lang="en-GB" dirty="0"/>
              <a:t>Pages 36 and 37</a:t>
            </a:r>
          </a:p>
        </p:txBody>
      </p:sp>
      <p:pic>
        <p:nvPicPr>
          <p:cNvPr id="4104" name="Picture 8" descr="Image preview">
            <a:extLst>
              <a:ext uri="{FF2B5EF4-FFF2-40B4-BE49-F238E27FC236}">
                <a16:creationId xmlns:a16="http://schemas.microsoft.com/office/drawing/2014/main" id="{E5823017-85BE-4F81-BC99-45CEAD23F13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60" r="2772" b="4377"/>
          <a:stretch/>
        </p:blipFill>
        <p:spPr bwMode="auto">
          <a:xfrm>
            <a:off x="2397420" y="296348"/>
            <a:ext cx="4913405" cy="611560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preview">
            <a:extLst>
              <a:ext uri="{FF2B5EF4-FFF2-40B4-BE49-F238E27FC236}">
                <a16:creationId xmlns:a16="http://schemas.microsoft.com/office/drawing/2014/main" id="{9ABE94CB-39BA-4F82-AEE5-F911889DE0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50" t="4860" r="5286" b="11649"/>
          <a:stretch/>
        </p:blipFill>
        <p:spPr bwMode="auto">
          <a:xfrm>
            <a:off x="7292983" y="296348"/>
            <a:ext cx="4862074" cy="5956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7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6DF8-EB4C-4428-B6D9-3382FBDA4805}"/>
              </a:ext>
            </a:extLst>
          </p:cNvPr>
          <p:cNvSpPr>
            <a:spLocks noGrp="1"/>
          </p:cNvSpPr>
          <p:nvPr>
            <p:ph type="title"/>
          </p:nvPr>
        </p:nvSpPr>
        <p:spPr>
          <a:xfrm>
            <a:off x="254000" y="222456"/>
            <a:ext cx="2428875" cy="1388405"/>
          </a:xfrm>
        </p:spPr>
        <p:txBody>
          <a:bodyPr>
            <a:normAutofit/>
          </a:bodyPr>
          <a:lstStyle/>
          <a:p>
            <a:r>
              <a:rPr lang="en-GB" dirty="0"/>
              <a:t>Pages 38</a:t>
            </a:r>
          </a:p>
        </p:txBody>
      </p:sp>
      <p:pic>
        <p:nvPicPr>
          <p:cNvPr id="5122" name="Picture 2" descr="Image preview">
            <a:extLst>
              <a:ext uri="{FF2B5EF4-FFF2-40B4-BE49-F238E27FC236}">
                <a16:creationId xmlns:a16="http://schemas.microsoft.com/office/drawing/2014/main" id="{7D542921-24E2-4854-BB58-5C8FF9FDB29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723" t="2290" r="5646" b="41237"/>
          <a:stretch/>
        </p:blipFill>
        <p:spPr bwMode="auto">
          <a:xfrm>
            <a:off x="2433492" y="385618"/>
            <a:ext cx="7061489" cy="606756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Folded Corner 3">
            <a:extLst>
              <a:ext uri="{FF2B5EF4-FFF2-40B4-BE49-F238E27FC236}">
                <a16:creationId xmlns:a16="http://schemas.microsoft.com/office/drawing/2014/main" id="{8307D817-A9B9-489B-BF2E-6A58A19E5A4E}"/>
              </a:ext>
            </a:extLst>
          </p:cNvPr>
          <p:cNvSpPr/>
          <p:nvPr/>
        </p:nvSpPr>
        <p:spPr>
          <a:xfrm>
            <a:off x="9667783" y="763480"/>
            <a:ext cx="2086252" cy="4767308"/>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Oceanographers refer to this depth as the ‘Twilight Zone’. Sunlight is unable to reach this deep and sound is distorted. Bioluminescent creatures appear like stars in a vast empty landscape</a:t>
            </a: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  </a:t>
            </a:r>
          </a:p>
        </p:txBody>
      </p:sp>
    </p:spTree>
    <p:extLst>
      <p:ext uri="{BB962C8B-B14F-4D97-AF65-F5344CB8AC3E}">
        <p14:creationId xmlns:p14="http://schemas.microsoft.com/office/powerpoint/2010/main" val="692339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2" name="Rectangle 11">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Picture 4">
            <a:extLst>
              <a:ext uri="{FF2B5EF4-FFF2-40B4-BE49-F238E27FC236}">
                <a16:creationId xmlns:a16="http://schemas.microsoft.com/office/drawing/2014/main" id="{26CBA4E2-7360-4EE3-ABEB-F1B31B422571}"/>
              </a:ext>
            </a:extLst>
          </p:cNvPr>
          <p:cNvPicPr>
            <a:picLocks noChangeAspect="1"/>
          </p:cNvPicPr>
          <p:nvPr/>
        </p:nvPicPr>
        <p:blipFill rotWithShape="1">
          <a:blip r:embed="rId2"/>
          <a:srcRect l="35481" t="17640" r="37312" b="15224"/>
          <a:stretch/>
        </p:blipFill>
        <p:spPr>
          <a:xfrm>
            <a:off x="958872" y="407588"/>
            <a:ext cx="4398219" cy="61047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angle 13">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6" name="Rectangle 15">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65EE74B-599D-4F74-8894-017ED3AA5B75}"/>
              </a:ext>
            </a:extLst>
          </p:cNvPr>
          <p:cNvSpPr>
            <a:spLocks noGrp="1"/>
          </p:cNvSpPr>
          <p:nvPr>
            <p:ph type="title"/>
          </p:nvPr>
        </p:nvSpPr>
        <p:spPr>
          <a:xfrm>
            <a:off x="6846137" y="727626"/>
            <a:ext cx="4602152" cy="1718225"/>
          </a:xfrm>
        </p:spPr>
        <p:txBody>
          <a:bodyPr>
            <a:normAutofit/>
          </a:bodyPr>
          <a:lstStyle/>
          <a:p>
            <a:r>
              <a:rPr lang="en-GB" dirty="0"/>
              <a:t>The twilight zone</a:t>
            </a:r>
          </a:p>
        </p:txBody>
      </p:sp>
      <p:sp>
        <p:nvSpPr>
          <p:cNvPr id="3" name="Content Placeholder 2">
            <a:extLst>
              <a:ext uri="{FF2B5EF4-FFF2-40B4-BE49-F238E27FC236}">
                <a16:creationId xmlns:a16="http://schemas.microsoft.com/office/drawing/2014/main" id="{B589E67B-40EC-4E18-8EB0-2518B45EBE71}"/>
              </a:ext>
            </a:extLst>
          </p:cNvPr>
          <p:cNvSpPr>
            <a:spLocks noGrp="1"/>
          </p:cNvSpPr>
          <p:nvPr>
            <p:ph idx="1"/>
          </p:nvPr>
        </p:nvSpPr>
        <p:spPr>
          <a:xfrm>
            <a:off x="6846137" y="2538919"/>
            <a:ext cx="4602152" cy="3557805"/>
          </a:xfrm>
        </p:spPr>
        <p:txBody>
          <a:bodyPr>
            <a:normAutofit/>
          </a:bodyPr>
          <a:lstStyle/>
          <a:p>
            <a:pPr marL="0" indent="0">
              <a:buNone/>
            </a:pPr>
            <a:r>
              <a:rPr lang="en-GB" dirty="0"/>
              <a:t>An unfinished poem linked to the story. </a:t>
            </a:r>
          </a:p>
          <a:p>
            <a:endParaRPr lang="en-GB" dirty="0"/>
          </a:p>
          <a:p>
            <a:pPr marL="0" indent="0">
              <a:buNone/>
            </a:pPr>
            <a:r>
              <a:rPr lang="en-GB" dirty="0"/>
              <a:t>Think about the purpose of this poem. </a:t>
            </a:r>
          </a:p>
          <a:p>
            <a:pPr marL="0" indent="0">
              <a:buNone/>
            </a:pPr>
            <a:endParaRPr lang="en-GB" dirty="0"/>
          </a:p>
        </p:txBody>
      </p:sp>
    </p:spTree>
    <p:extLst>
      <p:ext uri="{BB962C8B-B14F-4D97-AF65-F5344CB8AC3E}">
        <p14:creationId xmlns:p14="http://schemas.microsoft.com/office/powerpoint/2010/main" val="1634441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2" name="Rectangle 11">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Picture 4">
            <a:extLst>
              <a:ext uri="{FF2B5EF4-FFF2-40B4-BE49-F238E27FC236}">
                <a16:creationId xmlns:a16="http://schemas.microsoft.com/office/drawing/2014/main" id="{26CBA4E2-7360-4EE3-ABEB-F1B31B422571}"/>
              </a:ext>
            </a:extLst>
          </p:cNvPr>
          <p:cNvPicPr>
            <a:picLocks noChangeAspect="1"/>
          </p:cNvPicPr>
          <p:nvPr/>
        </p:nvPicPr>
        <p:blipFill rotWithShape="1">
          <a:blip r:embed="rId2"/>
          <a:srcRect l="35481" t="17640" r="37312" b="15224"/>
          <a:stretch/>
        </p:blipFill>
        <p:spPr>
          <a:xfrm>
            <a:off x="958872" y="407588"/>
            <a:ext cx="4398219" cy="61047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angle 13">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6" name="Rectangle 15">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65EE74B-599D-4F74-8894-017ED3AA5B75}"/>
              </a:ext>
            </a:extLst>
          </p:cNvPr>
          <p:cNvSpPr>
            <a:spLocks noGrp="1"/>
          </p:cNvSpPr>
          <p:nvPr>
            <p:ph type="title"/>
          </p:nvPr>
        </p:nvSpPr>
        <p:spPr>
          <a:xfrm>
            <a:off x="6846137" y="727626"/>
            <a:ext cx="4602152" cy="1718225"/>
          </a:xfrm>
        </p:spPr>
        <p:txBody>
          <a:bodyPr>
            <a:normAutofit/>
          </a:bodyPr>
          <a:lstStyle/>
          <a:p>
            <a:r>
              <a:rPr lang="en-GB" dirty="0"/>
              <a:t>The twilight zone</a:t>
            </a:r>
          </a:p>
        </p:txBody>
      </p:sp>
      <p:sp>
        <p:nvSpPr>
          <p:cNvPr id="3" name="Content Placeholder 2">
            <a:extLst>
              <a:ext uri="{FF2B5EF4-FFF2-40B4-BE49-F238E27FC236}">
                <a16:creationId xmlns:a16="http://schemas.microsoft.com/office/drawing/2014/main" id="{B589E67B-40EC-4E18-8EB0-2518B45EBE71}"/>
              </a:ext>
            </a:extLst>
          </p:cNvPr>
          <p:cNvSpPr>
            <a:spLocks noGrp="1"/>
          </p:cNvSpPr>
          <p:nvPr>
            <p:ph idx="1"/>
          </p:nvPr>
        </p:nvSpPr>
        <p:spPr>
          <a:xfrm>
            <a:off x="6846137" y="2538919"/>
            <a:ext cx="4602152" cy="3557805"/>
          </a:xfrm>
        </p:spPr>
        <p:txBody>
          <a:bodyPr>
            <a:normAutofit/>
          </a:bodyPr>
          <a:lstStyle/>
          <a:p>
            <a:pPr marL="0" indent="0">
              <a:buNone/>
            </a:pPr>
            <a:r>
              <a:rPr lang="en-GB" dirty="0"/>
              <a:t>An unfinished poem linked to the story. </a:t>
            </a:r>
          </a:p>
          <a:p>
            <a:endParaRPr lang="en-GB" dirty="0"/>
          </a:p>
          <a:p>
            <a:pPr marL="0" indent="0">
              <a:buNone/>
            </a:pPr>
            <a:r>
              <a:rPr lang="en-GB" dirty="0"/>
              <a:t>Think about the purpose of this poem. </a:t>
            </a:r>
          </a:p>
          <a:p>
            <a:pPr marL="0" indent="0">
              <a:buNone/>
            </a:pPr>
            <a:r>
              <a:rPr lang="en-US" dirty="0"/>
              <a:t>The clues in the lines given suggest the poem is designed to convey the power and mystery of the twilight zone, to evoke fear and highlight the alien nature of it.</a:t>
            </a:r>
          </a:p>
          <a:p>
            <a:pPr marL="0" indent="0">
              <a:buNone/>
            </a:pPr>
            <a:endParaRPr lang="en-US" dirty="0"/>
          </a:p>
          <a:p>
            <a:pPr marL="0" indent="0">
              <a:buNone/>
            </a:pPr>
            <a:r>
              <a:rPr lang="en-US" dirty="0"/>
              <a:t>How is repetition used?</a:t>
            </a:r>
          </a:p>
          <a:p>
            <a:pPr marL="0" indent="0">
              <a:buNone/>
            </a:pPr>
            <a:r>
              <a:rPr lang="en-US" dirty="0"/>
              <a:t>How is the poem formatted?</a:t>
            </a:r>
            <a:endParaRPr lang="en-GB" dirty="0"/>
          </a:p>
          <a:p>
            <a:pPr marL="0" indent="0">
              <a:buNone/>
            </a:pPr>
            <a:endParaRPr lang="en-GB" dirty="0"/>
          </a:p>
        </p:txBody>
      </p:sp>
    </p:spTree>
    <p:extLst>
      <p:ext uri="{BB962C8B-B14F-4D97-AF65-F5344CB8AC3E}">
        <p14:creationId xmlns:p14="http://schemas.microsoft.com/office/powerpoint/2010/main" val="1541441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2" name="Rectangle 11">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Picture 4">
            <a:extLst>
              <a:ext uri="{FF2B5EF4-FFF2-40B4-BE49-F238E27FC236}">
                <a16:creationId xmlns:a16="http://schemas.microsoft.com/office/drawing/2014/main" id="{26CBA4E2-7360-4EE3-ABEB-F1B31B422571}"/>
              </a:ext>
            </a:extLst>
          </p:cNvPr>
          <p:cNvPicPr>
            <a:picLocks noChangeAspect="1"/>
          </p:cNvPicPr>
          <p:nvPr/>
        </p:nvPicPr>
        <p:blipFill rotWithShape="1">
          <a:blip r:embed="rId2"/>
          <a:srcRect l="35481" t="17640" r="37312" b="15224"/>
          <a:stretch/>
        </p:blipFill>
        <p:spPr>
          <a:xfrm>
            <a:off x="958872" y="407588"/>
            <a:ext cx="4398219" cy="61047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angle 13">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6" name="Rectangle 15">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65EE74B-599D-4F74-8894-017ED3AA5B75}"/>
              </a:ext>
            </a:extLst>
          </p:cNvPr>
          <p:cNvSpPr>
            <a:spLocks noGrp="1"/>
          </p:cNvSpPr>
          <p:nvPr>
            <p:ph type="title"/>
          </p:nvPr>
        </p:nvSpPr>
        <p:spPr>
          <a:xfrm>
            <a:off x="6630976" y="253548"/>
            <a:ext cx="4602152" cy="1718225"/>
          </a:xfrm>
        </p:spPr>
        <p:txBody>
          <a:bodyPr>
            <a:normAutofit/>
          </a:bodyPr>
          <a:lstStyle/>
          <a:p>
            <a:r>
              <a:rPr lang="en-GB" dirty="0"/>
              <a:t>The twilight zone</a:t>
            </a:r>
          </a:p>
        </p:txBody>
      </p:sp>
      <p:sp>
        <p:nvSpPr>
          <p:cNvPr id="3" name="Content Placeholder 2">
            <a:extLst>
              <a:ext uri="{FF2B5EF4-FFF2-40B4-BE49-F238E27FC236}">
                <a16:creationId xmlns:a16="http://schemas.microsoft.com/office/drawing/2014/main" id="{B589E67B-40EC-4E18-8EB0-2518B45EBE71}"/>
              </a:ext>
            </a:extLst>
          </p:cNvPr>
          <p:cNvSpPr>
            <a:spLocks noGrp="1"/>
          </p:cNvSpPr>
          <p:nvPr>
            <p:ph idx="1"/>
          </p:nvPr>
        </p:nvSpPr>
        <p:spPr>
          <a:xfrm>
            <a:off x="6846137" y="1924051"/>
            <a:ext cx="4602152" cy="4172674"/>
          </a:xfrm>
        </p:spPr>
        <p:txBody>
          <a:bodyPr>
            <a:normAutofit fontScale="92500" lnSpcReduction="20000"/>
          </a:bodyPr>
          <a:lstStyle/>
          <a:p>
            <a:pPr marL="0" indent="0">
              <a:buNone/>
            </a:pPr>
            <a:r>
              <a:rPr lang="en-GB" b="1" i="1" dirty="0"/>
              <a:t>Completing the first verse together we</a:t>
            </a:r>
            <a:r>
              <a:rPr lang="en-US" b="1" i="1" dirty="0"/>
              <a:t> must try to convey the strange and powerful nature of the twilight zone and evoke the fear likely felt by Chapman and Mallinson. </a:t>
            </a:r>
          </a:p>
          <a:p>
            <a:pPr marL="0" indent="0">
              <a:buNone/>
            </a:pPr>
            <a:endParaRPr lang="en-US" dirty="0"/>
          </a:p>
          <a:p>
            <a:pPr marL="0" indent="0">
              <a:buNone/>
            </a:pPr>
            <a:r>
              <a:rPr lang="en-US" dirty="0"/>
              <a:t>What is the most impactful adjective which you could add before ‘darkness’? Add it. </a:t>
            </a:r>
          </a:p>
          <a:p>
            <a:pPr marL="0" indent="0">
              <a:buNone/>
            </a:pPr>
            <a:r>
              <a:rPr lang="en-US" dirty="0"/>
              <a:t>Repeat idea by adding one adjective to each of the other two lines. These must contribute to or deepen the meaning. Consider alliteration if appropriate. </a:t>
            </a:r>
          </a:p>
          <a:p>
            <a:pPr marL="0" indent="0">
              <a:buNone/>
            </a:pPr>
            <a:r>
              <a:rPr lang="en-US" dirty="0"/>
              <a:t>Can these words link in theme?</a:t>
            </a:r>
          </a:p>
          <a:p>
            <a:pPr marL="0" indent="0">
              <a:buNone/>
            </a:pPr>
            <a:r>
              <a:rPr lang="en-US" dirty="0"/>
              <a:t>•In which order should the three lines be written to achieve the most impact/to build to a crescendo? Number them.</a:t>
            </a:r>
          </a:p>
          <a:p>
            <a:pPr marL="0" indent="0">
              <a:buNone/>
            </a:pPr>
            <a:r>
              <a:rPr lang="en-US" dirty="0"/>
              <a:t>•Cross out the ‘Does not’ at the start of lines 2 and 3. Replace with ‘Nor’ / ‘Nor does it’ or your own alternative.</a:t>
            </a:r>
            <a:endParaRPr lang="en-GB" dirty="0"/>
          </a:p>
        </p:txBody>
      </p:sp>
    </p:spTree>
    <p:extLst>
      <p:ext uri="{BB962C8B-B14F-4D97-AF65-F5344CB8AC3E}">
        <p14:creationId xmlns:p14="http://schemas.microsoft.com/office/powerpoint/2010/main" val="3068134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F9DA5-66CB-4CED-986A-53DF0FDA567C}"/>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1D76590C-79A8-4FAB-BE6D-9212F26B71A6}"/>
              </a:ext>
            </a:extLst>
          </p:cNvPr>
          <p:cNvSpPr>
            <a:spLocks noGrp="1"/>
          </p:cNvSpPr>
          <p:nvPr>
            <p:ph idx="1"/>
          </p:nvPr>
        </p:nvSpPr>
        <p:spPr>
          <a:xfrm>
            <a:off x="1066800" y="2103120"/>
            <a:ext cx="5314950" cy="3849624"/>
          </a:xfrm>
        </p:spPr>
        <p:txBody>
          <a:bodyPr/>
          <a:lstStyle/>
          <a:p>
            <a:pPr marL="0" indent="0">
              <a:buNone/>
            </a:pPr>
            <a:r>
              <a:rPr lang="en-US" b="0" i="0" dirty="0">
                <a:effectLst/>
                <a:latin typeface="Arial" panose="020B0604020202020204" pitchFamily="34" charset="0"/>
              </a:rPr>
              <a:t>Edit verses 2 and 3 independently, following the same process as followed on the previous page.</a:t>
            </a:r>
          </a:p>
          <a:p>
            <a:pPr marL="0" indent="0">
              <a:buNone/>
            </a:pPr>
            <a:endParaRPr lang="en-US" dirty="0">
              <a:latin typeface="Arial" panose="020B0604020202020204" pitchFamily="34" charset="0"/>
            </a:endParaRPr>
          </a:p>
          <a:p>
            <a:pPr marL="0" indent="0">
              <a:buNone/>
            </a:pPr>
            <a:r>
              <a:rPr lang="en-US" b="0" i="0" dirty="0">
                <a:effectLst/>
                <a:latin typeface="Arial" panose="020B0604020202020204" pitchFamily="34" charset="0"/>
              </a:rPr>
              <a:t>Then write completed poem and include a final line or verse for impact.</a:t>
            </a:r>
            <a:endParaRPr lang="en-GB" dirty="0"/>
          </a:p>
        </p:txBody>
      </p:sp>
      <p:pic>
        <p:nvPicPr>
          <p:cNvPr id="6" name="Picture 5">
            <a:extLst>
              <a:ext uri="{FF2B5EF4-FFF2-40B4-BE49-F238E27FC236}">
                <a16:creationId xmlns:a16="http://schemas.microsoft.com/office/drawing/2014/main" id="{F23AD21F-E4DC-454A-AF56-34B367FD335B}"/>
              </a:ext>
            </a:extLst>
          </p:cNvPr>
          <p:cNvPicPr>
            <a:picLocks noChangeAspect="1"/>
          </p:cNvPicPr>
          <p:nvPr/>
        </p:nvPicPr>
        <p:blipFill rotWithShape="1">
          <a:blip r:embed="rId2"/>
          <a:srcRect l="35481" t="17640" r="37312" b="15224"/>
          <a:stretch/>
        </p:blipFill>
        <p:spPr>
          <a:xfrm>
            <a:off x="6973465" y="376608"/>
            <a:ext cx="4398219" cy="61047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Folded Corner 6">
            <a:extLst>
              <a:ext uri="{FF2B5EF4-FFF2-40B4-BE49-F238E27FC236}">
                <a16:creationId xmlns:a16="http://schemas.microsoft.com/office/drawing/2014/main" id="{6CFD7FCE-7114-40C7-A5BA-4700F2527104}"/>
              </a:ext>
            </a:extLst>
          </p:cNvPr>
          <p:cNvSpPr/>
          <p:nvPr/>
        </p:nvSpPr>
        <p:spPr>
          <a:xfrm>
            <a:off x="710057" y="4027932"/>
            <a:ext cx="3623818" cy="1758888"/>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This piece of work does not need to be summited for feedback, however if you want to share it you can upload it to Teams.</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364085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0</TotalTime>
  <Words>483</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Avenir Next LT Pro</vt:lpstr>
      <vt:lpstr>Avenir Next LT Pro Light</vt:lpstr>
      <vt:lpstr>Garamond</vt:lpstr>
      <vt:lpstr>Segoe Print</vt:lpstr>
      <vt:lpstr>SavonVTI</vt:lpstr>
      <vt:lpstr>Survivors </vt:lpstr>
      <vt:lpstr>A new week, a new story.</vt:lpstr>
      <vt:lpstr>LC: Can I create poem to convey emotion? </vt:lpstr>
      <vt:lpstr>This is a true story from the Atlantic Ocean, 150 miles off the coast of the Emerald Isle (somewhere close to the grey marker).</vt:lpstr>
      <vt:lpstr>What might this story be about?</vt:lpstr>
      <vt:lpstr>Mini task</vt:lpstr>
      <vt:lpstr>Pages 36 and 37</vt:lpstr>
      <vt:lpstr>Pages 38</vt:lpstr>
      <vt:lpstr>The twilight zone</vt:lpstr>
      <vt:lpstr>The twilight zone</vt:lpstr>
      <vt:lpstr>The twilight zone</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Conor McKeown</dc:creator>
  <cp:lastModifiedBy>Conor McKeown</cp:lastModifiedBy>
  <cp:revision>2</cp:revision>
  <dcterms:created xsi:type="dcterms:W3CDTF">2021-01-17T15:05:22Z</dcterms:created>
  <dcterms:modified xsi:type="dcterms:W3CDTF">2021-01-17T15:06:16Z</dcterms:modified>
</cp:coreProperties>
</file>