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67" r:id="rId18"/>
  </p:sldIdLst>
  <p:sldSz cx="9144000" cy="6858000" type="screen4x3"/>
  <p:notesSz cx="6858000" cy="9144000"/>
  <p:embeddedFontLst>
    <p:embeddedFont>
      <p:font typeface="Twinkl" pitchFamily="2" charset="0"/>
      <p:regular r:id="rId21"/>
      <p:bold r:id="rId22"/>
    </p:embeddedFont>
    <p:embeddedFont>
      <p:font typeface="Calibri" pitchFamily="34" charset="0"/>
      <p:regular r:id="rId23"/>
      <p:bold r:id="rId24"/>
      <p:italic r:id="rId25"/>
      <p:boldItalic r:id="rId26"/>
    </p:embeddedFont>
    <p:embeddedFont>
      <p:font typeface="Sassoon Infant Rg" pitchFamily="50" charset="0"/>
      <p:regular r:id="rId27"/>
      <p:bold r:id="rId28"/>
    </p:embeddedFont>
    <p:embeddedFont>
      <p:font typeface="Twinkl SemiBold" pitchFamily="2" charset="0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8F"/>
    <a:srgbClr val="DE1E5A"/>
    <a:srgbClr val="18A0DB"/>
    <a:srgbClr val="BC0105"/>
    <a:srgbClr val="4DB1E3"/>
    <a:srgbClr val="80C1EB"/>
    <a:srgbClr val="ACDDFC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2" d="100"/>
          <a:sy n="72" d="100"/>
        </p:scale>
        <p:origin x="-1350" y="-10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BE9EB205-4B14-4137-9EE5-F526E4B346F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E11D5CF0-849A-496B-84E9-0B98459E20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6BFB86E-EF44-42CB-82DE-0791F2788518}" type="datetimeFigureOut">
              <a:rPr lang="en-GB"/>
              <a:pPr>
                <a:defRPr/>
              </a:pPr>
              <a:t>24/11/2020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AEB12C5-B2D5-4BF0-88A5-B3F1BD3227A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514106A-650F-4E91-9AF8-19CCDDEAB52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916B05A1-D5B3-47A7-B503-83F981D27261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184D1C52-A915-4585-8511-D4109F80AE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027E3AF-9C42-4989-BAE7-48342FE4D4A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BB8FAC9-6EA3-492D-884E-CFE267E60738}" type="datetimeFigureOut">
              <a:rPr lang="en-GB"/>
              <a:pPr>
                <a:defRPr/>
              </a:pPr>
              <a:t>24/11/2020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88232BB8-F77C-41D2-8FFB-8779943A4D2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6ABB1A02-AC1E-4ACA-9190-1FEE389A75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287582F-5DED-4D77-8C88-86E08ABE46A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4CD3141-F3B7-4193-B151-5BC61ADD8C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E69E9E36-43C3-4EAC-ACD6-0A7525D8F18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6B1348FF-A313-40D4-A108-D4AEB958DA3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9F45A1E0-EE45-41F0-B373-0634B97920E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xmlns="" id="{ABBB4421-4F1C-445D-B42F-59310E1B5565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3FF06421-30CA-4F58-891A-A10BE416CE7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890AB882-C9DA-4545-AC4E-497A5437C27F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0CA21516-2A40-4A91-9C93-F6F8B16A08D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AD5C2DD6-3D29-44EF-8E2A-5FB061378B5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CA3C32E2-2C1E-42C1-8474-2A9E5C5722D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677BAE26-D3B8-4183-9F77-F5DB508E66F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7BE740B2-C3AC-4C51-91C4-C3DCFFA90E9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D8F4AD12-FBF7-45B7-B046-7436B22A175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F696B0F9-529F-4891-835D-FD64FF7C873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E11EA2F4-03B1-4054-A4E4-265E982C3D6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4FC825F5-53E8-448C-93F9-1E0BABF1E2F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26953D90-01C2-4621-B6C8-94574C48F5D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81292E84-2FCE-4E15-976E-08412F3380D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F0CB221B-8537-40DA-8C3F-8AC97E221C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089538B1-6AD3-4430-9CDF-FE1FE466112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2237D488-12A7-44E7-8DE4-3251595F065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232285B1-82F9-4FE8-A358-B3A1D57F63A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0ABC5D22-168A-4906-9C30-478FC2995B6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89E7F2DC-CE59-4058-9F10-45035515EBE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 w="25400">
            <a:noFill/>
            <a:round/>
            <a:headEnd/>
            <a:tailEnd/>
          </a:ln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 w="25400">
            <a:noFill/>
            <a:round/>
            <a:headEnd/>
            <a:tailEnd/>
          </a:ln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  <p:sldLayoutId id="2147483956" r:id="rId14"/>
    <p:sldLayoutId id="2147483957" r:id="rId15"/>
    <p:sldLayoutId id="2147483958" r:id="rId16"/>
    <p:sldLayoutId id="2147483959" r:id="rId17"/>
    <p:sldLayoutId id="2147483960" r:id="rId18"/>
    <p:sldLayoutId id="2147483961" r:id="rId19"/>
    <p:sldLayoutId id="2147483962" r:id="rId20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4"/>
          <p:cNvSpPr txBox="1">
            <a:spLocks noChangeArrowheads="1"/>
          </p:cNvSpPr>
          <p:nvPr/>
        </p:nvSpPr>
        <p:spPr bwMode="auto">
          <a:xfrm>
            <a:off x="630238" y="2103438"/>
            <a:ext cx="788352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 sz="2000" b="1">
                <a:solidFill>
                  <a:srgbClr val="FF8500"/>
                </a:solidFill>
                <a:ea typeface="Sassoon Infant Rg" pitchFamily="50" charset="0"/>
                <a:cs typeface="Sassoon Infant Rg" pitchFamily="50" charset="0"/>
              </a:rPr>
              <a:t>Reported speech 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summarises or paraphrases what has been said. It does not usually directly quote the words spoken, so does not need any special punctuation.</a:t>
            </a:r>
          </a:p>
        </p:txBody>
      </p:sp>
      <p:grpSp>
        <p:nvGrpSpPr>
          <p:cNvPr id="24580" name="Group 12"/>
          <p:cNvGrpSpPr>
            <a:grpSpLocks/>
          </p:cNvGrpSpPr>
          <p:nvPr/>
        </p:nvGrpSpPr>
        <p:grpSpPr bwMode="auto">
          <a:xfrm>
            <a:off x="630238" y="3573463"/>
            <a:ext cx="7883525" cy="2392362"/>
            <a:chOff x="1313199" y="3163362"/>
            <a:chExt cx="6518030" cy="2391507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xmlns="" id="{10D7946C-9A4E-4E44-BBDF-F5FF8B45D612}"/>
                </a:ext>
              </a:extLst>
            </p:cNvPr>
            <p:cNvSpPr/>
            <p:nvPr/>
          </p:nvSpPr>
          <p:spPr>
            <a:xfrm>
              <a:off x="1313199" y="3163362"/>
              <a:ext cx="6518030" cy="2391507"/>
            </a:xfrm>
            <a:prstGeom prst="roundRect">
              <a:avLst>
                <a:gd name="adj" fmla="val 8704"/>
              </a:avLst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582" name="TextBox 4"/>
            <p:cNvSpPr txBox="1">
              <a:spLocks noChangeArrowheads="1"/>
            </p:cNvSpPr>
            <p:nvPr/>
          </p:nvSpPr>
          <p:spPr bwMode="auto">
            <a:xfrm>
              <a:off x="1397092" y="3235730"/>
              <a:ext cx="6434137" cy="2279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en-GB" altLang="en-US" sz="2000" b="1">
                  <a:ea typeface="Sassoon Infant Rg" pitchFamily="50" charset="0"/>
                  <a:cs typeface="Sassoon Infant Rg" pitchFamily="50" charset="0"/>
                </a:rPr>
                <a:t>For example:</a:t>
              </a:r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The goats said that they wanted to eat the green grass on the other side of the bridge.</a:t>
              </a:r>
            </a:p>
            <a:p>
              <a:pPr eaLnBrk="1" hangingPunct="1">
                <a:lnSpc>
                  <a:spcPct val="120000"/>
                </a:lnSpc>
              </a:pPr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The troll shouted to the goats to stay on their own side of the stream.</a:t>
              </a:r>
            </a:p>
          </p:txBody>
        </p:sp>
      </p:grpSp>
      <p:sp>
        <p:nvSpPr>
          <p:cNvPr id="2" name="TextBox 11"/>
          <p:cNvSpPr txBox="1">
            <a:spLocks noChangeArrowheads="1"/>
          </p:cNvSpPr>
          <p:nvPr/>
        </p:nvSpPr>
        <p:spPr bwMode="auto">
          <a:xfrm>
            <a:off x="0" y="393700"/>
            <a:ext cx="9144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Reported Speech vs.</a:t>
            </a:r>
          </a:p>
          <a:p>
            <a:pPr algn="ctr" eaLnBrk="1" hangingPunct="1"/>
            <a:r>
              <a:rPr lang="en-GB" altLang="en-US" sz="50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Direct Speech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4"/>
          <p:cNvSpPr txBox="1">
            <a:spLocks noChangeArrowheads="1"/>
          </p:cNvSpPr>
          <p:nvPr/>
        </p:nvSpPr>
        <p:spPr bwMode="auto">
          <a:xfrm>
            <a:off x="590550" y="2132013"/>
            <a:ext cx="7910513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When a text uses </a:t>
            </a:r>
            <a:r>
              <a:rPr lang="en-GB" altLang="en-US" sz="2000" b="1">
                <a:solidFill>
                  <a:srgbClr val="FF8500"/>
                </a:solidFill>
                <a:ea typeface="Sassoon Infant Rg" pitchFamily="50" charset="0"/>
                <a:cs typeface="Sassoon Infant Rg" pitchFamily="50" charset="0"/>
              </a:rPr>
              <a:t>direct speech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, some specific punctuation conventions are required to separate what is said from the rest of the text; this enables the reader to follow what is going on.</a:t>
            </a:r>
          </a:p>
        </p:txBody>
      </p:sp>
      <p:pic>
        <p:nvPicPr>
          <p:cNvPr id="2560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34263" y="3867150"/>
            <a:ext cx="106680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3825" y="5019675"/>
            <a:ext cx="106362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TextBox 1"/>
          <p:cNvSpPr txBox="1">
            <a:spLocks noChangeArrowheads="1"/>
          </p:cNvSpPr>
          <p:nvPr/>
        </p:nvSpPr>
        <p:spPr bwMode="auto">
          <a:xfrm>
            <a:off x="0" y="393700"/>
            <a:ext cx="9144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Reported Speech vs.</a:t>
            </a:r>
          </a:p>
          <a:p>
            <a:pPr algn="ctr" eaLnBrk="1" hangingPunct="1"/>
            <a:r>
              <a:rPr lang="en-GB" altLang="en-US" sz="50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Direct Speech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4">
            <a:extLst>
              <a:ext uri="{FF2B5EF4-FFF2-40B4-BE49-F238E27FC236}">
                <a16:creationId xmlns:a16="http://schemas.microsoft.com/office/drawing/2014/main" xmlns="" id="{29440E82-8F6D-457C-A877-7568F5B504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800" y="2281238"/>
            <a:ext cx="8108950" cy="2959100"/>
          </a:xfrm>
          <a:prstGeom prst="roundRect">
            <a:avLst>
              <a:gd name="adj" fmla="val 5940"/>
            </a:avLst>
          </a:prstGeom>
          <a:solidFill>
            <a:srgbClr val="FFAF7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In British English, a single inverted comma may be used:</a:t>
            </a: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‘Get off my bridge.’</a:t>
            </a: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+mn-lt"/>
            </a:endParaRP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 However a double inverted comma may also be used:</a:t>
            </a: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“Get off my bridge.”</a:t>
            </a: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+mn-lt"/>
            </a:endParaRPr>
          </a:p>
          <a:p>
            <a:pPr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Whichever style you choose, use it consistently across a text.</a:t>
            </a:r>
          </a:p>
        </p:txBody>
      </p:sp>
      <p:sp>
        <p:nvSpPr>
          <p:cNvPr id="26627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 Inverted Commas</a:t>
            </a:r>
          </a:p>
        </p:txBody>
      </p:sp>
      <p:pic>
        <p:nvPicPr>
          <p:cNvPr id="26628" name="Picture 5"/>
          <p:cNvPicPr>
            <a:picLocks noChangeAspect="1"/>
          </p:cNvPicPr>
          <p:nvPr/>
        </p:nvPicPr>
        <p:blipFill>
          <a:blip r:embed="rId2" cstate="print"/>
          <a:srcRect r="52159" b="45515"/>
          <a:stretch>
            <a:fillRect/>
          </a:stretch>
        </p:blipFill>
        <p:spPr bwMode="auto">
          <a:xfrm>
            <a:off x="412750" y="427038"/>
            <a:ext cx="1604963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12"/>
          <p:cNvPicPr>
            <a:picLocks noChangeAspect="1"/>
          </p:cNvPicPr>
          <p:nvPr/>
        </p:nvPicPr>
        <p:blipFill>
          <a:blip r:embed="rId3" cstate="print"/>
          <a:srcRect l="49077" t="41959"/>
          <a:stretch>
            <a:fillRect/>
          </a:stretch>
        </p:blipFill>
        <p:spPr bwMode="auto">
          <a:xfrm>
            <a:off x="7008813" y="5394325"/>
            <a:ext cx="1658937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TextBox 1"/>
          <p:cNvSpPr txBox="1">
            <a:spLocks noChangeArrowheads="1"/>
          </p:cNvSpPr>
          <p:nvPr/>
        </p:nvSpPr>
        <p:spPr bwMode="auto">
          <a:xfrm>
            <a:off x="628650" y="1455738"/>
            <a:ext cx="78724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>
                <a:ea typeface="Sassoon Infant Rg" pitchFamily="50" charset="0"/>
                <a:cs typeface="Sassoon Infant Rg" pitchFamily="50" charset="0"/>
              </a:rPr>
              <a:t>The most important rule in punctuating direct speech is that all words spoken must be enclosed by inverted commas.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 Punctuation Inside</a:t>
            </a:r>
            <a:b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</a:br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Inverted Commas</a:t>
            </a:r>
          </a:p>
        </p:txBody>
      </p:sp>
      <p:sp>
        <p:nvSpPr>
          <p:cNvPr id="7171" name="TextBox 4">
            <a:extLst>
              <a:ext uri="{FF2B5EF4-FFF2-40B4-BE49-F238E27FC236}">
                <a16:creationId xmlns:a16="http://schemas.microsoft.com/office/drawing/2014/main" xmlns="" id="{84B86070-B41D-4E4C-9582-30D20F5FA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" y="1971675"/>
            <a:ext cx="7942263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All commas, full stops, question marks and exclamation marks must also be enclosed by inverted commas.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558800" y="2943225"/>
            <a:ext cx="7997825" cy="3232150"/>
            <a:chOff x="558616" y="2534296"/>
            <a:chExt cx="7997458" cy="3230536"/>
          </a:xfrm>
        </p:grpSpPr>
        <p:sp>
          <p:nvSpPr>
            <p:cNvPr id="7175" name="TextBox 4">
              <a:extLst>
                <a:ext uri="{FF2B5EF4-FFF2-40B4-BE49-F238E27FC236}">
                  <a16:creationId xmlns:a16="http://schemas.microsoft.com/office/drawing/2014/main" xmlns="" id="{A90271F0-CE58-4312-932D-25C989E645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616" y="2534296"/>
              <a:ext cx="7997458" cy="3230536"/>
            </a:xfrm>
            <a:prstGeom prst="roundRect">
              <a:avLst>
                <a:gd name="adj" fmla="val 4389"/>
              </a:avLst>
            </a:prstGeom>
            <a:solidFill>
              <a:srgbClr val="FFAF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b="1" dirty="0">
                  <a:latin typeface="+mn-lt"/>
                </a:rPr>
                <a:t>For example: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‘That grass looks delicious,’ said the smallest Billy Goat Gruff.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‘Hey, goat!’ shouted the troll. ‘You are not allowed to cross my bridge.’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‘How can we get to the other side?’ asked the Biggest Goat Gruff.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b="1" dirty="0">
                  <a:latin typeface="+mn-lt"/>
                </a:rPr>
                <a:t>NOT</a:t>
              </a:r>
              <a:r>
                <a:rPr lang="en-GB" altLang="en-US" sz="2000" dirty="0">
                  <a:latin typeface="+mn-lt"/>
                </a:rPr>
                <a:t>: ‘Get off my bridge ’  !   shouted the troll.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xmlns="" id="{40E767A9-10DB-4075-83DA-D1824F1569ED}"/>
                </a:ext>
              </a:extLst>
            </p:cNvPr>
            <p:cNvSpPr/>
            <p:nvPr/>
          </p:nvSpPr>
          <p:spPr>
            <a:xfrm>
              <a:off x="3403285" y="5301513"/>
              <a:ext cx="395270" cy="395091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27656" name="Group 10"/>
            <p:cNvGrpSpPr>
              <a:grpSpLocks/>
            </p:cNvGrpSpPr>
            <p:nvPr/>
          </p:nvGrpSpPr>
          <p:grpSpPr bwMode="auto">
            <a:xfrm>
              <a:off x="5920866" y="5302101"/>
              <a:ext cx="393682" cy="392006"/>
              <a:chOff x="5952126" y="5263026"/>
              <a:chExt cx="393682" cy="392006"/>
            </a:xfrm>
          </p:grpSpPr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xmlns="" id="{9E68FD27-5E54-429C-8335-8E5370CF895D}"/>
                  </a:ext>
                </a:extLst>
              </p:cNvPr>
              <p:cNvCxnSpPr/>
              <p:nvPr/>
            </p:nvCxnSpPr>
            <p:spPr>
              <a:xfrm>
                <a:off x="5952205" y="5262438"/>
                <a:ext cx="393682" cy="391917"/>
              </a:xfrm>
              <a:prstGeom prst="line">
                <a:avLst/>
              </a:prstGeom>
              <a:ln w="88900">
                <a:solidFill>
                  <a:srgbClr val="FF2D2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xmlns="" id="{DCFA484A-EC1F-4311-B841-080FA8414485}"/>
                  </a:ext>
                </a:extLst>
              </p:cNvPr>
              <p:cNvCxnSpPr/>
              <p:nvPr/>
            </p:nvCxnSpPr>
            <p:spPr>
              <a:xfrm flipH="1">
                <a:off x="5952205" y="5262438"/>
                <a:ext cx="393682" cy="391917"/>
              </a:xfrm>
              <a:prstGeom prst="line">
                <a:avLst/>
              </a:prstGeom>
              <a:ln w="88900">
                <a:solidFill>
                  <a:srgbClr val="FF2D2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7653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7838" y="4048125"/>
            <a:ext cx="601662" cy="239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4"/>
          <p:cNvSpPr txBox="1">
            <a:spLocks noChangeArrowheads="1"/>
          </p:cNvSpPr>
          <p:nvPr/>
        </p:nvSpPr>
        <p:spPr bwMode="auto">
          <a:xfrm>
            <a:off x="600075" y="1236663"/>
            <a:ext cx="794385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Commas are another important tool to help the reader separate direct speech from the rest of the text.</a:t>
            </a:r>
          </a:p>
          <a:p>
            <a:pPr eaLnBrk="1" hangingPunct="1">
              <a:lnSpc>
                <a:spcPct val="120000"/>
              </a:lnSpc>
            </a:pPr>
            <a:endParaRPr lang="en-GB" altLang="en-US" sz="2000">
              <a:ea typeface="Sassoon Infant Rg" pitchFamily="50" charset="0"/>
              <a:cs typeface="Sassoon Infant Rg" pitchFamily="50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Where direct speech </a:t>
            </a:r>
            <a:r>
              <a:rPr lang="en-GB" altLang="en-US" sz="2000" b="1">
                <a:solidFill>
                  <a:srgbClr val="FF8500"/>
                </a:solidFill>
                <a:ea typeface="Sassoon Infant Rg" pitchFamily="50" charset="0"/>
                <a:cs typeface="Sassoon Infant Rg" pitchFamily="50" charset="0"/>
              </a:rPr>
              <a:t>precedes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 a </a:t>
            </a:r>
            <a:r>
              <a:rPr lang="en-GB" altLang="en-US" sz="2000" b="1">
                <a:solidFill>
                  <a:srgbClr val="009E8F"/>
                </a:solidFill>
                <a:ea typeface="Sassoon Infant Rg" pitchFamily="50" charset="0"/>
                <a:cs typeface="Sassoon Infant Rg" pitchFamily="50" charset="0"/>
              </a:rPr>
              <a:t>verb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, and does not end in a question mark or exclamation mark, </a:t>
            </a:r>
            <a:r>
              <a:rPr lang="en-GB" altLang="en-US" sz="2000" b="1">
                <a:solidFill>
                  <a:srgbClr val="FF8500"/>
                </a:solidFill>
                <a:ea typeface="Sassoon Infant Rg" pitchFamily="50" charset="0"/>
                <a:cs typeface="Sassoon Infant Rg" pitchFamily="50" charset="0"/>
              </a:rPr>
              <a:t>a comma must be used.</a:t>
            </a:r>
          </a:p>
        </p:txBody>
      </p:sp>
      <p:sp>
        <p:nvSpPr>
          <p:cNvPr id="28675" name="TextBox 1"/>
          <p:cNvSpPr txBox="1">
            <a:spLocks noChangeArrowheads="1"/>
          </p:cNvSpPr>
          <p:nvPr/>
        </p:nvSpPr>
        <p:spPr bwMode="auto">
          <a:xfrm>
            <a:off x="1219200" y="406400"/>
            <a:ext cx="67056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Commas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600075" y="3367088"/>
            <a:ext cx="7943850" cy="2220912"/>
            <a:chOff x="600777" y="3919218"/>
            <a:chExt cx="7943451" cy="2220691"/>
          </a:xfrm>
        </p:grpSpPr>
        <p:sp>
          <p:nvSpPr>
            <p:cNvPr id="28677" name="TextBox 4"/>
            <p:cNvSpPr>
              <a:spLocks noChangeArrowheads="1"/>
            </p:cNvSpPr>
            <p:nvPr/>
          </p:nvSpPr>
          <p:spPr bwMode="auto">
            <a:xfrm>
              <a:off x="600777" y="3919218"/>
              <a:ext cx="7943451" cy="2220691"/>
            </a:xfrm>
            <a:prstGeom prst="roundRect">
              <a:avLst>
                <a:gd name="adj" fmla="val 7259"/>
              </a:avLst>
            </a:prstGeom>
            <a:solidFill>
              <a:srgbClr val="FFAF79"/>
            </a:solidFill>
            <a:ln w="9525">
              <a:noFill/>
              <a:miter lim="800000"/>
              <a:headEnd/>
              <a:tailEnd/>
            </a:ln>
          </p:spPr>
          <p:txBody>
            <a:bodyPr lIns="144000" tIns="144000" rIns="144000" bIns="144000"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en-GB" altLang="en-US" sz="2000" b="1">
                  <a:ea typeface="Sassoon Infant Rg" pitchFamily="50" charset="0"/>
                  <a:cs typeface="Sassoon Infant Rg" pitchFamily="50" charset="0"/>
                </a:rPr>
                <a:t>For example:</a:t>
              </a:r>
            </a:p>
            <a:p>
              <a:pPr eaLnBrk="1" hangingPunct="1">
                <a:lnSpc>
                  <a:spcPct val="120000"/>
                </a:lnSpc>
              </a:pPr>
              <a:endParaRPr lang="en-GB" altLang="en-US" sz="2000" b="1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‘We need to get to the other side,’ </a:t>
              </a:r>
              <a:r>
                <a:rPr lang="en-GB" altLang="en-US" sz="2000" b="1">
                  <a:solidFill>
                    <a:srgbClr val="009E8F"/>
                  </a:solidFill>
                  <a:ea typeface="Sassoon Infant Rg" pitchFamily="50" charset="0"/>
                  <a:cs typeface="Sassoon Infant Rg" pitchFamily="50" charset="0"/>
                </a:rPr>
                <a:t>moaned</a:t>
              </a:r>
              <a:r>
                <a:rPr lang="en-GB" altLang="en-US" sz="2000">
                  <a:solidFill>
                    <a:srgbClr val="009E8F"/>
                  </a:solidFill>
                  <a:ea typeface="Sassoon Infant Rg" pitchFamily="50" charset="0"/>
                  <a:cs typeface="Sassoon Infant Rg" pitchFamily="50" charset="0"/>
                </a:rPr>
                <a:t> </a:t>
              </a: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the goats.</a:t>
              </a:r>
            </a:p>
            <a:p>
              <a:pPr eaLnBrk="1" hangingPunct="1">
                <a:lnSpc>
                  <a:spcPct val="120000"/>
                </a:lnSpc>
              </a:pPr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‘Those goats are always disturbing my sleep,’ </a:t>
              </a:r>
              <a:r>
                <a:rPr lang="en-GB" altLang="en-US" sz="2000" b="1">
                  <a:solidFill>
                    <a:srgbClr val="009E8F"/>
                  </a:solidFill>
                  <a:ea typeface="Sassoon Infant Rg" pitchFamily="50" charset="0"/>
                  <a:cs typeface="Sassoon Infant Rg" pitchFamily="50" charset="0"/>
                </a:rPr>
                <a:t>muttered</a:t>
              </a:r>
              <a:r>
                <a:rPr lang="en-GB" altLang="en-US" sz="2000">
                  <a:solidFill>
                    <a:srgbClr val="009E8F"/>
                  </a:solidFill>
                  <a:ea typeface="Sassoon Infant Rg" pitchFamily="50" charset="0"/>
                  <a:cs typeface="Sassoon Infant Rg" pitchFamily="50" charset="0"/>
                </a:rPr>
                <a:t> </a:t>
              </a: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the troll.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CA5719BA-4449-49F3-BBD8-ABD6974CF522}"/>
                </a:ext>
              </a:extLst>
            </p:cNvPr>
            <p:cNvSpPr/>
            <p:nvPr/>
          </p:nvSpPr>
          <p:spPr>
            <a:xfrm>
              <a:off x="4337564" y="5014484"/>
              <a:ext cx="325422" cy="325405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5C482A1E-775C-472E-A0AE-DE857FB5FACB}"/>
                </a:ext>
              </a:extLst>
            </p:cNvPr>
            <p:cNvSpPr/>
            <p:nvPr/>
          </p:nvSpPr>
          <p:spPr>
            <a:xfrm>
              <a:off x="5664648" y="5731963"/>
              <a:ext cx="325422" cy="325405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4"/>
          <p:cNvSpPr txBox="1">
            <a:spLocks noChangeArrowheads="1"/>
          </p:cNvSpPr>
          <p:nvPr/>
        </p:nvSpPr>
        <p:spPr bwMode="auto">
          <a:xfrm>
            <a:off x="600075" y="1455738"/>
            <a:ext cx="7943850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Where the direct speech before a verb ends in a question mark or exclamation mark however, this punctuation </a:t>
            </a:r>
            <a:r>
              <a:rPr lang="en-GB" altLang="en-US" sz="2000" b="1">
                <a:ea typeface="Sassoon Infant Rg" pitchFamily="50" charset="0"/>
                <a:cs typeface="Sassoon Infant Rg" pitchFamily="50" charset="0"/>
              </a:rPr>
              <a:t>replaces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 the comma. </a:t>
            </a:r>
          </a:p>
        </p:txBody>
      </p:sp>
      <p:sp>
        <p:nvSpPr>
          <p:cNvPr id="29699" name="TextBox 1"/>
          <p:cNvSpPr txBox="1">
            <a:spLocks noChangeArrowheads="1"/>
          </p:cNvSpPr>
          <p:nvPr/>
        </p:nvSpPr>
        <p:spPr bwMode="auto">
          <a:xfrm>
            <a:off x="1219200" y="406400"/>
            <a:ext cx="67056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Commas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600075" y="2814638"/>
            <a:ext cx="7900988" cy="2921000"/>
            <a:chOff x="600776" y="2814344"/>
            <a:chExt cx="7899238" cy="2921147"/>
          </a:xfrm>
        </p:grpSpPr>
        <p:sp>
          <p:nvSpPr>
            <p:cNvPr id="29702" name="TextBox 4"/>
            <p:cNvSpPr>
              <a:spLocks noChangeArrowheads="1"/>
            </p:cNvSpPr>
            <p:nvPr/>
          </p:nvSpPr>
          <p:spPr bwMode="auto">
            <a:xfrm>
              <a:off x="600776" y="2814344"/>
              <a:ext cx="7899238" cy="2921147"/>
            </a:xfrm>
            <a:prstGeom prst="roundRect">
              <a:avLst>
                <a:gd name="adj" fmla="val 6704"/>
              </a:avLst>
            </a:prstGeom>
            <a:solidFill>
              <a:srgbClr val="FFAF79"/>
            </a:solidFill>
            <a:ln w="9525">
              <a:noFill/>
              <a:miter lim="800000"/>
              <a:headEnd/>
              <a:tailEnd/>
            </a:ln>
          </p:spPr>
          <p:txBody>
            <a:bodyPr lIns="144000" tIns="108000" rIns="144000" bIns="144000"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en-GB" altLang="en-US" sz="2000" b="1">
                  <a:ea typeface="Sassoon Infant Rg" pitchFamily="50" charset="0"/>
                  <a:cs typeface="Sassoon Infant Rg" pitchFamily="50" charset="0"/>
                </a:rPr>
                <a:t>For example:</a:t>
              </a:r>
            </a:p>
            <a:p>
              <a:pPr eaLnBrk="1" hangingPunct="1">
                <a:lnSpc>
                  <a:spcPct val="120000"/>
                </a:lnSpc>
              </a:pPr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‘Who goes there ?’ shouted the troll.</a:t>
              </a:r>
            </a:p>
            <a:p>
              <a:pPr eaLnBrk="1" hangingPunct="1">
                <a:lnSpc>
                  <a:spcPct val="120000"/>
                </a:lnSpc>
              </a:pPr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en-GB" altLang="en-US" sz="2000" b="1">
                  <a:ea typeface="Sassoon Infant Rg" pitchFamily="50" charset="0"/>
                  <a:cs typeface="Sassoon Infant Rg" pitchFamily="50" charset="0"/>
                </a:rPr>
                <a:t>NOT</a:t>
              </a: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:</a:t>
              </a:r>
            </a:p>
            <a:p>
              <a:pPr eaLnBrk="1" hangingPunct="1">
                <a:lnSpc>
                  <a:spcPct val="120000"/>
                </a:lnSpc>
              </a:pPr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‘Who goes there ?,’ shouted the troll.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8F99ED2E-C32D-47A0-8172-5A1FB66260E3}"/>
                </a:ext>
              </a:extLst>
            </p:cNvPr>
            <p:cNvSpPr/>
            <p:nvPr/>
          </p:nvSpPr>
          <p:spPr>
            <a:xfrm>
              <a:off x="2527574" y="3677987"/>
              <a:ext cx="436466" cy="414358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C31F2D8B-F233-4414-8261-38ABCEAC6AFF}"/>
                </a:ext>
              </a:extLst>
            </p:cNvPr>
            <p:cNvSpPr/>
            <p:nvPr/>
          </p:nvSpPr>
          <p:spPr>
            <a:xfrm>
              <a:off x="2527574" y="5105221"/>
              <a:ext cx="482493" cy="481037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29705" name="Group 9"/>
            <p:cNvGrpSpPr>
              <a:grpSpLocks/>
            </p:cNvGrpSpPr>
            <p:nvPr/>
          </p:nvGrpSpPr>
          <p:grpSpPr bwMode="auto">
            <a:xfrm>
              <a:off x="4982893" y="5105080"/>
              <a:ext cx="393613" cy="392221"/>
              <a:chOff x="5993345" y="6312065"/>
              <a:chExt cx="393613" cy="392221"/>
            </a:xfrm>
          </p:grpSpPr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xmlns="" id="{CC55EFDB-453C-455D-8719-F33960CB1676}"/>
                  </a:ext>
                </a:extLst>
              </p:cNvPr>
              <p:cNvCxnSpPr/>
              <p:nvPr/>
            </p:nvCxnSpPr>
            <p:spPr>
              <a:xfrm>
                <a:off x="5993345" y="6312206"/>
                <a:ext cx="393613" cy="392133"/>
              </a:xfrm>
              <a:prstGeom prst="line">
                <a:avLst/>
              </a:prstGeom>
              <a:ln w="88900">
                <a:solidFill>
                  <a:srgbClr val="FF2D2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xmlns="" id="{443C2F13-60C4-4950-85BC-5B88076677C5}"/>
                  </a:ext>
                </a:extLst>
              </p:cNvPr>
              <p:cNvCxnSpPr/>
              <p:nvPr/>
            </p:nvCxnSpPr>
            <p:spPr>
              <a:xfrm flipH="1">
                <a:off x="5993345" y="6312206"/>
                <a:ext cx="393613" cy="392133"/>
              </a:xfrm>
              <a:prstGeom prst="line">
                <a:avLst/>
              </a:prstGeom>
              <a:ln w="88900">
                <a:solidFill>
                  <a:srgbClr val="FF2D2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706" name="Group 4"/>
            <p:cNvGrpSpPr>
              <a:grpSpLocks/>
            </p:cNvGrpSpPr>
            <p:nvPr/>
          </p:nvGrpSpPr>
          <p:grpSpPr bwMode="auto">
            <a:xfrm>
              <a:off x="4751170" y="3477147"/>
              <a:ext cx="990619" cy="577902"/>
              <a:chOff x="4996387" y="3435394"/>
              <a:chExt cx="1074826" cy="627026"/>
            </a:xfrm>
          </p:grpSpPr>
          <p:sp>
            <p:nvSpPr>
              <p:cNvPr id="3" name="Minus 2">
                <a:extLst>
                  <a:ext uri="{FF2B5EF4-FFF2-40B4-BE49-F238E27FC236}">
                    <a16:creationId xmlns:a16="http://schemas.microsoft.com/office/drawing/2014/main" xmlns="" id="{7D92CDD9-A7D4-4B8B-B0C6-BA2C015DE8A9}"/>
                  </a:ext>
                </a:extLst>
              </p:cNvPr>
              <p:cNvSpPr/>
              <p:nvPr/>
            </p:nvSpPr>
            <p:spPr>
              <a:xfrm rot="2700000">
                <a:off x="4995461" y="3583608"/>
                <a:ext cx="480587" cy="478734"/>
              </a:xfrm>
              <a:prstGeom prst="mathMinus">
                <a:avLst/>
              </a:prstGeom>
              <a:solidFill>
                <a:srgbClr val="4B90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" name="Minus 15">
                <a:extLst>
                  <a:ext uri="{FF2B5EF4-FFF2-40B4-BE49-F238E27FC236}">
                    <a16:creationId xmlns:a16="http://schemas.microsoft.com/office/drawing/2014/main" xmlns="" id="{FCBA791B-C080-4B8A-9E0D-872F44A37E76}"/>
                  </a:ext>
                </a:extLst>
              </p:cNvPr>
              <p:cNvSpPr/>
              <p:nvPr/>
            </p:nvSpPr>
            <p:spPr>
              <a:xfrm rot="18900000" flipH="1">
                <a:off x="5025518" y="3434609"/>
                <a:ext cx="1057634" cy="478734"/>
              </a:xfrm>
              <a:prstGeom prst="mathMinus">
                <a:avLst/>
              </a:prstGeom>
              <a:solidFill>
                <a:srgbClr val="4B90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</p:grpSp>
      <p:pic>
        <p:nvPicPr>
          <p:cNvPr id="29701" name="Pictur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35750" y="2617788"/>
            <a:ext cx="2332038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4"/>
          <p:cNvSpPr txBox="1">
            <a:spLocks noChangeArrowheads="1"/>
          </p:cNvSpPr>
          <p:nvPr/>
        </p:nvSpPr>
        <p:spPr bwMode="auto">
          <a:xfrm>
            <a:off x="601663" y="1293813"/>
            <a:ext cx="794067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Where the direct speech </a:t>
            </a:r>
            <a:r>
              <a:rPr lang="en-GB" altLang="en-US" sz="2000" b="1">
                <a:ea typeface="Sassoon Infant Rg" pitchFamily="50" charset="0"/>
                <a:cs typeface="Sassoon Infant Rg" pitchFamily="50" charset="0"/>
              </a:rPr>
              <a:t>follows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 a </a:t>
            </a:r>
            <a:r>
              <a:rPr lang="en-GB" altLang="en-US" sz="2000" b="1">
                <a:solidFill>
                  <a:srgbClr val="009E8F"/>
                </a:solidFill>
                <a:ea typeface="Sassoon Infant Rg" pitchFamily="50" charset="0"/>
                <a:cs typeface="Sassoon Infant Rg" pitchFamily="50" charset="0"/>
              </a:rPr>
              <a:t>verb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, a comma must be used after the verb to indicate that direct speech is about to begin. </a:t>
            </a:r>
          </a:p>
          <a:p>
            <a:pPr algn="just" eaLnBrk="1" hangingPunct="1">
              <a:lnSpc>
                <a:spcPct val="120000"/>
              </a:lnSpc>
            </a:pPr>
            <a:endParaRPr lang="en-GB" altLang="en-US" sz="2000">
              <a:ea typeface="Sassoon Infant Rg" pitchFamily="50" charset="0"/>
              <a:cs typeface="Sassoon Infant Rg" pitchFamily="50" charset="0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en-GB" altLang="en-US" sz="2000" b="1">
                <a:ea typeface="Sassoon Infant Rg" pitchFamily="50" charset="0"/>
                <a:cs typeface="Sassoon Infant Rg" pitchFamily="50" charset="0"/>
              </a:rPr>
              <a:t>Note: 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in this context, the direct speech must always begin with a capital letter.</a:t>
            </a:r>
          </a:p>
        </p:txBody>
      </p:sp>
      <p:sp>
        <p:nvSpPr>
          <p:cNvPr id="30723" name="TextBox 1"/>
          <p:cNvSpPr txBox="1">
            <a:spLocks noChangeArrowheads="1"/>
          </p:cNvSpPr>
          <p:nvPr/>
        </p:nvSpPr>
        <p:spPr bwMode="auto">
          <a:xfrm>
            <a:off x="1219200" y="406400"/>
            <a:ext cx="67056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Commas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00075" y="3306763"/>
            <a:ext cx="7942263" cy="2833687"/>
            <a:chOff x="600777" y="3250144"/>
            <a:chExt cx="7941126" cy="2833679"/>
          </a:xfrm>
        </p:grpSpPr>
        <p:sp>
          <p:nvSpPr>
            <p:cNvPr id="30726" name="TextBox 4"/>
            <p:cNvSpPr>
              <a:spLocks noChangeArrowheads="1"/>
            </p:cNvSpPr>
            <p:nvPr/>
          </p:nvSpPr>
          <p:spPr bwMode="auto">
            <a:xfrm>
              <a:off x="600777" y="3250144"/>
              <a:ext cx="7941126" cy="2833679"/>
            </a:xfrm>
            <a:prstGeom prst="roundRect">
              <a:avLst>
                <a:gd name="adj" fmla="val 5417"/>
              </a:avLst>
            </a:prstGeom>
            <a:solidFill>
              <a:srgbClr val="FFAF79"/>
            </a:solidFill>
            <a:ln w="9525">
              <a:noFill/>
              <a:miter lim="800000"/>
              <a:headEnd/>
              <a:tailEnd/>
            </a:ln>
          </p:spPr>
          <p:txBody>
            <a:bodyPr lIns="144000" tIns="144000" rIns="144000" bIns="144000">
              <a:spAutoFit/>
            </a:bodyPr>
            <a:lstStyle/>
            <a:p>
              <a:pPr eaLnBrk="1" hangingPunct="1"/>
              <a:r>
                <a:rPr lang="en-GB" altLang="en-US" sz="2000" b="1">
                  <a:ea typeface="Sassoon Infant Rg" pitchFamily="50" charset="0"/>
                  <a:cs typeface="Sassoon Infant Rg" pitchFamily="50" charset="0"/>
                </a:rPr>
                <a:t>For example:</a:t>
              </a:r>
            </a:p>
            <a:p>
              <a:pPr eaLnBrk="1" hangingPunct="1"/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/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The smallest Billy Goat Gruff </a:t>
              </a:r>
              <a:r>
                <a:rPr lang="en-GB" altLang="en-US" sz="2000" b="1">
                  <a:solidFill>
                    <a:srgbClr val="009E8F"/>
                  </a:solidFill>
                  <a:ea typeface="Sassoon Infant Rg" pitchFamily="50" charset="0"/>
                  <a:cs typeface="Sassoon Infant Rg" pitchFamily="50" charset="0"/>
                </a:rPr>
                <a:t>said</a:t>
              </a: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, ‘I’ll go first.’</a:t>
              </a:r>
            </a:p>
            <a:p>
              <a:pPr eaLnBrk="1" hangingPunct="1"/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/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The Troll </a:t>
              </a:r>
              <a:r>
                <a:rPr lang="en-GB" altLang="en-US" sz="2000" b="1">
                  <a:solidFill>
                    <a:srgbClr val="009E8F"/>
                  </a:solidFill>
                  <a:ea typeface="Sassoon Infant Rg" pitchFamily="50" charset="0"/>
                  <a:cs typeface="Sassoon Infant Rg" pitchFamily="50" charset="0"/>
                </a:rPr>
                <a:t>shouted</a:t>
              </a: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, ‘Who goes there?’</a:t>
              </a:r>
            </a:p>
            <a:p>
              <a:pPr eaLnBrk="1" hangingPunct="1"/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/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The biggest Billy Goat Gruff </a:t>
              </a:r>
              <a:r>
                <a:rPr lang="en-GB" altLang="en-US" sz="2000" b="1">
                  <a:solidFill>
                    <a:srgbClr val="009E8F"/>
                  </a:solidFill>
                  <a:ea typeface="Sassoon Infant Rg" pitchFamily="50" charset="0"/>
                  <a:cs typeface="Sassoon Infant Rg" pitchFamily="50" charset="0"/>
                </a:rPr>
                <a:t>shouted</a:t>
              </a: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, ‘Oh no you won’t!’</a:t>
              </a:r>
              <a:endParaRPr lang="en-GB" altLang="en-US" sz="2000" b="1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/>
              <a:endParaRPr lang="en-GB" altLang="en-US" sz="2000" b="1">
                <a:ea typeface="Sassoon Infant Rg" pitchFamily="50" charset="0"/>
                <a:cs typeface="Sassoon Infant Rg" pitchFamily="50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23A13DD8-385D-4CD3-AAA8-2C1CE0EFEADE}"/>
                </a:ext>
              </a:extLst>
            </p:cNvPr>
            <p:cNvSpPr/>
            <p:nvPr/>
          </p:nvSpPr>
          <p:spPr>
            <a:xfrm>
              <a:off x="4483246" y="4091517"/>
              <a:ext cx="326978" cy="360361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3BB6DDC5-0864-412D-8A00-C8689C472685}"/>
                </a:ext>
              </a:extLst>
            </p:cNvPr>
            <p:cNvSpPr/>
            <p:nvPr/>
          </p:nvSpPr>
          <p:spPr>
            <a:xfrm>
              <a:off x="2643598" y="4693177"/>
              <a:ext cx="328565" cy="358774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4018F9BE-B8F1-4676-8A37-A3CC0DBFA43F}"/>
                </a:ext>
              </a:extLst>
            </p:cNvPr>
            <p:cNvSpPr/>
            <p:nvPr/>
          </p:nvSpPr>
          <p:spPr>
            <a:xfrm>
              <a:off x="4794352" y="5326588"/>
              <a:ext cx="328566" cy="358774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30725" name="Picture 5"/>
          <p:cNvPicPr>
            <a:picLocks noChangeAspect="1"/>
          </p:cNvPicPr>
          <p:nvPr/>
        </p:nvPicPr>
        <p:blipFill>
          <a:blip r:embed="rId2" cstate="print"/>
          <a:srcRect b="23566"/>
          <a:stretch>
            <a:fillRect/>
          </a:stretch>
        </p:blipFill>
        <p:spPr bwMode="auto">
          <a:xfrm>
            <a:off x="6985000" y="4065588"/>
            <a:ext cx="2060575" cy="279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4"/>
          <p:cNvSpPr txBox="1">
            <a:spLocks noChangeArrowheads="1"/>
          </p:cNvSpPr>
          <p:nvPr/>
        </p:nvSpPr>
        <p:spPr bwMode="auto">
          <a:xfrm>
            <a:off x="601663" y="1903413"/>
            <a:ext cx="794067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In addition, where the direct speech follows the verb, a full stop, exclamation mark or question mark </a:t>
            </a:r>
            <a:r>
              <a:rPr lang="en-GB" altLang="en-US" sz="2000" b="1">
                <a:ea typeface="Sassoon Infant Rg" pitchFamily="50" charset="0"/>
                <a:cs typeface="Sassoon Infant Rg" pitchFamily="50" charset="0"/>
              </a:rPr>
              <a:t>must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 be used inside the inverted commas to signal the end of the speech.</a:t>
            </a:r>
          </a:p>
        </p:txBody>
      </p:sp>
      <p:sp>
        <p:nvSpPr>
          <p:cNvPr id="31747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 Punctuation Inside</a:t>
            </a:r>
            <a:b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</a:br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Inverted Commas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00075" y="3175000"/>
            <a:ext cx="7942263" cy="2932113"/>
            <a:chOff x="600777" y="3175389"/>
            <a:chExt cx="7941125" cy="2932666"/>
          </a:xfrm>
        </p:grpSpPr>
        <p:sp>
          <p:nvSpPr>
            <p:cNvPr id="31754" name="TextBox 4"/>
            <p:cNvSpPr>
              <a:spLocks noChangeArrowheads="1"/>
            </p:cNvSpPr>
            <p:nvPr/>
          </p:nvSpPr>
          <p:spPr bwMode="auto">
            <a:xfrm>
              <a:off x="600777" y="3175389"/>
              <a:ext cx="7941125" cy="2932666"/>
            </a:xfrm>
            <a:prstGeom prst="roundRect">
              <a:avLst>
                <a:gd name="adj" fmla="val 4694"/>
              </a:avLst>
            </a:prstGeom>
            <a:solidFill>
              <a:srgbClr val="FFAF79"/>
            </a:solidFill>
            <a:ln w="9525">
              <a:noFill/>
              <a:miter lim="800000"/>
              <a:headEnd/>
              <a:tailEnd/>
            </a:ln>
          </p:spPr>
          <p:txBody>
            <a:bodyPr lIns="144000" tIns="144000" rIns="144000" bIns="144000">
              <a:spAutoFit/>
            </a:bodyPr>
            <a:lstStyle/>
            <a:p>
              <a:pPr eaLnBrk="1" hangingPunct="1">
                <a:lnSpc>
                  <a:spcPct val="120000"/>
                </a:lnSpc>
              </a:pPr>
              <a:r>
                <a:rPr lang="en-GB" altLang="en-US" sz="2000" b="1">
                  <a:ea typeface="Sassoon Infant Rg" pitchFamily="50" charset="0"/>
                  <a:cs typeface="Sassoon Infant Rg" pitchFamily="50" charset="0"/>
                </a:rPr>
                <a:t>For example:</a:t>
              </a:r>
            </a:p>
            <a:p>
              <a:pPr eaLnBrk="1" hangingPunct="1">
                <a:lnSpc>
                  <a:spcPct val="120000"/>
                </a:lnSpc>
              </a:pPr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The smallest Billy Goat Gruff </a:t>
              </a:r>
              <a:r>
                <a:rPr lang="en-GB" altLang="en-US" sz="2000" b="1">
                  <a:solidFill>
                    <a:srgbClr val="009E8F"/>
                  </a:solidFill>
                  <a:ea typeface="Sassoon Infant Rg" pitchFamily="50" charset="0"/>
                  <a:cs typeface="Sassoon Infant Rg" pitchFamily="50" charset="0"/>
                </a:rPr>
                <a:t>said</a:t>
              </a: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, ‘I’ll go first.’</a:t>
              </a:r>
            </a:p>
            <a:p>
              <a:pPr eaLnBrk="1" hangingPunct="1">
                <a:lnSpc>
                  <a:spcPct val="120000"/>
                </a:lnSpc>
              </a:pPr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The Troll </a:t>
              </a:r>
              <a:r>
                <a:rPr lang="en-GB" altLang="en-US" sz="2000" b="1">
                  <a:solidFill>
                    <a:srgbClr val="009E8F"/>
                  </a:solidFill>
                  <a:ea typeface="Sassoon Infant Rg" pitchFamily="50" charset="0"/>
                  <a:cs typeface="Sassoon Infant Rg" pitchFamily="50" charset="0"/>
                </a:rPr>
                <a:t>shouted</a:t>
              </a: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, ‘Who goes there?’</a:t>
              </a:r>
            </a:p>
            <a:p>
              <a:pPr eaLnBrk="1" hangingPunct="1">
                <a:lnSpc>
                  <a:spcPct val="120000"/>
                </a:lnSpc>
              </a:pPr>
              <a:endParaRPr lang="en-GB" altLang="en-US" sz="2000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>
                <a:lnSpc>
                  <a:spcPct val="120000"/>
                </a:lnSpc>
              </a:pP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The biggest goat </a:t>
              </a:r>
              <a:r>
                <a:rPr lang="en-GB" altLang="en-US" sz="2000" b="1">
                  <a:solidFill>
                    <a:srgbClr val="009E8F"/>
                  </a:solidFill>
                  <a:ea typeface="Sassoon Infant Rg" pitchFamily="50" charset="0"/>
                  <a:cs typeface="Sassoon Infant Rg" pitchFamily="50" charset="0"/>
                </a:rPr>
                <a:t>shouted</a:t>
              </a:r>
              <a:r>
                <a:rPr lang="en-GB" altLang="en-US" sz="2000">
                  <a:ea typeface="Sassoon Infant Rg" pitchFamily="50" charset="0"/>
                  <a:cs typeface="Sassoon Infant Rg" pitchFamily="50" charset="0"/>
                </a:rPr>
                <a:t>, ‘Oh no you won’t!’</a:t>
              </a:r>
              <a:endParaRPr lang="en-GB" altLang="en-US" sz="2000" b="1">
                <a:ea typeface="Sassoon Infant Rg" pitchFamily="50" charset="0"/>
                <a:cs typeface="Sassoon Infant Rg" pitchFamily="50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17234375-180A-403B-92C0-E29A5E5CC213}"/>
                </a:ext>
              </a:extLst>
            </p:cNvPr>
            <p:cNvSpPr/>
            <p:nvPr/>
          </p:nvSpPr>
          <p:spPr>
            <a:xfrm>
              <a:off x="5895918" y="4110603"/>
              <a:ext cx="326978" cy="360430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4159685F-2689-4A5B-92DC-79F3AE0C85F8}"/>
                </a:ext>
              </a:extLst>
            </p:cNvPr>
            <p:cNvSpPr/>
            <p:nvPr/>
          </p:nvSpPr>
          <p:spPr>
            <a:xfrm>
              <a:off x="4626100" y="4839403"/>
              <a:ext cx="326978" cy="360431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3AF8CCFB-FB1F-49B2-9B26-0CCF8EE82CD4}"/>
                </a:ext>
              </a:extLst>
            </p:cNvPr>
            <p:cNvSpPr/>
            <p:nvPr/>
          </p:nvSpPr>
          <p:spPr>
            <a:xfrm>
              <a:off x="5613384" y="5553913"/>
              <a:ext cx="328566" cy="358843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31749" name="Picture 14"/>
          <p:cNvPicPr>
            <a:picLocks noChangeAspect="1"/>
          </p:cNvPicPr>
          <p:nvPr/>
        </p:nvPicPr>
        <p:blipFill>
          <a:blip r:embed="rId2" cstate="print"/>
          <a:srcRect r="52159" b="45515"/>
          <a:stretch>
            <a:fillRect/>
          </a:stretch>
        </p:blipFill>
        <p:spPr bwMode="auto">
          <a:xfrm>
            <a:off x="7431088" y="3449638"/>
            <a:ext cx="77152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15"/>
          <p:cNvPicPr>
            <a:picLocks noChangeAspect="1"/>
          </p:cNvPicPr>
          <p:nvPr/>
        </p:nvPicPr>
        <p:blipFill>
          <a:blip r:embed="rId3" cstate="print"/>
          <a:srcRect l="49077" t="41959"/>
          <a:stretch>
            <a:fillRect/>
          </a:stretch>
        </p:blipFill>
        <p:spPr bwMode="auto">
          <a:xfrm>
            <a:off x="7173913" y="3871913"/>
            <a:ext cx="817562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99425" y="3951288"/>
            <a:ext cx="625475" cy="249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Picture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72263" y="5230813"/>
            <a:ext cx="876300" cy="87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Picture 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67575" y="4424363"/>
            <a:ext cx="1050925" cy="206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4"/>
          <p:cNvSpPr txBox="1">
            <a:spLocks noChangeArrowheads="1"/>
          </p:cNvSpPr>
          <p:nvPr/>
        </p:nvSpPr>
        <p:spPr bwMode="auto">
          <a:xfrm>
            <a:off x="690563" y="1890713"/>
            <a:ext cx="7942262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If the direct speech is </a:t>
            </a:r>
            <a:r>
              <a:rPr lang="en-GB" altLang="en-US" sz="2000" b="1">
                <a:ea typeface="Sassoon Infant Rg" pitchFamily="50" charset="0"/>
                <a:cs typeface="Sassoon Infant Rg" pitchFamily="50" charset="0"/>
              </a:rPr>
              <a:t>one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 sentence broken up by information about who is speaking, you need a </a:t>
            </a:r>
            <a:r>
              <a:rPr lang="en-GB" altLang="en-US" sz="2000" b="1">
                <a:ea typeface="Sassoon Infant Rg" pitchFamily="50" charset="0"/>
                <a:cs typeface="Sassoon Infant Rg" pitchFamily="50" charset="0"/>
              </a:rPr>
              <a:t>comma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 (or a question mark or exclamation mark) to end the first piece of speech and </a:t>
            </a:r>
            <a:r>
              <a:rPr lang="en-GB" altLang="en-US" sz="2000" b="1">
                <a:ea typeface="Sassoon Infant Rg" pitchFamily="50" charset="0"/>
                <a:cs typeface="Sassoon Infant Rg" pitchFamily="50" charset="0"/>
              </a:rPr>
              <a:t>another comma before the concluding part of the sentence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 (before the inverted comma or commas).</a:t>
            </a:r>
          </a:p>
        </p:txBody>
      </p:sp>
      <p:sp>
        <p:nvSpPr>
          <p:cNvPr id="32771" name="TextBox 1"/>
          <p:cNvSpPr txBox="1">
            <a:spLocks noChangeArrowheads="1"/>
          </p:cNvSpPr>
          <p:nvPr/>
        </p:nvSpPr>
        <p:spPr bwMode="auto">
          <a:xfrm>
            <a:off x="0" y="355600"/>
            <a:ext cx="9144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Punctuating ‘Split’ </a:t>
            </a:r>
            <a:br>
              <a:rPr lang="en-GB" altLang="en-US" sz="50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</a:br>
            <a:r>
              <a:rPr lang="en-GB" altLang="en-US" sz="50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Direct Speech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90563" y="3808413"/>
            <a:ext cx="7902575" cy="2516187"/>
            <a:chOff x="600777" y="2930010"/>
            <a:chExt cx="7899068" cy="2515809"/>
          </a:xfrm>
        </p:grpSpPr>
        <p:sp>
          <p:nvSpPr>
            <p:cNvPr id="12295" name="TextBox 4">
              <a:extLst>
                <a:ext uri="{FF2B5EF4-FFF2-40B4-BE49-F238E27FC236}">
                  <a16:creationId xmlns:a16="http://schemas.microsoft.com/office/drawing/2014/main" xmlns="" id="{3854252D-2743-4DAD-9D29-B77D65DCF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0777" y="2930010"/>
              <a:ext cx="7899068" cy="2515809"/>
            </a:xfrm>
            <a:prstGeom prst="roundRect">
              <a:avLst>
                <a:gd name="adj" fmla="val 6009"/>
              </a:avLst>
            </a:prstGeom>
            <a:solidFill>
              <a:srgbClr val="FFAF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144000" rIns="144000" bIns="144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b="1" dirty="0">
                  <a:latin typeface="+mn-lt"/>
                </a:rPr>
                <a:t>For example: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‘I’m light and quiet,’ said the smallest Billy Goat Gruff, ‘so I’ll go first.’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In this context, use a </a:t>
              </a:r>
              <a:r>
                <a:rPr lang="en-GB" altLang="en-US" sz="2000" b="1" dirty="0">
                  <a:latin typeface="+mn-lt"/>
                </a:rPr>
                <a:t>lower case letter </a:t>
              </a:r>
              <a:r>
                <a:rPr lang="en-GB" altLang="en-US" sz="2000" dirty="0">
                  <a:latin typeface="+mn-lt"/>
                </a:rPr>
                <a:t>to start the second part of the direct speech.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5A2D7D94-600C-43C4-91BD-44DCC6D1E629}"/>
                </a:ext>
              </a:extLst>
            </p:cNvPr>
            <p:cNvSpPr/>
            <p:nvPr/>
          </p:nvSpPr>
          <p:spPr>
            <a:xfrm>
              <a:off x="2852439" y="3714117"/>
              <a:ext cx="326880" cy="360308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xmlns="" id="{EC816B1C-C90F-4BE6-8A12-1375F6D8E2E3}"/>
                </a:ext>
              </a:extLst>
            </p:cNvPr>
            <p:cNvSpPr/>
            <p:nvPr/>
          </p:nvSpPr>
          <p:spPr>
            <a:xfrm>
              <a:off x="6708352" y="3714117"/>
              <a:ext cx="326880" cy="360308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4"/>
          <p:cNvSpPr txBox="1">
            <a:spLocks noChangeArrowheads="1"/>
          </p:cNvSpPr>
          <p:nvPr/>
        </p:nvSpPr>
        <p:spPr bwMode="auto">
          <a:xfrm>
            <a:off x="533400" y="1836738"/>
            <a:ext cx="8032750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If the direct speech is two discrete sentences separated by information about who is speaking, you need a </a:t>
            </a:r>
            <a:r>
              <a:rPr lang="en-GB" altLang="en-US" sz="2000" b="1">
                <a:ea typeface="Sassoon Infant Rg" pitchFamily="50" charset="0"/>
                <a:cs typeface="Sassoon Infant Rg" pitchFamily="50" charset="0"/>
              </a:rPr>
              <a:t>comma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 (or a question mark or exclamation mark) to end the first piece of speech and </a:t>
            </a:r>
            <a:r>
              <a:rPr lang="en-GB" altLang="en-US" sz="2000" b="1">
                <a:ea typeface="Sassoon Infant Rg" pitchFamily="50" charset="0"/>
                <a:cs typeface="Sassoon Infant Rg" pitchFamily="50" charset="0"/>
              </a:rPr>
              <a:t>full stop after the information about the speaker</a:t>
            </a: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. The second sentence then begins with a capital letter.</a:t>
            </a:r>
          </a:p>
        </p:txBody>
      </p:sp>
      <p:sp>
        <p:nvSpPr>
          <p:cNvPr id="33795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46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Punctuating ‘Split’ </a:t>
            </a:r>
            <a:br>
              <a:rPr lang="en-GB" altLang="en-US" sz="46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</a:br>
            <a:r>
              <a:rPr lang="en-GB" altLang="en-US" sz="46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Direct Speech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77850" y="3806825"/>
            <a:ext cx="7988300" cy="1504950"/>
            <a:chOff x="556331" y="3309330"/>
            <a:chExt cx="7987527" cy="1506476"/>
          </a:xfrm>
        </p:grpSpPr>
        <p:sp>
          <p:nvSpPr>
            <p:cNvPr id="13321" name="TextBox 4">
              <a:extLst>
                <a:ext uri="{FF2B5EF4-FFF2-40B4-BE49-F238E27FC236}">
                  <a16:creationId xmlns:a16="http://schemas.microsoft.com/office/drawing/2014/main" xmlns="" id="{E4697E0B-831E-4D83-879D-8CFE720BFD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331" y="3309330"/>
              <a:ext cx="7987527" cy="1506476"/>
            </a:xfrm>
            <a:prstGeom prst="roundRect">
              <a:avLst>
                <a:gd name="adj" fmla="val 7560"/>
              </a:avLst>
            </a:prstGeom>
            <a:solidFill>
              <a:srgbClr val="FFAF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108000" rIns="144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b="1" dirty="0">
                  <a:latin typeface="+mn-lt"/>
                </a:rPr>
                <a:t>For example:</a:t>
              </a: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2000" dirty="0">
                <a:latin typeface="+mn-lt"/>
              </a:endParaRPr>
            </a:p>
            <a:p>
              <a:pPr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2000" dirty="0">
                  <a:latin typeface="+mn-lt"/>
                </a:rPr>
                <a:t>‘You’re right,’ agreed the Biggest Billy Goat Gruff. ‘We can’t let the Troll beat us.’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xmlns="" id="{01BEC393-3FD3-41D0-8975-AB9A384FCE25}"/>
                </a:ext>
              </a:extLst>
            </p:cNvPr>
            <p:cNvSpPr/>
            <p:nvPr/>
          </p:nvSpPr>
          <p:spPr>
            <a:xfrm>
              <a:off x="6380305" y="4018073"/>
              <a:ext cx="326993" cy="360728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xmlns="" id="{C5493F65-FAEE-4B94-9905-1B3540A64D48}"/>
                </a:ext>
              </a:extLst>
            </p:cNvPr>
            <p:cNvSpPr/>
            <p:nvPr/>
          </p:nvSpPr>
          <p:spPr>
            <a:xfrm>
              <a:off x="2026214" y="4035554"/>
              <a:ext cx="328581" cy="359139"/>
            </a:xfrm>
            <a:prstGeom prst="ellipse">
              <a:avLst/>
            </a:pr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33797" name="Picture 9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6813" y="5157788"/>
            <a:ext cx="13589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10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5713" y="4856163"/>
            <a:ext cx="1477962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4">
            <a:extLst>
              <a:ext uri="{FF2B5EF4-FFF2-40B4-BE49-F238E27FC236}">
                <a16:creationId xmlns:a16="http://schemas.microsoft.com/office/drawing/2014/main" xmlns="" id="{8E38DD5E-C74D-4E46-BEC8-2A9F2B18CE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075" y="1341438"/>
            <a:ext cx="79438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fontAlgn="auto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If the direct speech in a text involves more than one speaker, a new line must be used for each new speaker. This helps the reader to follow what is being said.</a:t>
            </a:r>
          </a:p>
        </p:txBody>
      </p:sp>
      <p:sp>
        <p:nvSpPr>
          <p:cNvPr id="34819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New Speaker, New Line</a:t>
            </a:r>
          </a:p>
        </p:txBody>
      </p:sp>
      <p:sp>
        <p:nvSpPr>
          <p:cNvPr id="8" name="TextBox 4">
            <a:extLst>
              <a:ext uri="{FF2B5EF4-FFF2-40B4-BE49-F238E27FC236}">
                <a16:creationId xmlns:a16="http://schemas.microsoft.com/office/drawing/2014/main" xmlns="" id="{3DDDBF18-8190-490F-ADFD-534DFCC8B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2557463"/>
            <a:ext cx="7943850" cy="2833687"/>
          </a:xfrm>
          <a:prstGeom prst="roundRect">
            <a:avLst>
              <a:gd name="adj" fmla="val 5097"/>
            </a:avLst>
          </a:prstGeom>
          <a:solidFill>
            <a:srgbClr val="FFAF7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b="1" dirty="0">
                <a:latin typeface="+mn-lt"/>
              </a:rPr>
              <a:t>For example:</a:t>
            </a: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+mn-lt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‘We can’t let him win! He’s just a grumpy troll!’ said the smallest Billy Goat Gruff.</a:t>
            </a: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+mn-lt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‘You’re right,’ agreed the biggest Billy Goat Gruff. </a:t>
            </a: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2000" dirty="0">
              <a:latin typeface="+mn-lt"/>
            </a:endParaRPr>
          </a:p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000" dirty="0">
                <a:latin typeface="+mn-lt"/>
              </a:rPr>
              <a:t>The medium-sized Billy Goat Gruff said, ‘So what shall we do?’ </a:t>
            </a:r>
          </a:p>
        </p:txBody>
      </p:sp>
      <p:pic>
        <p:nvPicPr>
          <p:cNvPr id="34821" name="Picture 1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5300" y="5092700"/>
            <a:ext cx="2238375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4"/>
          <p:cNvSpPr txBox="1">
            <a:spLocks noChangeArrowheads="1"/>
          </p:cNvSpPr>
          <p:nvPr/>
        </p:nvSpPr>
        <p:spPr bwMode="auto">
          <a:xfrm>
            <a:off x="600075" y="1341438"/>
            <a:ext cx="7943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Reporting clauses tell us who is speaking, or who said what. Reporting clauses can be found in both reported speech and direct speech.</a:t>
            </a:r>
          </a:p>
        </p:txBody>
      </p:sp>
      <p:sp>
        <p:nvSpPr>
          <p:cNvPr id="35843" name="TextBox 1"/>
          <p:cNvSpPr txBox="1">
            <a:spLocks noChangeArrowheads="1"/>
          </p:cNvSpPr>
          <p:nvPr/>
        </p:nvSpPr>
        <p:spPr bwMode="auto">
          <a:xfrm>
            <a:off x="1219200" y="406400"/>
            <a:ext cx="67056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 b="1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Reporting Clauses</a:t>
            </a:r>
          </a:p>
        </p:txBody>
      </p:sp>
      <p:sp>
        <p:nvSpPr>
          <p:cNvPr id="8" name="TextBox 4"/>
          <p:cNvSpPr>
            <a:spLocks noChangeArrowheads="1"/>
          </p:cNvSpPr>
          <p:nvPr/>
        </p:nvSpPr>
        <p:spPr bwMode="auto">
          <a:xfrm>
            <a:off x="600075" y="2535238"/>
            <a:ext cx="7943850" cy="2732087"/>
          </a:xfrm>
          <a:prstGeom prst="roundRect">
            <a:avLst>
              <a:gd name="adj" fmla="val 3819"/>
            </a:avLst>
          </a:prstGeom>
          <a:solidFill>
            <a:srgbClr val="FFAF79"/>
          </a:solidFill>
          <a:ln w="9525">
            <a:noFill/>
            <a:round/>
            <a:headEnd/>
            <a:tailEnd/>
          </a:ln>
        </p:spPr>
        <p:txBody>
          <a:bodyPr lIns="144000" tIns="108000" rIns="144000" bIns="108000">
            <a:spAutoFit/>
          </a:bodyPr>
          <a:lstStyle/>
          <a:p>
            <a:pPr eaLnBrk="1" hangingPunct="1"/>
            <a:r>
              <a:rPr lang="en-GB" altLang="en-US" sz="2000" b="1">
                <a:ea typeface="Sassoon Infant Rg" pitchFamily="50" charset="0"/>
                <a:cs typeface="Sassoon Infant Rg" pitchFamily="50" charset="0"/>
              </a:rPr>
              <a:t>For example:</a:t>
            </a:r>
          </a:p>
          <a:p>
            <a:pPr eaLnBrk="1" hangingPunct="1"/>
            <a:endParaRPr lang="en-GB" altLang="en-US" sz="2000">
              <a:ea typeface="Sassoon Infant Rg" pitchFamily="50" charset="0"/>
              <a:cs typeface="Sassoon Infant Rg" pitchFamily="50" charset="0"/>
            </a:endParaRPr>
          </a:p>
          <a:p>
            <a:pPr eaLnBrk="1" hangingPunct="1"/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The troll said the goats should get off his bridge. (reported speech)</a:t>
            </a:r>
          </a:p>
          <a:p>
            <a:pPr eaLnBrk="1" hangingPunct="1"/>
            <a:endParaRPr lang="en-GB" altLang="en-US" sz="2000">
              <a:ea typeface="Sassoon Infant Rg" pitchFamily="50" charset="0"/>
              <a:cs typeface="Sassoon Infant Rg" pitchFamily="50" charset="0"/>
            </a:endParaRPr>
          </a:p>
          <a:p>
            <a:pPr eaLnBrk="1" hangingPunct="1"/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‘Who goes there?’ shouted the Troll. (direct Speech)</a:t>
            </a:r>
          </a:p>
          <a:p>
            <a:pPr eaLnBrk="1" hangingPunct="1"/>
            <a:endParaRPr lang="en-GB" altLang="en-US" sz="2000">
              <a:ea typeface="Sassoon Infant Rg" pitchFamily="50" charset="0"/>
              <a:cs typeface="Sassoon Infant Rg" pitchFamily="50" charset="0"/>
            </a:endParaRPr>
          </a:p>
          <a:p>
            <a:pPr eaLnBrk="1" hangingPunct="1"/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‘That grass looks so green and delicious,’ bleated the Smallest Billy Goat Gruff. (direct speech)</a:t>
            </a:r>
          </a:p>
        </p:txBody>
      </p:sp>
      <p:pic>
        <p:nvPicPr>
          <p:cNvPr id="35845" name="Picture 1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8438" y="4894263"/>
            <a:ext cx="2278062" cy="162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1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24788" y="5043488"/>
            <a:ext cx="831850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1"/>
          <p:cNvGrpSpPr>
            <a:grpSpLocks/>
          </p:cNvGrpSpPr>
          <p:nvPr/>
        </p:nvGrpSpPr>
        <p:grpSpPr bwMode="auto">
          <a:xfrm>
            <a:off x="638175" y="3208338"/>
            <a:ext cx="7566025" cy="1419225"/>
            <a:chOff x="638175" y="3208338"/>
            <a:chExt cx="7566025" cy="1419225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xmlns="" id="{79464D14-3690-4125-9BD8-A3BC06720A61}"/>
                </a:ext>
              </a:extLst>
            </p:cNvPr>
            <p:cNvSpPr/>
            <p:nvPr/>
          </p:nvSpPr>
          <p:spPr>
            <a:xfrm>
              <a:off x="638175" y="3208338"/>
              <a:ext cx="7566025" cy="1419225"/>
            </a:xfrm>
            <a:prstGeom prst="ellipse">
              <a:avLst/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Isosceles Triangle 6">
              <a:extLst>
                <a:ext uri="{FF2B5EF4-FFF2-40B4-BE49-F238E27FC236}">
                  <a16:creationId xmlns:a16="http://schemas.microsoft.com/office/drawing/2014/main" xmlns="" id="{F8EBD1D0-62F9-48F2-B528-F55A9F473242}"/>
                </a:ext>
              </a:extLst>
            </p:cNvPr>
            <p:cNvSpPr/>
            <p:nvPr/>
          </p:nvSpPr>
          <p:spPr>
            <a:xfrm rot="12600000">
              <a:off x="1063625" y="4219575"/>
              <a:ext cx="461963" cy="398463"/>
            </a:xfrm>
            <a:prstGeom prst="triangle">
              <a:avLst/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36867" name="TextBox 4"/>
          <p:cNvSpPr txBox="1">
            <a:spLocks noChangeArrowheads="1"/>
          </p:cNvSpPr>
          <p:nvPr/>
        </p:nvSpPr>
        <p:spPr bwMode="auto">
          <a:xfrm>
            <a:off x="600075" y="1341438"/>
            <a:ext cx="794385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Consider the following example:</a:t>
            </a:r>
          </a:p>
          <a:p>
            <a:pPr algn="ctr" eaLnBrk="1" hangingPunct="1"/>
            <a:endParaRPr lang="en-GB" altLang="en-US" sz="2000">
              <a:ea typeface="Sassoon Infant Rg" pitchFamily="50" charset="0"/>
              <a:cs typeface="Sassoon Infant Rg" pitchFamily="50" charset="0"/>
            </a:endParaRPr>
          </a:p>
          <a:p>
            <a:pPr algn="ctr" eaLnBrk="1" hangingPunct="1"/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The troll said, ‘Get off my bridge,’ and the goat said, ‘No!’</a:t>
            </a:r>
          </a:p>
          <a:p>
            <a:pPr algn="ctr" eaLnBrk="1" hangingPunct="1"/>
            <a:endParaRPr lang="en-GB" altLang="en-US" sz="2000">
              <a:ea typeface="Sassoon Infant Rg" pitchFamily="50" charset="0"/>
              <a:cs typeface="Sassoon Infant Rg" pitchFamily="50" charset="0"/>
            </a:endParaRPr>
          </a:p>
          <a:p>
            <a:pPr algn="ctr" eaLnBrk="1" hangingPunct="1"/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Technically, this example is correct; however, it is clumsy. </a:t>
            </a:r>
          </a:p>
        </p:txBody>
      </p:sp>
      <p:sp>
        <p:nvSpPr>
          <p:cNvPr id="36868" name="TextBox 1"/>
          <p:cNvSpPr txBox="1">
            <a:spLocks noChangeArrowheads="1"/>
          </p:cNvSpPr>
          <p:nvPr/>
        </p:nvSpPr>
        <p:spPr bwMode="auto">
          <a:xfrm>
            <a:off x="0" y="406400"/>
            <a:ext cx="91440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Two-Minute Challenge</a:t>
            </a:r>
          </a:p>
        </p:txBody>
      </p:sp>
      <p:pic>
        <p:nvPicPr>
          <p:cNvPr id="36869" name="Picture 1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0" name="TextBox 4"/>
          <p:cNvSpPr txBox="1">
            <a:spLocks noChangeArrowheads="1"/>
          </p:cNvSpPr>
          <p:nvPr/>
        </p:nvSpPr>
        <p:spPr bwMode="auto">
          <a:xfrm>
            <a:off x="1157288" y="3605213"/>
            <a:ext cx="6527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Talk to a partner to find two ways that this example could be improved. You have two minutes!</a:t>
            </a:r>
          </a:p>
        </p:txBody>
      </p:sp>
      <p:pic>
        <p:nvPicPr>
          <p:cNvPr id="36871" name="Picture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8550" y="3770313"/>
            <a:ext cx="1695450" cy="308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59225"/>
            <a:ext cx="2011363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C35E1F0-D18E-4588-B26B-2119FF048C81}"/>
              </a:ext>
            </a:extLst>
          </p:cNvPr>
          <p:cNvSpPr/>
          <p:nvPr/>
        </p:nvSpPr>
        <p:spPr>
          <a:xfrm>
            <a:off x="577850" y="5842000"/>
            <a:ext cx="681038" cy="23653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Start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D7BB062D-08B2-485A-9CED-F09B3369843B}"/>
              </a:ext>
            </a:extLst>
          </p:cNvPr>
          <p:cNvSpPr/>
          <p:nvPr/>
        </p:nvSpPr>
        <p:spPr>
          <a:xfrm>
            <a:off x="7896225" y="5842000"/>
            <a:ext cx="703263" cy="236538"/>
          </a:xfrm>
          <a:prstGeom prst="rect">
            <a:avLst/>
          </a:prstGeom>
          <a:solidFill>
            <a:srgbClr val="FF37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End</a:t>
            </a:r>
          </a:p>
        </p:txBody>
      </p:sp>
      <p:sp>
        <p:nvSpPr>
          <p:cNvPr id="36875" name="TextBox 4"/>
          <p:cNvSpPr txBox="1">
            <a:spLocks noChangeArrowheads="1"/>
          </p:cNvSpPr>
          <p:nvPr/>
        </p:nvSpPr>
        <p:spPr bwMode="auto">
          <a:xfrm>
            <a:off x="752475" y="6154738"/>
            <a:ext cx="76390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1600">
                <a:ea typeface="Sassoon Infant Rg" pitchFamily="50" charset="0"/>
                <a:cs typeface="Sassoon Infant Rg" pitchFamily="50" charset="0"/>
              </a:rPr>
              <a:t>Click start and the timer is up when it fades to red.</a:t>
            </a:r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xmlns="" id="{5CB03779-30DA-4F8E-934F-8600BC623F80}"/>
              </a:ext>
            </a:extLst>
          </p:cNvPr>
          <p:cNvSpPr/>
          <p:nvPr/>
        </p:nvSpPr>
        <p:spPr>
          <a:xfrm rot="9000000" flipH="1">
            <a:off x="7294563" y="4221163"/>
            <a:ext cx="461962" cy="398462"/>
          </a:xfrm>
          <a:prstGeom prst="triangle">
            <a:avLst/>
          </a:prstGeom>
          <a:solidFill>
            <a:srgbClr val="FFAF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92AA1FE3-4497-45F9-A7EF-718AC66F4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5838825"/>
            <a:ext cx="6661150" cy="2365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1800"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258888" y="5840413"/>
            <a:ext cx="6689725" cy="236537"/>
          </a:xfrm>
          <a:prstGeom prst="rect">
            <a:avLst/>
          </a:prstGeom>
          <a:gradFill rotWithShape="1">
            <a:gsLst>
              <a:gs pos="0">
                <a:srgbClr val="FFFF66"/>
              </a:gs>
              <a:gs pos="100000">
                <a:srgbClr val="FF3300"/>
              </a:gs>
            </a:gsLst>
            <a:lin ang="0" scaled="1"/>
          </a:gradFill>
          <a:ln w="2857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GB" altLang="en-US">
              <a:latin typeface="Calibri" pitchFamily="34" charset="0"/>
              <a:ea typeface="Sassoon Infant Rg" pitchFamily="50" charset="0"/>
              <a:cs typeface="Sassoon Infant Rg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2"/>
          <p:cNvPicPr>
            <a:picLocks noChangeAspect="1"/>
          </p:cNvPicPr>
          <p:nvPr/>
        </p:nvPicPr>
        <p:blipFill>
          <a:blip r:embed="rId2" cstate="print"/>
          <a:srcRect b="22768"/>
          <a:stretch>
            <a:fillRect/>
          </a:stretch>
        </p:blipFill>
        <p:spPr bwMode="auto">
          <a:xfrm>
            <a:off x="0" y="4811713"/>
            <a:ext cx="9144000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Box 4"/>
          <p:cNvSpPr txBox="1">
            <a:spLocks noChangeArrowheads="1"/>
          </p:cNvSpPr>
          <p:nvPr/>
        </p:nvSpPr>
        <p:spPr bwMode="auto">
          <a:xfrm>
            <a:off x="600075" y="1341438"/>
            <a:ext cx="79438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How did you improve this example?</a:t>
            </a:r>
          </a:p>
          <a:p>
            <a:pPr algn="ctr" eaLnBrk="1" hangingPunct="1"/>
            <a:endParaRPr lang="en-GB" altLang="en-US" sz="2000">
              <a:ea typeface="Sassoon Infant Rg" pitchFamily="50" charset="0"/>
              <a:cs typeface="Sassoon Infant Rg" pitchFamily="50" charset="0"/>
            </a:endParaRPr>
          </a:p>
          <a:p>
            <a:pPr algn="ctr" eaLnBrk="1" hangingPunct="1"/>
            <a:r>
              <a:rPr lang="en-GB" altLang="en-US" sz="2000">
                <a:ea typeface="Sassoon Infant Rg" pitchFamily="50" charset="0"/>
                <a:cs typeface="Sassoon Infant Rg" pitchFamily="50" charset="0"/>
              </a:rPr>
              <a:t>The troll said, ‘Get off my bridge,’ and the goat said, ‘No!’</a:t>
            </a:r>
          </a:p>
        </p:txBody>
      </p:sp>
      <p:sp>
        <p:nvSpPr>
          <p:cNvPr id="37892" name="TextBox 1"/>
          <p:cNvSpPr txBox="1">
            <a:spLocks noChangeArrowheads="1"/>
          </p:cNvSpPr>
          <p:nvPr/>
        </p:nvSpPr>
        <p:spPr bwMode="auto">
          <a:xfrm>
            <a:off x="1219200" y="406400"/>
            <a:ext cx="67056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Two-Minute Challenge</a:t>
            </a:r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1219200" y="2644775"/>
            <a:ext cx="2938463" cy="2406650"/>
            <a:chOff x="1082920" y="3074563"/>
            <a:chExt cx="2938409" cy="2406314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xmlns="" id="{259D85B6-893F-4BF3-9167-D747E573084B}"/>
                </a:ext>
              </a:extLst>
            </p:cNvPr>
            <p:cNvSpPr/>
            <p:nvPr/>
          </p:nvSpPr>
          <p:spPr>
            <a:xfrm>
              <a:off x="1082920" y="3074563"/>
              <a:ext cx="2938409" cy="2330125"/>
            </a:xfrm>
            <a:prstGeom prst="roundRect">
              <a:avLst>
                <a:gd name="adj" fmla="val 7266"/>
              </a:avLst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144000" rIns="144000" bIns="144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7903" name="TextBox 8"/>
            <p:cNvSpPr txBox="1">
              <a:spLocks noChangeArrowheads="1"/>
            </p:cNvSpPr>
            <p:nvPr/>
          </p:nvSpPr>
          <p:spPr bwMode="auto">
            <a:xfrm>
              <a:off x="1134290" y="3172553"/>
              <a:ext cx="2835667" cy="2308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GB" altLang="en-US" b="1">
                  <a:ea typeface="Sassoon Infant Rg" pitchFamily="50" charset="0"/>
                  <a:cs typeface="Sassoon Infant Rg" pitchFamily="50" charset="0"/>
                </a:rPr>
                <a:t>You could use the rule ‘new speaker, new line’:</a:t>
              </a:r>
            </a:p>
            <a:p>
              <a:pPr algn="ctr" eaLnBrk="1" hangingPunct="1"/>
              <a:endParaRPr lang="en-GB" altLang="en-US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/>
              <a:r>
                <a:rPr lang="en-GB" altLang="en-US" i="1">
                  <a:ea typeface="Sassoon Infant Rg" pitchFamily="50" charset="0"/>
                  <a:cs typeface="Sassoon Infant Rg" pitchFamily="50" charset="0"/>
                </a:rPr>
                <a:t>The troll said, ‘Get off my bridge.’</a:t>
              </a:r>
            </a:p>
            <a:p>
              <a:pPr eaLnBrk="1" hangingPunct="1"/>
              <a:endParaRPr lang="en-GB" altLang="en-US" i="1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/>
              <a:r>
                <a:rPr lang="en-GB" altLang="en-US" i="1">
                  <a:ea typeface="Sassoon Infant Rg" pitchFamily="50" charset="0"/>
                  <a:cs typeface="Sassoon Infant Rg" pitchFamily="50" charset="0"/>
                </a:rPr>
                <a:t>‘No!’ said the goat.</a:t>
              </a:r>
            </a:p>
            <a:p>
              <a:pPr eaLnBrk="1" hangingPunct="1"/>
              <a:endParaRPr lang="en-GB" altLang="en-US">
                <a:ea typeface="Sassoon Infant Rg" pitchFamily="50" charset="0"/>
                <a:cs typeface="Sassoon Infant Rg" pitchFamily="50" charset="0"/>
              </a:endParaRP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4983163" y="2644775"/>
            <a:ext cx="2938462" cy="2330450"/>
            <a:chOff x="1082920" y="3074563"/>
            <a:chExt cx="2938409" cy="2329644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xmlns="" id="{0D62D169-829E-4768-BF22-7A29C51FBB30}"/>
                </a:ext>
              </a:extLst>
            </p:cNvPr>
            <p:cNvSpPr/>
            <p:nvPr/>
          </p:nvSpPr>
          <p:spPr>
            <a:xfrm>
              <a:off x="1082920" y="3074563"/>
              <a:ext cx="2938409" cy="2329644"/>
            </a:xfrm>
            <a:prstGeom prst="roundRect">
              <a:avLst>
                <a:gd name="adj" fmla="val 7266"/>
              </a:avLst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tIns="144000" rIns="144000" bIns="144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7901" name="TextBox 20"/>
            <p:cNvSpPr txBox="1">
              <a:spLocks noChangeArrowheads="1"/>
            </p:cNvSpPr>
            <p:nvPr/>
          </p:nvSpPr>
          <p:spPr bwMode="auto">
            <a:xfrm>
              <a:off x="1134290" y="3172553"/>
              <a:ext cx="2835667" cy="203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GB" altLang="en-US" b="1">
                  <a:ea typeface="Sassoon Infant Rg" pitchFamily="50" charset="0"/>
                  <a:cs typeface="Sassoon Infant Rg" pitchFamily="50" charset="0"/>
                </a:rPr>
                <a:t>You could use reported speech instead of direct speech.</a:t>
              </a:r>
            </a:p>
            <a:p>
              <a:pPr algn="ctr" eaLnBrk="1" hangingPunct="1"/>
              <a:endParaRPr lang="en-GB" altLang="en-US">
                <a:ea typeface="Sassoon Infant Rg" pitchFamily="50" charset="0"/>
                <a:cs typeface="Sassoon Infant Rg" pitchFamily="50" charset="0"/>
              </a:endParaRPr>
            </a:p>
            <a:p>
              <a:pPr eaLnBrk="1" hangingPunct="1"/>
              <a:r>
                <a:rPr lang="en-GB" altLang="en-US">
                  <a:ea typeface="Sassoon Infant Rg" pitchFamily="50" charset="0"/>
                  <a:cs typeface="Sassoon Infant Rg" pitchFamily="50" charset="0"/>
                </a:rPr>
                <a:t>The troll told the goat to get off his bridge, but the goat refused.</a:t>
              </a:r>
            </a:p>
          </p:txBody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85CB1283-038A-4F7C-BC85-D2F097537958}"/>
              </a:ext>
            </a:extLst>
          </p:cNvPr>
          <p:cNvSpPr/>
          <p:nvPr/>
        </p:nvSpPr>
        <p:spPr>
          <a:xfrm>
            <a:off x="577850" y="5889625"/>
            <a:ext cx="681038" cy="23653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Start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EC98B388-48CB-4A62-8238-EB659BE88988}"/>
              </a:ext>
            </a:extLst>
          </p:cNvPr>
          <p:cNvSpPr/>
          <p:nvPr/>
        </p:nvSpPr>
        <p:spPr>
          <a:xfrm>
            <a:off x="7896225" y="5889625"/>
            <a:ext cx="703263" cy="236538"/>
          </a:xfrm>
          <a:prstGeom prst="rect">
            <a:avLst/>
          </a:prstGeom>
          <a:solidFill>
            <a:srgbClr val="FF37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End</a:t>
            </a:r>
          </a:p>
        </p:txBody>
      </p:sp>
      <p:sp>
        <p:nvSpPr>
          <p:cNvPr id="37897" name="TextBox 4"/>
          <p:cNvSpPr txBox="1">
            <a:spLocks noChangeArrowheads="1"/>
          </p:cNvSpPr>
          <p:nvPr/>
        </p:nvSpPr>
        <p:spPr bwMode="auto">
          <a:xfrm>
            <a:off x="752475" y="5145088"/>
            <a:ext cx="76390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1600">
                <a:ea typeface="Sassoon Infant Rg" pitchFamily="50" charset="0"/>
                <a:cs typeface="Sassoon Infant Rg" pitchFamily="50" charset="0"/>
              </a:rPr>
              <a:t>Click start and the timer is up when it fades to red.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F4B4EB03-4F71-4FB0-8DD5-D2D1D4E3E0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7775" y="5889625"/>
            <a:ext cx="6661150" cy="2365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1800"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1247775" y="5889625"/>
            <a:ext cx="6661150" cy="236538"/>
          </a:xfrm>
          <a:prstGeom prst="rect">
            <a:avLst/>
          </a:prstGeom>
          <a:gradFill rotWithShape="1">
            <a:gsLst>
              <a:gs pos="0">
                <a:srgbClr val="FFFF66"/>
              </a:gs>
              <a:gs pos="100000">
                <a:srgbClr val="FF3300"/>
              </a:gs>
            </a:gsLst>
            <a:lin ang="0" scaled="1"/>
          </a:gradFill>
          <a:ln w="2857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GB" altLang="en-US">
              <a:latin typeface="Calibri" pitchFamily="34" charset="0"/>
              <a:ea typeface="Sassoon Infant Rg" pitchFamily="50" charset="0"/>
              <a:cs typeface="Sassoon Infant Rg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1"/>
          <p:cNvSpPr txBox="1">
            <a:spLocks noChangeArrowheads="1"/>
          </p:cNvSpPr>
          <p:nvPr/>
        </p:nvSpPr>
        <p:spPr bwMode="auto">
          <a:xfrm>
            <a:off x="1219200" y="387350"/>
            <a:ext cx="67056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altLang="en-US" sz="5000">
                <a:latin typeface="Twinkl SemiBold" pitchFamily="2" charset="0"/>
                <a:ea typeface="Sassoon Infant Rg" pitchFamily="50" charset="0"/>
                <a:cs typeface="Sassoon Infant Rg" pitchFamily="50" charset="0"/>
              </a:rPr>
              <a:t>Summary</a:t>
            </a:r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xmlns="" id="{AE4AB130-E534-45B4-B323-F21788883307}"/>
              </a:ext>
            </a:extLst>
          </p:cNvPr>
          <p:cNvSpPr/>
          <p:nvPr/>
        </p:nvSpPr>
        <p:spPr>
          <a:xfrm rot="12600000">
            <a:off x="1063625" y="4219575"/>
            <a:ext cx="461963" cy="398463"/>
          </a:xfrm>
          <a:prstGeom prst="triangle">
            <a:avLst/>
          </a:prstGeom>
          <a:solidFill>
            <a:srgbClr val="ECF3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xmlns="" id="{10E9D7C5-7EF1-4F8E-8CCD-51CC483AFCDB}"/>
              </a:ext>
            </a:extLst>
          </p:cNvPr>
          <p:cNvSpPr/>
          <p:nvPr/>
        </p:nvSpPr>
        <p:spPr>
          <a:xfrm rot="9000000" flipH="1">
            <a:off x="7294563" y="4221163"/>
            <a:ext cx="461962" cy="398462"/>
          </a:xfrm>
          <a:prstGeom prst="triangle">
            <a:avLst/>
          </a:prstGeom>
          <a:solidFill>
            <a:srgbClr val="ECF3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F1D590B1-5902-46C0-A779-92920C306066}"/>
              </a:ext>
            </a:extLst>
          </p:cNvPr>
          <p:cNvGraphicFramePr>
            <a:graphicFrameLocks noGrp="1"/>
          </p:cNvGraphicFramePr>
          <p:nvPr/>
        </p:nvGraphicFramePr>
        <p:xfrm>
          <a:off x="601663" y="1262063"/>
          <a:ext cx="7940675" cy="5049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42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064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Context</a:t>
                      </a:r>
                    </a:p>
                  </a:txBody>
                  <a:tcPr marL="91446" marR="91446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F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Punctuation</a:t>
                      </a:r>
                      <a:endParaRPr lang="en-GB" sz="1800" dirty="0">
                        <a:solidFill>
                          <a:schemeClr val="tx1"/>
                        </a:solidFill>
                        <a:latin typeface="Twinkl" pitchFamily="2" charset="0"/>
                      </a:endParaRPr>
                    </a:p>
                  </a:txBody>
                  <a:tcPr marL="91446" marR="91446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AF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All reported speech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No extra punctuation.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All direct speech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Must be enclosed in inverted commas.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Direct speech punctuation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Must be enclosed in inverted commas.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31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Direct speech before a verb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Use a comma after the direct speech (inside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the inverted commas)</a:t>
                      </a:r>
                      <a:r>
                        <a:rPr lang="en-GB" sz="1400" b="0" dirty="0">
                          <a:latin typeface="Twinkl" pitchFamily="2" charset="0"/>
                        </a:rPr>
                        <a:t>, verb begins with inverted comma and lower case letter.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31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Direct speech after a verb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Use a comma after the verb (outside the inverted commas), direct speech begins with inverted comma and a capital letter.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158328">
                <a:tc>
                  <a:txBody>
                    <a:bodyPr/>
                    <a:lstStyle/>
                    <a:p>
                      <a:pPr algn="l"/>
                      <a:r>
                        <a:rPr lang="en-GB" sz="1400" b="0" dirty="0">
                          <a:latin typeface="Twinkl" pitchFamily="2" charset="0"/>
                        </a:rPr>
                        <a:t>Split direct speech – one sentence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Use a comma/exclamation/question mark inside inverted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comma to conclude first part of speech. Verb starts with lower case letter, followed by comma outside inverted commas. Direct speech resumes with an inverted comma and a lower case letter.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9448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Split direct speech – two sentences</a:t>
                      </a: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Twinkl" pitchFamily="2" charset="0"/>
                        </a:rPr>
                        <a:t>Use a comma/exclamation/question mark inside inverted</a:t>
                      </a:r>
                      <a:r>
                        <a:rPr lang="en-GB" sz="1400" b="0" baseline="0" dirty="0">
                          <a:latin typeface="Twinkl" pitchFamily="2" charset="0"/>
                        </a:rPr>
                        <a:t> comma to conclude first part of speech. Verb starts with lower case letter, followed by full stop. Direct speech resumes with an inverted comma and a capital letter.</a:t>
                      </a:r>
                      <a:endParaRPr lang="en-GB" sz="1400" b="0" dirty="0">
                        <a:latin typeface="Twinkl" pitchFamily="2" charset="0"/>
                      </a:endParaRPr>
                    </a:p>
                  </a:txBody>
                  <a:tcPr marL="91446" marR="91446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7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</TotalTime>
  <Words>1242</Words>
  <Application>Microsoft Office PowerPoint</Application>
  <PresentationFormat>On-screen Show (4:3)</PresentationFormat>
  <Paragraphs>140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Twinkl</vt:lpstr>
      <vt:lpstr>Arial</vt:lpstr>
      <vt:lpstr>Calibri</vt:lpstr>
      <vt:lpstr>Sassoon Infant Rg</vt:lpstr>
      <vt:lpstr>Twinkl SemiBold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StaffLawson</cp:lastModifiedBy>
  <cp:revision>21</cp:revision>
  <dcterms:created xsi:type="dcterms:W3CDTF">2017-04-16T11:31:20Z</dcterms:created>
  <dcterms:modified xsi:type="dcterms:W3CDTF">2020-11-24T09:20:04Z</dcterms:modified>
</cp:coreProperties>
</file>