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ppt/tags/tag5.xml" ContentType="application/vnd.openxmlformats-officedocument.presentationml.tags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4"/>
    <p:sldMasterId id="2147483657" r:id="rId5"/>
    <p:sldMasterId id="2147483659" r:id="rId6"/>
    <p:sldMasterId id="2147483661" r:id="rId7"/>
    <p:sldMasterId id="2147483663" r:id="rId8"/>
    <p:sldMasterId id="2147483665" r:id="rId9"/>
    <p:sldMasterId id="2147483668" r:id="rId10"/>
    <p:sldMasterId id="2147483650" r:id="rId11"/>
    <p:sldMasterId id="2147483652" r:id="rId12"/>
  </p:sldMasterIdLst>
  <p:notesMasterIdLst>
    <p:notesMasterId r:id="rId26"/>
  </p:notesMasterIdLst>
  <p:sldIdLst>
    <p:sldId id="270" r:id="rId13"/>
    <p:sldId id="271" r:id="rId14"/>
    <p:sldId id="272" r:id="rId15"/>
    <p:sldId id="284" r:id="rId16"/>
    <p:sldId id="273" r:id="rId17"/>
    <p:sldId id="277" r:id="rId18"/>
    <p:sldId id="282" r:id="rId19"/>
    <p:sldId id="283" r:id="rId20"/>
    <p:sldId id="276" r:id="rId21"/>
    <p:sldId id="258" r:id="rId22"/>
    <p:sldId id="260" r:id="rId23"/>
    <p:sldId id="266" r:id="rId24"/>
    <p:sldId id="280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ED860"/>
    <a:srgbClr val="F9A34C"/>
    <a:srgbClr val="31B44B"/>
    <a:srgbClr val="3EB6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63" autoAdjust="0"/>
    <p:restoredTop sz="94694"/>
  </p:normalViewPr>
  <p:slideViewPr>
    <p:cSldViewPr snapToGrid="0" snapToObjects="1">
      <p:cViewPr varScale="1">
        <p:scale>
          <a:sx n="81" d="100"/>
          <a:sy n="81" d="100"/>
        </p:scale>
        <p:origin x="1752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8079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7328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0263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9105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20/01/2021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4090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6161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4677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4546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5605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7725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8682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3299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146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862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321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797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931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793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0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1.png"/><Relationship Id="rId5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10" Type="http://schemas.openxmlformats.org/officeDocument/2006/relationships/image" Target="../media/image18.tmp"/><Relationship Id="rId4" Type="http://schemas.openxmlformats.org/officeDocument/2006/relationships/image" Target="../media/image17.png"/><Relationship Id="rId9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66E51BC-B7CF-4B46-841A-1C7EEB2199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3064" y="2639499"/>
            <a:ext cx="6876884" cy="1579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0286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858585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4F0317C-5358-4216-AF0E-47AC427C9736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 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Compare using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&lt;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,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&gt;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26              30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20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6             20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4F0317C-5358-4216-AF0E-47AC427C97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4"/>
                <a:stretch>
                  <a:fillRect l="-1707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3"/>
          <p:cNvSpPr/>
          <p:nvPr/>
        </p:nvSpPr>
        <p:spPr>
          <a:xfrm>
            <a:off x="3034145" y="3297382"/>
            <a:ext cx="640080" cy="640080"/>
          </a:xfrm>
          <a:prstGeom prst="ellipse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3034145" y="4097287"/>
            <a:ext cx="640080" cy="640080"/>
          </a:xfrm>
          <a:prstGeom prst="ellipse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80707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4F0317C-5358-4216-AF0E-47AC427C9736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 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Compare using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&lt;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,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&gt;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26              30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20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6             20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4F0317C-5358-4216-AF0E-47AC427C97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5"/>
                <a:stretch>
                  <a:fillRect l="-1707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2649038" y="764590"/>
            <a:ext cx="17952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635018" y="1627438"/>
            <a:ext cx="17952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</a:t>
            </a:r>
          </a:p>
        </p:txBody>
      </p:sp>
      <p:sp>
        <p:nvSpPr>
          <p:cNvPr id="4" name="Oval 3"/>
          <p:cNvSpPr/>
          <p:nvPr/>
        </p:nvSpPr>
        <p:spPr>
          <a:xfrm>
            <a:off x="3034145" y="3297382"/>
            <a:ext cx="640080" cy="640080"/>
          </a:xfrm>
          <a:prstGeom prst="ellipse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3034145" y="4097287"/>
            <a:ext cx="640080" cy="640080"/>
          </a:xfrm>
          <a:prstGeom prst="ellipse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2883130" y="3355812"/>
                <a:ext cx="9421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3130" y="3355812"/>
                <a:ext cx="942109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2844666" y="4137832"/>
                <a:ext cx="9421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4666" y="4137832"/>
                <a:ext cx="942109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416836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06014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75541" y="491750"/>
            <a:ext cx="60985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Calculate the perimeter of the rectangle.</a:t>
            </a:r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8648296"/>
              </p:ext>
            </p:extLst>
          </p:nvPr>
        </p:nvGraphicFramePr>
        <p:xfrm>
          <a:off x="1856268" y="1581708"/>
          <a:ext cx="5148000" cy="327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val="1150198280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846158368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693796849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151135676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96803111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975418522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510362929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254275487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838861658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510221597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408331118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0367233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887545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6684789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629313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556907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79700594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1181510"/>
                  </a:ext>
                </a:extLst>
              </a:tr>
            </a:tbl>
          </a:graphicData>
        </a:graphic>
      </p:graphicFrame>
      <p:cxnSp>
        <p:nvCxnSpPr>
          <p:cNvPr id="19" name="Straight Arrow Connector 18"/>
          <p:cNvCxnSpPr/>
          <p:nvPr/>
        </p:nvCxnSpPr>
        <p:spPr>
          <a:xfrm>
            <a:off x="1739420" y="1608585"/>
            <a:ext cx="0" cy="448447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075218" y="1608585"/>
            <a:ext cx="781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 cm</a:t>
            </a:r>
          </a:p>
        </p:txBody>
      </p:sp>
      <p:cxnSp>
        <p:nvCxnSpPr>
          <p:cNvPr id="21" name="Straight Arrow Connector 20"/>
          <p:cNvCxnSpPr/>
          <p:nvPr/>
        </p:nvCxnSpPr>
        <p:spPr>
          <a:xfrm flipH="1">
            <a:off x="1850446" y="1502538"/>
            <a:ext cx="506414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1785296" y="1113673"/>
            <a:ext cx="6367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1 cm</a:t>
            </a:r>
          </a:p>
        </p:txBody>
      </p:sp>
      <p:sp>
        <p:nvSpPr>
          <p:cNvPr id="5" name="Rectangle 4"/>
          <p:cNvSpPr/>
          <p:nvPr/>
        </p:nvSpPr>
        <p:spPr>
          <a:xfrm>
            <a:off x="2343004" y="2535382"/>
            <a:ext cx="4170459" cy="1385454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" name="Straight Connector 22"/>
          <p:cNvCxnSpPr/>
          <p:nvPr/>
        </p:nvCxnSpPr>
        <p:spPr>
          <a:xfrm>
            <a:off x="2576945" y="2244955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3020291" y="2244955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3491345" y="2244955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3948545" y="2244955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4430268" y="2244955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4918363" y="2244955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5347855" y="2244955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818910" y="2244955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6276110" y="2244955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rot="16200000">
            <a:off x="6541344" y="2536909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rot="16200000">
            <a:off x="6541344" y="2994109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rot="16200000">
            <a:off x="6541344" y="3437453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rot="10800000">
            <a:off x="6276110" y="3696763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2591381" y="3696763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3020291" y="3696763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3491345" y="3696763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3948545" y="3696763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4430268" y="3696763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4918363" y="3696763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5347855" y="3696763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5818910" y="3696763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rot="16200000">
            <a:off x="2327200" y="2564546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rot="16200000">
            <a:off x="2327200" y="3021746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rot="16200000">
            <a:off x="2327200" y="3453060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3948545" y="5147427"/>
            <a:ext cx="1071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24 cm</a:t>
            </a:r>
          </a:p>
        </p:txBody>
      </p:sp>
      <p:cxnSp>
        <p:nvCxnSpPr>
          <p:cNvPr id="27" name="Straight Arrow Connector 26"/>
          <p:cNvCxnSpPr/>
          <p:nvPr/>
        </p:nvCxnSpPr>
        <p:spPr>
          <a:xfrm flipH="1">
            <a:off x="2325618" y="4176291"/>
            <a:ext cx="4209300" cy="0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cxnSpLocks/>
          </p:cNvCxnSpPr>
          <p:nvPr/>
        </p:nvCxnSpPr>
        <p:spPr>
          <a:xfrm>
            <a:off x="6774345" y="2519701"/>
            <a:ext cx="0" cy="1401135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cxnSpLocks/>
          </p:cNvCxnSpPr>
          <p:nvPr/>
        </p:nvCxnSpPr>
        <p:spPr>
          <a:xfrm>
            <a:off x="2325618" y="2248459"/>
            <a:ext cx="4209300" cy="12700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V="1">
            <a:off x="2103652" y="2519701"/>
            <a:ext cx="0" cy="1400013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79181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00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0"/>
                            </p:stCondLst>
                            <p:childTnLst>
                              <p:par>
                                <p:cTn id="7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1000"/>
                            </p:stCondLst>
                            <p:childTnLst>
                              <p:par>
                                <p:cTn id="7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2000"/>
                            </p:stCondLst>
                            <p:childTnLst>
                              <p:par>
                                <p:cTn id="8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3000"/>
                            </p:stCondLst>
                            <p:childTnLst>
                              <p:par>
                                <p:cTn id="8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4000"/>
                            </p:stCondLst>
                            <p:childTnLst>
                              <p:par>
                                <p:cTn id="8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5000"/>
                            </p:stCondLst>
                            <p:childTnLst>
                              <p:par>
                                <p:cTn id="9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6000"/>
                            </p:stCondLst>
                            <p:childTnLst>
                              <p:par>
                                <p:cTn id="9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7000"/>
                            </p:stCondLst>
                            <p:childTnLst>
                              <p:par>
                                <p:cTn id="9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8000"/>
                            </p:stCondLst>
                            <p:childTnLst>
                              <p:par>
                                <p:cTn id="10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9000"/>
                            </p:stCondLst>
                            <p:childTnLst>
                              <p:par>
                                <p:cTn id="10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0000"/>
                            </p:stCondLst>
                            <p:childTnLst>
                              <p:par>
                                <p:cTn id="10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1000"/>
                            </p:stCondLst>
                            <p:childTnLst>
                              <p:par>
                                <p:cTn id="10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2000"/>
                            </p:stCondLst>
                            <p:childTnLst>
                              <p:par>
                                <p:cTn id="11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75541" y="491750"/>
            <a:ext cx="60985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Calculate the perimeter of the rectangle.</a:t>
            </a:r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8648296"/>
              </p:ext>
            </p:extLst>
          </p:nvPr>
        </p:nvGraphicFramePr>
        <p:xfrm>
          <a:off x="1856268" y="1581708"/>
          <a:ext cx="5148000" cy="327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val="1150198280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846158368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693796849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151135676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96803111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975418522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510362929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254275487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838861658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510221597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408331118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0367233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887545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6684789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629313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556907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79700594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1181510"/>
                  </a:ext>
                </a:extLst>
              </a:tr>
            </a:tbl>
          </a:graphicData>
        </a:graphic>
      </p:graphicFrame>
      <p:cxnSp>
        <p:nvCxnSpPr>
          <p:cNvPr id="19" name="Straight Arrow Connector 18"/>
          <p:cNvCxnSpPr/>
          <p:nvPr/>
        </p:nvCxnSpPr>
        <p:spPr>
          <a:xfrm>
            <a:off x="1739420" y="1608585"/>
            <a:ext cx="0" cy="448447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075218" y="1608585"/>
            <a:ext cx="781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 cm</a:t>
            </a:r>
          </a:p>
        </p:txBody>
      </p:sp>
      <p:cxnSp>
        <p:nvCxnSpPr>
          <p:cNvPr id="21" name="Straight Arrow Connector 20"/>
          <p:cNvCxnSpPr/>
          <p:nvPr/>
        </p:nvCxnSpPr>
        <p:spPr>
          <a:xfrm flipH="1">
            <a:off x="1850446" y="1502538"/>
            <a:ext cx="506414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1785296" y="1113673"/>
            <a:ext cx="6367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1 cm</a:t>
            </a:r>
          </a:p>
        </p:txBody>
      </p:sp>
      <p:sp>
        <p:nvSpPr>
          <p:cNvPr id="5" name="Rectangle 4"/>
          <p:cNvSpPr/>
          <p:nvPr/>
        </p:nvSpPr>
        <p:spPr>
          <a:xfrm>
            <a:off x="2343004" y="2535382"/>
            <a:ext cx="4183657" cy="1385454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" name="Straight Connector 22"/>
          <p:cNvCxnSpPr/>
          <p:nvPr/>
        </p:nvCxnSpPr>
        <p:spPr>
          <a:xfrm>
            <a:off x="2576945" y="2251473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3020291" y="2251473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3491345" y="2251473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3948545" y="2251473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4430268" y="2251473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4918363" y="2251473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5347855" y="2251473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818910" y="2251473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6276110" y="2251473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rot="16200000">
            <a:off x="6510110" y="2544313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rot="16200000">
            <a:off x="6510110" y="3001513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rot="16200000">
            <a:off x="6510110" y="3444857"/>
            <a:ext cx="0" cy="46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3773308" y="1584464"/>
            <a:ext cx="1754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  cm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7077920" y="2994135"/>
            <a:ext cx="1754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  cm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1856268" y="5155286"/>
            <a:ext cx="47243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9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alibri" panose="020F0502020204030204" pitchFamily="34" charset="0"/>
              </a:rPr>
              <a:t> 3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alibri" panose="020F0502020204030204" pitchFamily="34" charset="0"/>
              </a:rPr>
              <a:t> 9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alibri" panose="020F0502020204030204" pitchFamily="34" charset="0"/>
              </a:rPr>
              <a:t> 3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6455796" y="5133197"/>
            <a:ext cx="1071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24 cm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773308" y="3956804"/>
            <a:ext cx="1754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  cm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392025" y="2938879"/>
            <a:ext cx="1754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 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68695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8" grpId="0"/>
      <p:bldP spid="59" grpId="0"/>
      <p:bldP spid="60" grpId="0"/>
      <p:bldP spid="26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45348" y="586883"/>
            <a:ext cx="52500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Do I need to count all the squares?</a:t>
            </a:r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2794530"/>
              </p:ext>
            </p:extLst>
          </p:nvPr>
        </p:nvGraphicFramePr>
        <p:xfrm>
          <a:off x="1448562" y="1608585"/>
          <a:ext cx="2808000" cy="327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val="1150198280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846158368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693796849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151135676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96803111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975418522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0367233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887545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6684789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629313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556907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79700594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1181510"/>
                  </a:ext>
                </a:extLst>
              </a:tr>
            </a:tbl>
          </a:graphicData>
        </a:graphic>
      </p:graphicFrame>
      <p:cxnSp>
        <p:nvCxnSpPr>
          <p:cNvPr id="19" name="Straight Arrow Connector 18"/>
          <p:cNvCxnSpPr/>
          <p:nvPr/>
        </p:nvCxnSpPr>
        <p:spPr>
          <a:xfrm>
            <a:off x="1331714" y="1635462"/>
            <a:ext cx="0" cy="448447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67512" y="1635462"/>
            <a:ext cx="781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 cm</a:t>
            </a:r>
          </a:p>
        </p:txBody>
      </p:sp>
      <p:cxnSp>
        <p:nvCxnSpPr>
          <p:cNvPr id="21" name="Straight Arrow Connector 20"/>
          <p:cNvCxnSpPr/>
          <p:nvPr/>
        </p:nvCxnSpPr>
        <p:spPr>
          <a:xfrm flipH="1">
            <a:off x="1442740" y="1529415"/>
            <a:ext cx="506414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1377590" y="1140550"/>
            <a:ext cx="6367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1 cm</a:t>
            </a:r>
          </a:p>
        </p:txBody>
      </p:sp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6300244"/>
              </p:ext>
            </p:extLst>
          </p:nvPr>
        </p:nvGraphicFramePr>
        <p:xfrm>
          <a:off x="5211318" y="1608585"/>
          <a:ext cx="2808000" cy="327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val="1150198280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846158368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693796849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151135676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96803111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975418522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0367233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887545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6684789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629313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556907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79700594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1181510"/>
                  </a:ext>
                </a:extLst>
              </a:tr>
            </a:tbl>
          </a:graphicData>
        </a:graphic>
      </p:graphicFrame>
      <p:cxnSp>
        <p:nvCxnSpPr>
          <p:cNvPr id="27" name="Straight Arrow Connector 26"/>
          <p:cNvCxnSpPr/>
          <p:nvPr/>
        </p:nvCxnSpPr>
        <p:spPr>
          <a:xfrm>
            <a:off x="5094470" y="1635462"/>
            <a:ext cx="0" cy="448447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4430268" y="1635462"/>
            <a:ext cx="781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 cm</a:t>
            </a:r>
          </a:p>
        </p:txBody>
      </p:sp>
      <p:cxnSp>
        <p:nvCxnSpPr>
          <p:cNvPr id="29" name="Straight Arrow Connector 28"/>
          <p:cNvCxnSpPr/>
          <p:nvPr/>
        </p:nvCxnSpPr>
        <p:spPr>
          <a:xfrm flipH="1">
            <a:off x="5205496" y="1529415"/>
            <a:ext cx="506414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5140346" y="1140550"/>
            <a:ext cx="6367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1 cm</a:t>
            </a:r>
          </a:p>
        </p:txBody>
      </p:sp>
      <p:sp>
        <p:nvSpPr>
          <p:cNvPr id="10" name="Rectangle 9"/>
          <p:cNvSpPr/>
          <p:nvPr/>
        </p:nvSpPr>
        <p:spPr>
          <a:xfrm>
            <a:off x="5698055" y="2083909"/>
            <a:ext cx="1838817" cy="1878491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7" name="Straight Connector 46"/>
          <p:cNvCxnSpPr/>
          <p:nvPr/>
        </p:nvCxnSpPr>
        <p:spPr>
          <a:xfrm>
            <a:off x="2727829" y="2327564"/>
            <a:ext cx="24321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rot="16200000">
            <a:off x="2007392" y="2083909"/>
            <a:ext cx="24321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rot="16200000">
            <a:off x="2450738" y="2092719"/>
            <a:ext cx="24321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rot="16200000">
            <a:off x="2935645" y="2568817"/>
            <a:ext cx="24321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rot="16200000">
            <a:off x="3406701" y="3026018"/>
            <a:ext cx="24321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3201964" y="2773554"/>
            <a:ext cx="24321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3669938" y="3258464"/>
            <a:ext cx="24321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3697648" y="3743373"/>
            <a:ext cx="24321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3669938" y="4172864"/>
            <a:ext cx="24321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rot="16200000">
            <a:off x="3415955" y="4434138"/>
            <a:ext cx="24321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rot="16200000">
            <a:off x="2917190" y="4434138"/>
            <a:ext cx="24321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rot="16200000">
            <a:off x="2450738" y="4434138"/>
            <a:ext cx="24321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 rot="16200000">
            <a:off x="2007392" y="4434138"/>
            <a:ext cx="24321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1771089" y="4172864"/>
            <a:ext cx="24321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2727829" y="3743373"/>
            <a:ext cx="24321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2727829" y="3261110"/>
            <a:ext cx="24321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>
            <a:off x="1771089" y="2809827"/>
            <a:ext cx="24321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>
            <a:off x="1771089" y="2327564"/>
            <a:ext cx="24321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 rot="16200000">
            <a:off x="2450739" y="3026018"/>
            <a:ext cx="24321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rot="16200000">
            <a:off x="2007393" y="3026018"/>
            <a:ext cx="24321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 rot="16200000">
            <a:off x="2459993" y="3948109"/>
            <a:ext cx="24321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 rot="16200000">
            <a:off x="2016647" y="3948109"/>
            <a:ext cx="24321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 rot="16200000">
            <a:off x="7225955" y="2092719"/>
            <a:ext cx="24321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 rot="16200000">
            <a:off x="6727190" y="2092719"/>
            <a:ext cx="24321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rot="16200000">
            <a:off x="6260738" y="2092719"/>
            <a:ext cx="24321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 rot="16200000">
            <a:off x="5817392" y="2092719"/>
            <a:ext cx="24321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Box 76"/>
          <p:cNvSpPr txBox="1"/>
          <p:nvPr/>
        </p:nvSpPr>
        <p:spPr>
          <a:xfrm>
            <a:off x="6264662" y="1509882"/>
            <a:ext cx="1754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8" name="TextBox 77"/>
              <p:cNvSpPr txBox="1"/>
              <p:nvPr/>
            </p:nvSpPr>
            <p:spPr>
              <a:xfrm>
                <a:off x="5170114" y="5107428"/>
                <a:ext cx="289040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4 cm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16 cm</a:t>
                </a:r>
              </a:p>
            </p:txBody>
          </p:sp>
        </mc:Choice>
        <mc:Fallback xmlns="">
          <p:sp>
            <p:nvSpPr>
              <p:cNvPr id="78" name="TextBox 7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0114" y="5107428"/>
                <a:ext cx="2890408" cy="523220"/>
              </a:xfrm>
              <a:prstGeom prst="rect">
                <a:avLst/>
              </a:prstGeom>
              <a:blipFill>
                <a:blip r:embed="rId5"/>
                <a:stretch>
                  <a:fillRect l="-4219" t="-11628" r="-63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9" name="TextBox 78"/>
          <p:cNvSpPr txBox="1"/>
          <p:nvPr/>
        </p:nvSpPr>
        <p:spPr>
          <a:xfrm>
            <a:off x="2430142" y="5080174"/>
            <a:ext cx="12542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accent1"/>
                </a:solidFill>
              </a:rPr>
              <a:t>22 cm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80" name="Picture 7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48497" y="361541"/>
            <a:ext cx="704002" cy="704002"/>
          </a:xfrm>
          <a:prstGeom prst="rect">
            <a:avLst/>
          </a:prstGeom>
        </p:spPr>
      </p:pic>
      <p:sp>
        <p:nvSpPr>
          <p:cNvPr id="81" name="TextBox 80"/>
          <p:cNvSpPr txBox="1"/>
          <p:nvPr/>
        </p:nvSpPr>
        <p:spPr>
          <a:xfrm>
            <a:off x="6004254" y="513487"/>
            <a:ext cx="15122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2297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00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000"/>
                            </p:stCondLst>
                            <p:childTnLst>
                              <p:par>
                                <p:cTn id="5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500"/>
                            </p:stCondLst>
                            <p:childTnLst>
                              <p:par>
                                <p:cTn id="5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000"/>
                            </p:stCondLst>
                            <p:childTnLst>
                              <p:par>
                                <p:cTn id="6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500"/>
                            </p:stCondLst>
                            <p:childTnLst>
                              <p:par>
                                <p:cTn id="6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0"/>
                            </p:stCondLst>
                            <p:childTnLst>
                              <p:par>
                                <p:cTn id="6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"/>
                            </p:stCondLst>
                            <p:childTnLst>
                              <p:par>
                                <p:cTn id="8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8" grpId="0"/>
      <p:bldP spid="7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5CD8BF9-45A0-497B-8E8A-9C03C951A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86810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6174990"/>
              </p:ext>
            </p:extLst>
          </p:nvPr>
        </p:nvGraphicFramePr>
        <p:xfrm>
          <a:off x="1052703" y="1215920"/>
          <a:ext cx="7010640" cy="421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7376">
                  <a:extLst>
                    <a:ext uri="{9D8B030D-6E8A-4147-A177-3AD203B41FA5}">
                      <a16:colId xmlns:a16="http://schemas.microsoft.com/office/drawing/2014/main" val="1150198280"/>
                    </a:ext>
                  </a:extLst>
                </a:gridCol>
                <a:gridCol w="467376">
                  <a:extLst>
                    <a:ext uri="{9D8B030D-6E8A-4147-A177-3AD203B41FA5}">
                      <a16:colId xmlns:a16="http://schemas.microsoft.com/office/drawing/2014/main" val="2846158368"/>
                    </a:ext>
                  </a:extLst>
                </a:gridCol>
                <a:gridCol w="467376">
                  <a:extLst>
                    <a:ext uri="{9D8B030D-6E8A-4147-A177-3AD203B41FA5}">
                      <a16:colId xmlns:a16="http://schemas.microsoft.com/office/drawing/2014/main" val="693796849"/>
                    </a:ext>
                  </a:extLst>
                </a:gridCol>
                <a:gridCol w="467376">
                  <a:extLst>
                    <a:ext uri="{9D8B030D-6E8A-4147-A177-3AD203B41FA5}">
                      <a16:colId xmlns:a16="http://schemas.microsoft.com/office/drawing/2014/main" val="1151135676"/>
                    </a:ext>
                  </a:extLst>
                </a:gridCol>
                <a:gridCol w="467376">
                  <a:extLst>
                    <a:ext uri="{9D8B030D-6E8A-4147-A177-3AD203B41FA5}">
                      <a16:colId xmlns:a16="http://schemas.microsoft.com/office/drawing/2014/main" val="396803111"/>
                    </a:ext>
                  </a:extLst>
                </a:gridCol>
                <a:gridCol w="467376">
                  <a:extLst>
                    <a:ext uri="{9D8B030D-6E8A-4147-A177-3AD203B41FA5}">
                      <a16:colId xmlns:a16="http://schemas.microsoft.com/office/drawing/2014/main" val="3975418522"/>
                    </a:ext>
                  </a:extLst>
                </a:gridCol>
                <a:gridCol w="467376">
                  <a:extLst>
                    <a:ext uri="{9D8B030D-6E8A-4147-A177-3AD203B41FA5}">
                      <a16:colId xmlns:a16="http://schemas.microsoft.com/office/drawing/2014/main" val="510362929"/>
                    </a:ext>
                  </a:extLst>
                </a:gridCol>
                <a:gridCol w="467376">
                  <a:extLst>
                    <a:ext uri="{9D8B030D-6E8A-4147-A177-3AD203B41FA5}">
                      <a16:colId xmlns:a16="http://schemas.microsoft.com/office/drawing/2014/main" val="1254275487"/>
                    </a:ext>
                  </a:extLst>
                </a:gridCol>
                <a:gridCol w="467376">
                  <a:extLst>
                    <a:ext uri="{9D8B030D-6E8A-4147-A177-3AD203B41FA5}">
                      <a16:colId xmlns:a16="http://schemas.microsoft.com/office/drawing/2014/main" val="2838861658"/>
                    </a:ext>
                  </a:extLst>
                </a:gridCol>
                <a:gridCol w="467376">
                  <a:extLst>
                    <a:ext uri="{9D8B030D-6E8A-4147-A177-3AD203B41FA5}">
                      <a16:colId xmlns:a16="http://schemas.microsoft.com/office/drawing/2014/main" val="510221597"/>
                    </a:ext>
                  </a:extLst>
                </a:gridCol>
                <a:gridCol w="467376">
                  <a:extLst>
                    <a:ext uri="{9D8B030D-6E8A-4147-A177-3AD203B41FA5}">
                      <a16:colId xmlns:a16="http://schemas.microsoft.com/office/drawing/2014/main" val="1408331118"/>
                    </a:ext>
                  </a:extLst>
                </a:gridCol>
                <a:gridCol w="467376">
                  <a:extLst>
                    <a:ext uri="{9D8B030D-6E8A-4147-A177-3AD203B41FA5}">
                      <a16:colId xmlns:a16="http://schemas.microsoft.com/office/drawing/2014/main" val="1669139304"/>
                    </a:ext>
                  </a:extLst>
                </a:gridCol>
                <a:gridCol w="467376">
                  <a:extLst>
                    <a:ext uri="{9D8B030D-6E8A-4147-A177-3AD203B41FA5}">
                      <a16:colId xmlns:a16="http://schemas.microsoft.com/office/drawing/2014/main" val="3355155583"/>
                    </a:ext>
                  </a:extLst>
                </a:gridCol>
                <a:gridCol w="467376">
                  <a:extLst>
                    <a:ext uri="{9D8B030D-6E8A-4147-A177-3AD203B41FA5}">
                      <a16:colId xmlns:a16="http://schemas.microsoft.com/office/drawing/2014/main" val="3790967402"/>
                    </a:ext>
                  </a:extLst>
                </a:gridCol>
                <a:gridCol w="467376">
                  <a:extLst>
                    <a:ext uri="{9D8B030D-6E8A-4147-A177-3AD203B41FA5}">
                      <a16:colId xmlns:a16="http://schemas.microsoft.com/office/drawing/2014/main" val="2042893481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0367233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887545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6684789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629313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556907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79700594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1181510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332762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8333424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>
            <a:cxnSpLocks/>
          </p:cNvCxnSpPr>
          <p:nvPr/>
        </p:nvCxnSpPr>
        <p:spPr>
          <a:xfrm>
            <a:off x="1496290" y="1680355"/>
            <a:ext cx="1440873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cxnSpLocks/>
          </p:cNvCxnSpPr>
          <p:nvPr/>
        </p:nvCxnSpPr>
        <p:spPr>
          <a:xfrm>
            <a:off x="2923308" y="1652068"/>
            <a:ext cx="1" cy="98858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cxnSpLocks/>
          </p:cNvCxnSpPr>
          <p:nvPr/>
        </p:nvCxnSpPr>
        <p:spPr>
          <a:xfrm flipH="1">
            <a:off x="2409825" y="2613921"/>
            <a:ext cx="536863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cxnSpLocks/>
          </p:cNvCxnSpPr>
          <p:nvPr/>
        </p:nvCxnSpPr>
        <p:spPr>
          <a:xfrm>
            <a:off x="2438399" y="2637473"/>
            <a:ext cx="1" cy="45815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H="1">
            <a:off x="1496290" y="3070139"/>
            <a:ext cx="94211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1523997" y="1670830"/>
            <a:ext cx="0" cy="139930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1630484" y="477955"/>
            <a:ext cx="60008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Draw shapes with a perimeter of 12 cm.</a:t>
            </a:r>
          </a:p>
        </p:txBody>
      </p:sp>
      <p:cxnSp>
        <p:nvCxnSpPr>
          <p:cNvPr id="38" name="Straight Arrow Connector 37"/>
          <p:cNvCxnSpPr/>
          <p:nvPr/>
        </p:nvCxnSpPr>
        <p:spPr>
          <a:xfrm>
            <a:off x="947895" y="1247560"/>
            <a:ext cx="0" cy="448447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283693" y="1247560"/>
            <a:ext cx="781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 cm</a:t>
            </a:r>
          </a:p>
        </p:txBody>
      </p:sp>
      <p:cxnSp>
        <p:nvCxnSpPr>
          <p:cNvPr id="40" name="Straight Arrow Connector 39"/>
          <p:cNvCxnSpPr/>
          <p:nvPr/>
        </p:nvCxnSpPr>
        <p:spPr>
          <a:xfrm flipH="1">
            <a:off x="1058921" y="1141513"/>
            <a:ext cx="506414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993771" y="752648"/>
            <a:ext cx="6367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1 cm</a:t>
            </a:r>
          </a:p>
        </p:txBody>
      </p:sp>
      <p:cxnSp>
        <p:nvCxnSpPr>
          <p:cNvPr id="42" name="Straight Connector 41"/>
          <p:cNvCxnSpPr/>
          <p:nvPr/>
        </p:nvCxnSpPr>
        <p:spPr>
          <a:xfrm>
            <a:off x="3851441" y="1670830"/>
            <a:ext cx="2812595" cy="0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6664036" y="1646007"/>
            <a:ext cx="0" cy="1000991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3851441" y="1670830"/>
            <a:ext cx="1870486" cy="0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5721927" y="1648893"/>
            <a:ext cx="0" cy="1000991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3851441" y="2621223"/>
            <a:ext cx="1870486" cy="0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3865295" y="1639657"/>
            <a:ext cx="0" cy="1000991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>
            <a:cxnSpLocks/>
          </p:cNvCxnSpPr>
          <p:nvPr/>
        </p:nvCxnSpPr>
        <p:spPr>
          <a:xfrm>
            <a:off x="1510145" y="3563332"/>
            <a:ext cx="1427018" cy="624"/>
          </a:xfrm>
          <a:prstGeom prst="line">
            <a:avLst/>
          </a:prstGeom>
          <a:ln w="571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>
            <a:cxnSpLocks/>
          </p:cNvCxnSpPr>
          <p:nvPr/>
        </p:nvCxnSpPr>
        <p:spPr>
          <a:xfrm>
            <a:off x="2909443" y="3557065"/>
            <a:ext cx="0" cy="1425946"/>
          </a:xfrm>
          <a:prstGeom prst="line">
            <a:avLst/>
          </a:prstGeom>
          <a:ln w="571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cxnSpLocks/>
          </p:cNvCxnSpPr>
          <p:nvPr/>
        </p:nvCxnSpPr>
        <p:spPr>
          <a:xfrm flipH="1">
            <a:off x="1520822" y="4959466"/>
            <a:ext cx="1397291" cy="0"/>
          </a:xfrm>
          <a:prstGeom prst="line">
            <a:avLst/>
          </a:prstGeom>
          <a:ln w="571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1537852" y="3563332"/>
            <a:ext cx="0" cy="1399309"/>
          </a:xfrm>
          <a:prstGeom prst="line">
            <a:avLst/>
          </a:prstGeom>
          <a:ln w="571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>
            <a:cxnSpLocks/>
          </p:cNvCxnSpPr>
          <p:nvPr/>
        </p:nvCxnSpPr>
        <p:spPr>
          <a:xfrm>
            <a:off x="3837869" y="3563334"/>
            <a:ext cx="511532" cy="622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cxnSpLocks/>
          </p:cNvCxnSpPr>
          <p:nvPr/>
        </p:nvCxnSpPr>
        <p:spPr>
          <a:xfrm flipH="1">
            <a:off x="4322619" y="3534097"/>
            <a:ext cx="3464" cy="516236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cxnSpLocks/>
          </p:cNvCxnSpPr>
          <p:nvPr/>
        </p:nvCxnSpPr>
        <p:spPr>
          <a:xfrm flipH="1" flipV="1">
            <a:off x="3851441" y="4486642"/>
            <a:ext cx="1843060" cy="6386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3865295" y="3548216"/>
            <a:ext cx="0" cy="951739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>
            <a:cxnSpLocks/>
          </p:cNvCxnSpPr>
          <p:nvPr/>
        </p:nvCxnSpPr>
        <p:spPr>
          <a:xfrm flipV="1">
            <a:off x="4328744" y="4014516"/>
            <a:ext cx="1416389" cy="8529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>
            <a:cxnSpLocks/>
          </p:cNvCxnSpPr>
          <p:nvPr/>
        </p:nvCxnSpPr>
        <p:spPr>
          <a:xfrm>
            <a:off x="5718739" y="4020866"/>
            <a:ext cx="0" cy="500334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>
            <a:cxnSpLocks/>
          </p:cNvCxnSpPr>
          <p:nvPr/>
        </p:nvCxnSpPr>
        <p:spPr>
          <a:xfrm>
            <a:off x="6651336" y="1696007"/>
            <a:ext cx="505567" cy="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>
            <a:cxnSpLocks/>
          </p:cNvCxnSpPr>
          <p:nvPr/>
        </p:nvCxnSpPr>
        <p:spPr>
          <a:xfrm flipH="1">
            <a:off x="7136123" y="1687059"/>
            <a:ext cx="2" cy="2380234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H="1">
            <a:off x="6664036" y="4041055"/>
            <a:ext cx="484788" cy="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flipH="1">
            <a:off x="6677767" y="1709862"/>
            <a:ext cx="121" cy="2357431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Box 78"/>
              <p:cNvSpPr txBox="1"/>
              <p:nvPr/>
            </p:nvSpPr>
            <p:spPr>
              <a:xfrm>
                <a:off x="275306" y="5431905"/>
                <a:ext cx="8309924" cy="7007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width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length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0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b="0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sz="2800" b="0" i="0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 b="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of the perimeter of a rectangle</a:t>
                </a:r>
              </a:p>
            </p:txBody>
          </p:sp>
        </mc:Choice>
        <mc:Fallback xmlns="">
          <p:sp>
            <p:nvSpPr>
              <p:cNvPr id="79" name="TextBox 7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306" y="5431905"/>
                <a:ext cx="8309924" cy="700705"/>
              </a:xfrm>
              <a:prstGeom prst="rect">
                <a:avLst/>
              </a:prstGeom>
              <a:blipFill>
                <a:blip r:embed="rId5"/>
                <a:stretch>
                  <a:fillRect b="-121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54292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5CD8BF9-45A0-497B-8E8A-9C03C951A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1539405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9535" y="3162748"/>
            <a:ext cx="2853435" cy="254140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9830" y="3162748"/>
            <a:ext cx="2853435" cy="254140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67512" y="439801"/>
            <a:ext cx="397086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 shape is drawn on a square grid.</a:t>
            </a:r>
          </a:p>
          <a:p>
            <a:r>
              <a:rPr lang="en-GB" sz="2800" dirty="0"/>
              <a:t>Part of the shape is hidden.</a:t>
            </a:r>
          </a:p>
          <a:p>
            <a:r>
              <a:rPr lang="en-GB" sz="2800" dirty="0"/>
              <a:t>What could the perimeter of the shape be?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263912" y="371926"/>
            <a:ext cx="781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 cm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095725" y="4560748"/>
            <a:ext cx="19396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1109578" y="4283653"/>
            <a:ext cx="19396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rot="16200000">
            <a:off x="1261979" y="4103544"/>
            <a:ext cx="19396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rot="16200000">
            <a:off x="1552061" y="4103540"/>
            <a:ext cx="19396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rot="10800000">
            <a:off x="1750911" y="3974597"/>
            <a:ext cx="19396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rot="10800000">
            <a:off x="1750910" y="3662423"/>
            <a:ext cx="19396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rot="16200000">
            <a:off x="2837599" y="4103549"/>
            <a:ext cx="19396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rot="16200000">
            <a:off x="3127681" y="4103545"/>
            <a:ext cx="19396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rot="16200000">
            <a:off x="1904748" y="3487673"/>
            <a:ext cx="19396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rot="16200000">
            <a:off x="2194830" y="3487669"/>
            <a:ext cx="19396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rot="16200000">
            <a:off x="2837600" y="5044346"/>
            <a:ext cx="19396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rot="16200000">
            <a:off x="3127682" y="5044342"/>
            <a:ext cx="19396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rot="16200000">
            <a:off x="2491013" y="3487678"/>
            <a:ext cx="19396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rot="16200000">
            <a:off x="2507720" y="5397593"/>
            <a:ext cx="19396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rot="10800000">
            <a:off x="2676326" y="3964527"/>
            <a:ext cx="19396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rot="10800000">
            <a:off x="2676325" y="3652353"/>
            <a:ext cx="19396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rot="10800000">
            <a:off x="3313395" y="4595827"/>
            <a:ext cx="19396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rot="10800000">
            <a:off x="3313394" y="4283653"/>
            <a:ext cx="19396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rot="10800000">
            <a:off x="2659548" y="5237412"/>
            <a:ext cx="19396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rot="10800000">
            <a:off x="3313393" y="4925238"/>
            <a:ext cx="19396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rot="16200000">
            <a:off x="1586554" y="5388084"/>
            <a:ext cx="193963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rot="16200000">
            <a:off x="1901800" y="5388084"/>
            <a:ext cx="193963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rot="16200000">
            <a:off x="2202177" y="5388084"/>
            <a:ext cx="193963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rot="16200000">
            <a:off x="1251687" y="5388084"/>
            <a:ext cx="193963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1095725" y="5202333"/>
            <a:ext cx="193963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1095725" y="4925238"/>
            <a:ext cx="193963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5152285" y="4560749"/>
            <a:ext cx="19396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5166138" y="4283654"/>
            <a:ext cx="19396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rot="16200000">
            <a:off x="5318539" y="4103545"/>
            <a:ext cx="19396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rot="16200000">
            <a:off x="5608621" y="4103541"/>
            <a:ext cx="19396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rot="10800000">
            <a:off x="5807471" y="3974598"/>
            <a:ext cx="19396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rot="10800000">
            <a:off x="5807470" y="3662424"/>
            <a:ext cx="19396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rot="16200000">
            <a:off x="6894159" y="4103550"/>
            <a:ext cx="19396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rot="16200000">
            <a:off x="7184241" y="4103546"/>
            <a:ext cx="19396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rot="16200000">
            <a:off x="5961308" y="3487674"/>
            <a:ext cx="19396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rot="16200000">
            <a:off x="6251390" y="3487670"/>
            <a:ext cx="19396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rot="16200000">
            <a:off x="6894160" y="5044347"/>
            <a:ext cx="19396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rot="16200000">
            <a:off x="7184242" y="5044343"/>
            <a:ext cx="19396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 rot="16200000">
            <a:off x="6547573" y="3487679"/>
            <a:ext cx="19396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rot="16200000">
            <a:off x="6564280" y="5397594"/>
            <a:ext cx="19396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rot="10800000">
            <a:off x="6716110" y="3964528"/>
            <a:ext cx="19396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rot="10800000">
            <a:off x="6716109" y="3652354"/>
            <a:ext cx="19396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 rot="10800000">
            <a:off x="7369955" y="4595828"/>
            <a:ext cx="19396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rot="10800000">
            <a:off x="7369954" y="4283654"/>
            <a:ext cx="19396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rot="10800000">
            <a:off x="6716108" y="5237413"/>
            <a:ext cx="19396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rot="10800000">
            <a:off x="7369953" y="4925239"/>
            <a:ext cx="19396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 rot="16200000">
            <a:off x="5636823" y="5105352"/>
            <a:ext cx="193963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 rot="16200000">
            <a:off x="5962554" y="5397593"/>
            <a:ext cx="193963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 rot="16200000">
            <a:off x="6258738" y="4756047"/>
            <a:ext cx="193963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rot="16200000">
            <a:off x="5318539" y="4756046"/>
            <a:ext cx="193963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>
            <a:off x="5807471" y="5216443"/>
            <a:ext cx="193963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5476935" y="4919455"/>
            <a:ext cx="193963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6104794" y="5212428"/>
            <a:ext cx="193963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6104794" y="4918557"/>
            <a:ext cx="193963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6436738" y="5208234"/>
            <a:ext cx="193963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>
            <a:off x="6436738" y="4918557"/>
            <a:ext cx="193963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Box 76"/>
              <p:cNvSpPr txBox="1"/>
              <p:nvPr/>
            </p:nvSpPr>
            <p:spPr>
              <a:xfrm>
                <a:off x="1759199" y="5680483"/>
                <a:ext cx="379520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6 cm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26 cm </a:t>
                </a:r>
              </a:p>
            </p:txBody>
          </p:sp>
        </mc:Choice>
        <mc:Fallback xmlns="">
          <p:sp>
            <p:nvSpPr>
              <p:cNvPr id="77" name="TextBox 7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9199" y="5680483"/>
                <a:ext cx="3795201" cy="461665"/>
              </a:xfrm>
              <a:prstGeom prst="rect">
                <a:avLst/>
              </a:prstGeom>
              <a:blipFill>
                <a:blip r:embed="rId8"/>
                <a:stretch>
                  <a:fillRect l="-161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8" name="TextBox 77"/>
          <p:cNvSpPr txBox="1"/>
          <p:nvPr/>
        </p:nvSpPr>
        <p:spPr>
          <a:xfrm>
            <a:off x="892016" y="5690553"/>
            <a:ext cx="1052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20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Box 78"/>
              <p:cNvSpPr txBox="1"/>
              <p:nvPr/>
            </p:nvSpPr>
            <p:spPr>
              <a:xfrm>
                <a:off x="5706800" y="5676089"/>
                <a:ext cx="379520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10 cm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30 cm </a:t>
                </a:r>
              </a:p>
            </p:txBody>
          </p:sp>
        </mc:Choice>
        <mc:Fallback xmlns="">
          <p:sp>
            <p:nvSpPr>
              <p:cNvPr id="79" name="TextBox 7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6800" y="5676089"/>
                <a:ext cx="3795201" cy="461665"/>
              </a:xfrm>
              <a:prstGeom prst="rect">
                <a:avLst/>
              </a:prstGeom>
              <a:blipFill>
                <a:blip r:embed="rId9"/>
                <a:stretch>
                  <a:fillRect l="-161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0" name="TextBox 79"/>
          <p:cNvSpPr txBox="1"/>
          <p:nvPr/>
        </p:nvSpPr>
        <p:spPr>
          <a:xfrm>
            <a:off x="4839617" y="5686159"/>
            <a:ext cx="1052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20 cm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BE24EE-7323-4068-B139-6C1EEFCA4F5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893135" y="371640"/>
            <a:ext cx="2925169" cy="2581413"/>
          </a:xfrm>
          <a:prstGeom prst="rect">
            <a:avLst/>
          </a:prstGeom>
        </p:spPr>
      </p:pic>
      <p:cxnSp>
        <p:nvCxnSpPr>
          <p:cNvPr id="13" name="Straight Arrow Connector 12"/>
          <p:cNvCxnSpPr>
            <a:cxnSpLocks/>
          </p:cNvCxnSpPr>
          <p:nvPr/>
        </p:nvCxnSpPr>
        <p:spPr>
          <a:xfrm>
            <a:off x="4877072" y="426889"/>
            <a:ext cx="0" cy="306112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321698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000"/>
                            </p:stCondLst>
                            <p:childTnLst>
                              <p:par>
                                <p:cTn id="7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"/>
                            </p:stCondLst>
                            <p:childTnLst>
                              <p:par>
                                <p:cTn id="93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500"/>
                            </p:stCondLst>
                            <p:childTnLst>
                              <p:par>
                                <p:cTn id="9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000"/>
                            </p:stCondLst>
                            <p:childTnLst>
                              <p:par>
                                <p:cTn id="9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500"/>
                            </p:stCondLst>
                            <p:childTnLst>
                              <p:par>
                                <p:cTn id="163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500"/>
                            </p:stCondLst>
                            <p:childTnLst>
                              <p:par>
                                <p:cTn id="16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2000"/>
                            </p:stCondLst>
                            <p:childTnLst>
                              <p:par>
                                <p:cTn id="17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2500"/>
                            </p:stCondLst>
                            <p:childTnLst>
                              <p:par>
                                <p:cTn id="17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3000"/>
                            </p:stCondLst>
                            <p:childTnLst>
                              <p:par>
                                <p:cTn id="17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3500"/>
                            </p:stCondLst>
                            <p:childTnLst>
                              <p:par>
                                <p:cTn id="18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4000"/>
                            </p:stCondLst>
                            <p:childTnLst>
                              <p:par>
                                <p:cTn id="18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8" grpId="0"/>
      <p:bldP spid="79" grpId="0"/>
      <p:bldP spid="8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5CD8BF9-45A0-497B-8E8A-9C03C951A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another look at question 7</a:t>
            </a:r>
          </a:p>
        </p:txBody>
      </p:sp>
    </p:spTree>
    <p:extLst>
      <p:ext uri="{BB962C8B-B14F-4D97-AF65-F5344CB8AC3E}">
        <p14:creationId xmlns:p14="http://schemas.microsoft.com/office/powerpoint/2010/main" val="324488038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3.6|4.8|4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|11.4|1.4|1.3|1.4|23.5|2.1|35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|12|6.3|4.3|25.8|7.2|8.4|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6|16.6|8.2|17.8|4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5|2|1.7|0.9|19.2|1.5|11.9|3.2|16|1.6|2.2|3.7|16.7|1.2|10.6|0.9|0.8|0.8|15.9|4.4|1.6|2.1|3.9|1.2|4.9|2.8|5.7|1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7|7.2|14.9|1.1|10.4|2.5|13|5.4|7.5|7.8|7.5|1.5|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15851A2-CA15-4605-83E6-3907B79A2A6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67711CD-1AE6-475E-827E-CD32B5B2A836}">
  <ds:schemaRefs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522d4c35-b548-4432-90ae-af4376e1c4b4"/>
    <ds:schemaRef ds:uri="http://purl.org/dc/terms/"/>
    <ds:schemaRef ds:uri="http://schemas.microsoft.com/office/2006/metadata/properties"/>
    <ds:schemaRef ds:uri="http://purl.org/dc/elements/1.1/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959</TotalTime>
  <Words>231</Words>
  <Application>Microsoft Office PowerPoint</Application>
  <PresentationFormat>On-screen Show (4:3)</PresentationFormat>
  <Paragraphs>64</Paragraphs>
  <Slides>13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13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Have a go at the rest of the worksheet</vt:lpstr>
      <vt:lpstr>PowerPoint Presentation</vt:lpstr>
      <vt:lpstr>Have another look at question 7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Julie Lawson</cp:lastModifiedBy>
  <cp:revision>112</cp:revision>
  <dcterms:created xsi:type="dcterms:W3CDTF">2019-07-05T11:02:13Z</dcterms:created>
  <dcterms:modified xsi:type="dcterms:W3CDTF">2021-01-20T09:47:54Z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