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wav"/>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6" r:id="rId3"/>
    <p:sldId id="271" r:id="rId4"/>
    <p:sldId id="304" r:id="rId5"/>
    <p:sldId id="274" r:id="rId6"/>
    <p:sldId id="273" r:id="rId7"/>
    <p:sldId id="275" r:id="rId8"/>
    <p:sldId id="302" r:id="rId9"/>
    <p:sldId id="272" r:id="rId10"/>
    <p:sldId id="284" r:id="rId11"/>
    <p:sldId id="285" r:id="rId12"/>
    <p:sldId id="277" r:id="rId13"/>
    <p:sldId id="286" r:id="rId14"/>
    <p:sldId id="276" r:id="rId15"/>
    <p:sldId id="278" r:id="rId16"/>
    <p:sldId id="280" r:id="rId17"/>
    <p:sldId id="281" r:id="rId18"/>
    <p:sldId id="282" r:id="rId19"/>
    <p:sldId id="283" r:id="rId20"/>
    <p:sldId id="295" r:id="rId21"/>
    <p:sldId id="297" r:id="rId22"/>
    <p:sldId id="298" r:id="rId23"/>
    <p:sldId id="287" r:id="rId24"/>
    <p:sldId id="288" r:id="rId25"/>
    <p:sldId id="300" r:id="rId26"/>
    <p:sldId id="289" r:id="rId27"/>
    <p:sldId id="290" r:id="rId28"/>
    <p:sldId id="293" r:id="rId29"/>
    <p:sldId id="291" r:id="rId30"/>
    <p:sldId id="305" r:id="rId3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8E54792-85E9-F3C7-CB1E-4955CF340BFE}" v="19" dt="2021-01-13T17:58:56.018"/>
    <p1510:client id="{5A57C4D7-2D9D-2518-3881-573D91F505C8}" v="42" dt="2021-01-10T13:18:31.584"/>
    <p1510:client id="{8C02E385-68D1-8844-F441-18214F481DF9}" v="121" dt="2021-01-13T17:49:24.504"/>
    <p1510:client id="{D5B55DA1-C73B-CF4A-60E7-B2C305A41976}" v="128" dt="2021-01-08T13:34:13.109"/>
    <p1510:client id="{EEA8DD3D-8680-668A-F256-9E9E8FF8B5D4}" v="125" dt="2021-01-08T13:55:10.28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22" d="100"/>
          <a:sy n="122" d="100"/>
        </p:scale>
        <p:origin x="-131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chel Harrison" userId="S::rachel.harrison@bramhopeprimaryschool.co.uk::1ceaffb2-cd00-4957-9443-572dfb74df9c" providerId="AD" clId="Web-{5A57C4D7-2D9D-2518-3881-573D91F505C8}"/>
    <pc:docChg chg="modSld">
      <pc:chgData name="Rachel Harrison" userId="S::rachel.harrison@bramhopeprimaryschool.co.uk::1ceaffb2-cd00-4957-9443-572dfb74df9c" providerId="AD" clId="Web-{5A57C4D7-2D9D-2518-3881-573D91F505C8}" dt="2021-01-10T13:18:31.584" v="41" actId="20577"/>
      <pc:docMkLst>
        <pc:docMk/>
      </pc:docMkLst>
      <pc:sldChg chg="modSp">
        <pc:chgData name="Rachel Harrison" userId="S::rachel.harrison@bramhopeprimaryschool.co.uk::1ceaffb2-cd00-4957-9443-572dfb74df9c" providerId="AD" clId="Web-{5A57C4D7-2D9D-2518-3881-573D91F505C8}" dt="2021-01-10T13:18:31.584" v="40" actId="20577"/>
        <pc:sldMkLst>
          <pc:docMk/>
          <pc:sldMk cId="328104009" sldId="305"/>
        </pc:sldMkLst>
        <pc:spChg chg="mod">
          <ac:chgData name="Rachel Harrison" userId="S::rachel.harrison@bramhopeprimaryschool.co.uk::1ceaffb2-cd00-4957-9443-572dfb74df9c" providerId="AD" clId="Web-{5A57C4D7-2D9D-2518-3881-573D91F505C8}" dt="2021-01-10T13:18:31.584" v="40" actId="20577"/>
          <ac:spMkLst>
            <pc:docMk/>
            <pc:sldMk cId="328104009" sldId="305"/>
            <ac:spMk id="2" creationId="{71FD2F2E-F59E-4744-AAAF-38C71C11066A}"/>
          </ac:spMkLst>
        </pc:spChg>
      </pc:sldChg>
    </pc:docChg>
  </pc:docChgLst>
  <pc:docChgLst>
    <pc:chgData name="Rachel Harrison" userId="S::rachel.harrison@bramhopeprimaryschool.co.uk::1ceaffb2-cd00-4957-9443-572dfb74df9c" providerId="AD" clId="Web-{EEA8DD3D-8680-668A-F256-9E9E8FF8B5D4}"/>
    <pc:docChg chg="addSld modSld">
      <pc:chgData name="Rachel Harrison" userId="S::rachel.harrison@bramhopeprimaryschool.co.uk::1ceaffb2-cd00-4957-9443-572dfb74df9c" providerId="AD" clId="Web-{EEA8DD3D-8680-668A-F256-9E9E8FF8B5D4}" dt="2021-01-08T13:55:06.830" v="122" actId="20577"/>
      <pc:docMkLst>
        <pc:docMk/>
      </pc:docMkLst>
      <pc:sldChg chg="modSp">
        <pc:chgData name="Rachel Harrison" userId="S::rachel.harrison@bramhopeprimaryschool.co.uk::1ceaffb2-cd00-4957-9443-572dfb74df9c" providerId="AD" clId="Web-{EEA8DD3D-8680-668A-F256-9E9E8FF8B5D4}" dt="2021-01-08T13:55:06.830" v="122" actId="20577"/>
        <pc:sldMkLst>
          <pc:docMk/>
          <pc:sldMk cId="0" sldId="275"/>
        </pc:sldMkLst>
        <pc:spChg chg="mod">
          <ac:chgData name="Rachel Harrison" userId="S::rachel.harrison@bramhopeprimaryschool.co.uk::1ceaffb2-cd00-4957-9443-572dfb74df9c" providerId="AD" clId="Web-{EEA8DD3D-8680-668A-F256-9E9E8FF8B5D4}" dt="2021-01-08T13:55:06.830" v="122" actId="20577"/>
          <ac:spMkLst>
            <pc:docMk/>
            <pc:sldMk cId="0" sldId="275"/>
            <ac:spMk id="6" creationId="{00000000-0000-0000-0000-000000000000}"/>
          </ac:spMkLst>
        </pc:spChg>
      </pc:sldChg>
      <pc:sldChg chg="addSp modSp new">
        <pc:chgData name="Rachel Harrison" userId="S::rachel.harrison@bramhopeprimaryschool.co.uk::1ceaffb2-cd00-4957-9443-572dfb74df9c" providerId="AD" clId="Web-{EEA8DD3D-8680-668A-F256-9E9E8FF8B5D4}" dt="2021-01-08T13:51:54.803" v="105" actId="20577"/>
        <pc:sldMkLst>
          <pc:docMk/>
          <pc:sldMk cId="328104009" sldId="305"/>
        </pc:sldMkLst>
        <pc:spChg chg="mod">
          <ac:chgData name="Rachel Harrison" userId="S::rachel.harrison@bramhopeprimaryschool.co.uk::1ceaffb2-cd00-4957-9443-572dfb74df9c" providerId="AD" clId="Web-{EEA8DD3D-8680-668A-F256-9E9E8FF8B5D4}" dt="2021-01-08T13:51:54.803" v="105" actId="20577"/>
          <ac:spMkLst>
            <pc:docMk/>
            <pc:sldMk cId="328104009" sldId="305"/>
            <ac:spMk id="2" creationId="{71FD2F2E-F59E-4744-AAAF-38C71C11066A}"/>
          </ac:spMkLst>
        </pc:spChg>
        <pc:picChg chg="add mod">
          <ac:chgData name="Rachel Harrison" userId="S::rachel.harrison@bramhopeprimaryschool.co.uk::1ceaffb2-cd00-4957-9443-572dfb74df9c" providerId="AD" clId="Web-{EEA8DD3D-8680-668A-F256-9E9E8FF8B5D4}" dt="2021-01-08T13:51:48.974" v="102" actId="1076"/>
          <ac:picMkLst>
            <pc:docMk/>
            <pc:sldMk cId="328104009" sldId="305"/>
            <ac:picMk id="3" creationId="{702CB43D-068A-4043-BBF7-9B64608F1A28}"/>
          </ac:picMkLst>
        </pc:picChg>
      </pc:sldChg>
    </pc:docChg>
  </pc:docChgLst>
  <pc:docChgLst>
    <pc:chgData name="Rachel Harrison" userId="S::rachel.harrison@bramhopeprimaryschool.co.uk::1ceaffb2-cd00-4957-9443-572dfb74df9c" providerId="AD" clId="Web-{8C02E385-68D1-8844-F441-18214F481DF9}"/>
    <pc:docChg chg="addSld modSld">
      <pc:chgData name="Rachel Harrison" userId="S::rachel.harrison@bramhopeprimaryschool.co.uk::1ceaffb2-cd00-4957-9443-572dfb74df9c" providerId="AD" clId="Web-{8C02E385-68D1-8844-F441-18214F481DF9}" dt="2021-01-13T17:49:24.144" v="70" actId="1076"/>
      <pc:docMkLst>
        <pc:docMk/>
      </pc:docMkLst>
      <pc:sldChg chg="addSp delSp modSp new">
        <pc:chgData name="Rachel Harrison" userId="S::rachel.harrison@bramhopeprimaryschool.co.uk::1ceaffb2-cd00-4957-9443-572dfb74df9c" providerId="AD" clId="Web-{8C02E385-68D1-8844-F441-18214F481DF9}" dt="2021-01-13T17:49:24.144" v="70" actId="1076"/>
        <pc:sldMkLst>
          <pc:docMk/>
          <pc:sldMk cId="187231873" sldId="306"/>
        </pc:sldMkLst>
        <pc:spChg chg="mod">
          <ac:chgData name="Rachel Harrison" userId="S::rachel.harrison@bramhopeprimaryschool.co.uk::1ceaffb2-cd00-4957-9443-572dfb74df9c" providerId="AD" clId="Web-{8C02E385-68D1-8844-F441-18214F481DF9}" dt="2021-01-13T17:47:04.833" v="42" actId="20577"/>
          <ac:spMkLst>
            <pc:docMk/>
            <pc:sldMk cId="187231873" sldId="306"/>
            <ac:spMk id="2" creationId="{11E7276F-C3CE-40CD-8E42-7FD6DB8F02DC}"/>
          </ac:spMkLst>
        </pc:spChg>
        <pc:spChg chg="del">
          <ac:chgData name="Rachel Harrison" userId="S::rachel.harrison@bramhopeprimaryschool.co.uk::1ceaffb2-cd00-4957-9443-572dfb74df9c" providerId="AD" clId="Web-{8C02E385-68D1-8844-F441-18214F481DF9}" dt="2021-01-13T17:47:06.895" v="43"/>
          <ac:spMkLst>
            <pc:docMk/>
            <pc:sldMk cId="187231873" sldId="306"/>
            <ac:spMk id="3" creationId="{B2E90D5E-5C1C-4656-9651-86AE36BEA028}"/>
          </ac:spMkLst>
        </pc:spChg>
        <pc:spChg chg="add mod">
          <ac:chgData name="Rachel Harrison" userId="S::rachel.harrison@bramhopeprimaryschool.co.uk::1ceaffb2-cd00-4957-9443-572dfb74df9c" providerId="AD" clId="Web-{8C02E385-68D1-8844-F441-18214F481DF9}" dt="2021-01-13T17:47:27.489" v="52" actId="1076"/>
          <ac:spMkLst>
            <pc:docMk/>
            <pc:sldMk cId="187231873" sldId="306"/>
            <ac:spMk id="4" creationId="{B29ED88F-E43A-4B35-89E0-4F4D38310B79}"/>
          </ac:spMkLst>
        </pc:spChg>
        <pc:spChg chg="add mod">
          <ac:chgData name="Rachel Harrison" userId="S::rachel.harrison@bramhopeprimaryschool.co.uk::1ceaffb2-cd00-4957-9443-572dfb74df9c" providerId="AD" clId="Web-{8C02E385-68D1-8844-F441-18214F481DF9}" dt="2021-01-13T17:48:47.082" v="68" actId="1076"/>
          <ac:spMkLst>
            <pc:docMk/>
            <pc:sldMk cId="187231873" sldId="306"/>
            <ac:spMk id="5" creationId="{1DACE445-35D3-4C00-B2E6-DA0F6CBA2911}"/>
          </ac:spMkLst>
        </pc:spChg>
        <pc:picChg chg="add mod">
          <ac:chgData name="Rachel Harrison" userId="S::rachel.harrison@bramhopeprimaryschool.co.uk::1ceaffb2-cd00-4957-9443-572dfb74df9c" providerId="AD" clId="Web-{8C02E385-68D1-8844-F441-18214F481DF9}" dt="2021-01-13T17:49:24.144" v="70" actId="1076"/>
          <ac:picMkLst>
            <pc:docMk/>
            <pc:sldMk cId="187231873" sldId="306"/>
            <ac:picMk id="6" creationId="{AA0E8EDD-B482-411F-9E3B-C7F146B963F5}"/>
          </ac:picMkLst>
        </pc:picChg>
      </pc:sldChg>
    </pc:docChg>
  </pc:docChgLst>
  <pc:docChgLst>
    <pc:chgData name="Rachel Harrison" userId="S::rachel.harrison@bramhopeprimaryschool.co.uk::1ceaffb2-cd00-4957-9443-572dfb74df9c" providerId="AD" clId="Web-{D5B55DA1-C73B-CF4A-60E7-B2C305A41976}"/>
    <pc:docChg chg="modSld sldOrd">
      <pc:chgData name="Rachel Harrison" userId="S::rachel.harrison@bramhopeprimaryschool.co.uk::1ceaffb2-cd00-4957-9443-572dfb74df9c" providerId="AD" clId="Web-{D5B55DA1-C73B-CF4A-60E7-B2C305A41976}" dt="2021-01-08T13:34:12.640" v="124" actId="20577"/>
      <pc:docMkLst>
        <pc:docMk/>
      </pc:docMkLst>
      <pc:sldChg chg="modSp">
        <pc:chgData name="Rachel Harrison" userId="S::rachel.harrison@bramhopeprimaryschool.co.uk::1ceaffb2-cd00-4957-9443-572dfb74df9c" providerId="AD" clId="Web-{D5B55DA1-C73B-CF4A-60E7-B2C305A41976}" dt="2021-01-08T13:29:24.806" v="13" actId="1076"/>
        <pc:sldMkLst>
          <pc:docMk/>
          <pc:sldMk cId="0" sldId="271"/>
        </pc:sldMkLst>
        <pc:spChg chg="mod">
          <ac:chgData name="Rachel Harrison" userId="S::rachel.harrison@bramhopeprimaryschool.co.uk::1ceaffb2-cd00-4957-9443-572dfb74df9c" providerId="AD" clId="Web-{D5B55DA1-C73B-CF4A-60E7-B2C305A41976}" dt="2021-01-08T13:29:24.806" v="13" actId="1076"/>
          <ac:spMkLst>
            <pc:docMk/>
            <pc:sldMk cId="0" sldId="271"/>
            <ac:spMk id="4" creationId="{00000000-0000-0000-0000-000000000000}"/>
          </ac:spMkLst>
        </pc:spChg>
      </pc:sldChg>
      <pc:sldChg chg="delSp">
        <pc:chgData name="Rachel Harrison" userId="S::rachel.harrison@bramhopeprimaryschool.co.uk::1ceaffb2-cd00-4957-9443-572dfb74df9c" providerId="AD" clId="Web-{D5B55DA1-C73B-CF4A-60E7-B2C305A41976}" dt="2021-01-08T13:30:21.385" v="15"/>
        <pc:sldMkLst>
          <pc:docMk/>
          <pc:sldMk cId="0" sldId="273"/>
        </pc:sldMkLst>
        <pc:spChg chg="del">
          <ac:chgData name="Rachel Harrison" userId="S::rachel.harrison@bramhopeprimaryschool.co.uk::1ceaffb2-cd00-4957-9443-572dfb74df9c" providerId="AD" clId="Web-{D5B55DA1-C73B-CF4A-60E7-B2C305A41976}" dt="2021-01-08T13:30:21.385" v="15"/>
          <ac:spMkLst>
            <pc:docMk/>
            <pc:sldMk cId="0" sldId="273"/>
            <ac:spMk id="2" creationId="{00000000-0000-0000-0000-000000000000}"/>
          </ac:spMkLst>
        </pc:spChg>
      </pc:sldChg>
      <pc:sldChg chg="modSp">
        <pc:chgData name="Rachel Harrison" userId="S::rachel.harrison@bramhopeprimaryschool.co.uk::1ceaffb2-cd00-4957-9443-572dfb74df9c" providerId="AD" clId="Web-{D5B55DA1-C73B-CF4A-60E7-B2C305A41976}" dt="2021-01-08T13:30:10.931" v="14" actId="20577"/>
        <pc:sldMkLst>
          <pc:docMk/>
          <pc:sldMk cId="0" sldId="274"/>
        </pc:sldMkLst>
        <pc:spChg chg="mod">
          <ac:chgData name="Rachel Harrison" userId="S::rachel.harrison@bramhopeprimaryschool.co.uk::1ceaffb2-cd00-4957-9443-572dfb74df9c" providerId="AD" clId="Web-{D5B55DA1-C73B-CF4A-60E7-B2C305A41976}" dt="2021-01-08T13:30:10.931" v="14" actId="20577"/>
          <ac:spMkLst>
            <pc:docMk/>
            <pc:sldMk cId="0" sldId="274"/>
            <ac:spMk id="6" creationId="{00000000-0000-0000-0000-000000000000}"/>
          </ac:spMkLst>
        </pc:spChg>
      </pc:sldChg>
      <pc:sldChg chg="modSp">
        <pc:chgData name="Rachel Harrison" userId="S::rachel.harrison@bramhopeprimaryschool.co.uk::1ceaffb2-cd00-4957-9443-572dfb74df9c" providerId="AD" clId="Web-{D5B55DA1-C73B-CF4A-60E7-B2C305A41976}" dt="2021-01-08T13:31:52.637" v="38" actId="1076"/>
        <pc:sldMkLst>
          <pc:docMk/>
          <pc:sldMk cId="0" sldId="286"/>
        </pc:sldMkLst>
        <pc:spChg chg="mod">
          <ac:chgData name="Rachel Harrison" userId="S::rachel.harrison@bramhopeprimaryschool.co.uk::1ceaffb2-cd00-4957-9443-572dfb74df9c" providerId="AD" clId="Web-{D5B55DA1-C73B-CF4A-60E7-B2C305A41976}" dt="2021-01-08T13:31:52.637" v="38" actId="1076"/>
          <ac:spMkLst>
            <pc:docMk/>
            <pc:sldMk cId="0" sldId="286"/>
            <ac:spMk id="5" creationId="{00000000-0000-0000-0000-000000000000}"/>
          </ac:spMkLst>
        </pc:spChg>
      </pc:sldChg>
      <pc:sldChg chg="addSp modSp">
        <pc:chgData name="Rachel Harrison" userId="S::rachel.harrison@bramhopeprimaryschool.co.uk::1ceaffb2-cd00-4957-9443-572dfb74df9c" providerId="AD" clId="Web-{D5B55DA1-C73B-CF4A-60E7-B2C305A41976}" dt="2021-01-08T13:34:12.126" v="122" actId="20577"/>
        <pc:sldMkLst>
          <pc:docMk/>
          <pc:sldMk cId="0" sldId="291"/>
        </pc:sldMkLst>
        <pc:spChg chg="add mod">
          <ac:chgData name="Rachel Harrison" userId="S::rachel.harrison@bramhopeprimaryschool.co.uk::1ceaffb2-cd00-4957-9443-572dfb74df9c" providerId="AD" clId="Web-{D5B55DA1-C73B-CF4A-60E7-B2C305A41976}" dt="2021-01-08T13:34:12.126" v="122" actId="20577"/>
          <ac:spMkLst>
            <pc:docMk/>
            <pc:sldMk cId="0" sldId="291"/>
            <ac:spMk id="2" creationId="{16C2D402-774E-44B5-A234-2E6DC80D90EC}"/>
          </ac:spMkLst>
        </pc:spChg>
        <pc:spChg chg="mod">
          <ac:chgData name="Rachel Harrison" userId="S::rachel.harrison@bramhopeprimaryschool.co.uk::1ceaffb2-cd00-4957-9443-572dfb74df9c" providerId="AD" clId="Web-{D5B55DA1-C73B-CF4A-60E7-B2C305A41976}" dt="2021-01-08T13:33:08.967" v="42" actId="1076"/>
          <ac:spMkLst>
            <pc:docMk/>
            <pc:sldMk cId="0" sldId="291"/>
            <ac:spMk id="4" creationId="{00000000-0000-0000-0000-000000000000}"/>
          </ac:spMkLst>
        </pc:spChg>
        <pc:spChg chg="mod">
          <ac:chgData name="Rachel Harrison" userId="S::rachel.harrison@bramhopeprimaryschool.co.uk::1ceaffb2-cd00-4957-9443-572dfb74df9c" providerId="AD" clId="Web-{D5B55DA1-C73B-CF4A-60E7-B2C305A41976}" dt="2021-01-08T13:33:06.154" v="41" actId="1076"/>
          <ac:spMkLst>
            <pc:docMk/>
            <pc:sldMk cId="0" sldId="291"/>
            <ac:spMk id="5" creationId="{00000000-0000-0000-0000-000000000000}"/>
          </ac:spMkLst>
        </pc:spChg>
        <pc:spChg chg="mod">
          <ac:chgData name="Rachel Harrison" userId="S::rachel.harrison@bramhopeprimaryschool.co.uk::1ceaffb2-cd00-4957-9443-572dfb74df9c" providerId="AD" clId="Web-{D5B55DA1-C73B-CF4A-60E7-B2C305A41976}" dt="2021-01-08T13:33:04.107" v="40" actId="1076"/>
          <ac:spMkLst>
            <pc:docMk/>
            <pc:sldMk cId="0" sldId="291"/>
            <ac:spMk id="6" creationId="{00000000-0000-0000-0000-000000000000}"/>
          </ac:spMkLst>
        </pc:spChg>
      </pc:sldChg>
      <pc:sldChg chg="ord">
        <pc:chgData name="Rachel Harrison" userId="S::rachel.harrison@bramhopeprimaryschool.co.uk::1ceaffb2-cd00-4957-9443-572dfb74df9c" providerId="AD" clId="Web-{D5B55DA1-C73B-CF4A-60E7-B2C305A41976}" dt="2021-01-08T13:32:59.029" v="39"/>
        <pc:sldMkLst>
          <pc:docMk/>
          <pc:sldMk cId="0" sldId="293"/>
        </pc:sldMkLst>
      </pc:sldChg>
    </pc:docChg>
  </pc:docChgLst>
  <pc:docChgLst>
    <pc:chgData name="Rachel Harrison" userId="S::rachel.harrison@bramhopeprimaryschool.co.uk::1ceaffb2-cd00-4957-9443-572dfb74df9c" providerId="AD" clId="Web-{48E54792-85E9-F3C7-CB1E-4955CF340BFE}"/>
    <pc:docChg chg="modSld">
      <pc:chgData name="Rachel Harrison" userId="S::rachel.harrison@bramhopeprimaryschool.co.uk::1ceaffb2-cd00-4957-9443-572dfb74df9c" providerId="AD" clId="Web-{48E54792-85E9-F3C7-CB1E-4955CF340BFE}" dt="2021-01-13T17:58:55.424" v="10" actId="20577"/>
      <pc:docMkLst>
        <pc:docMk/>
      </pc:docMkLst>
      <pc:sldChg chg="modSp">
        <pc:chgData name="Rachel Harrison" userId="S::rachel.harrison@bramhopeprimaryschool.co.uk::1ceaffb2-cd00-4957-9443-572dfb74df9c" providerId="AD" clId="Web-{48E54792-85E9-F3C7-CB1E-4955CF340BFE}" dt="2021-01-13T17:58:55.424" v="10" actId="20577"/>
        <pc:sldMkLst>
          <pc:docMk/>
          <pc:sldMk cId="0" sldId="291"/>
        </pc:sldMkLst>
        <pc:spChg chg="mod">
          <ac:chgData name="Rachel Harrison" userId="S::rachel.harrison@bramhopeprimaryschool.co.uk::1ceaffb2-cd00-4957-9443-572dfb74df9c" providerId="AD" clId="Web-{48E54792-85E9-F3C7-CB1E-4955CF340BFE}" dt="2021-01-13T17:58:55.424" v="10" actId="20577"/>
          <ac:spMkLst>
            <pc:docMk/>
            <pc:sldMk cId="0" sldId="291"/>
            <ac:spMk id="2" creationId="{16C2D402-774E-44B5-A234-2E6DC80D90EC}"/>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A6CEDBF3-54D5-49BC-8CA3-AB284178BD33}" type="datetimeFigureOut">
              <a:rPr lang="en-US" smtClean="0"/>
              <a:pPr/>
              <a:t>1/13/2021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6ED4A0-2A7B-4796-AD16-B685B0BAAD7E}"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6CEDBF3-54D5-49BC-8CA3-AB284178BD33}" type="datetimeFigureOut">
              <a:rPr lang="en-US" smtClean="0"/>
              <a:pPr/>
              <a:t>1/13/2021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6ED4A0-2A7B-4796-AD16-B685B0BAAD7E}"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6CEDBF3-54D5-49BC-8CA3-AB284178BD33}" type="datetimeFigureOut">
              <a:rPr lang="en-US" smtClean="0"/>
              <a:pPr/>
              <a:t>1/13/2021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6ED4A0-2A7B-4796-AD16-B685B0BAAD7E}"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6CEDBF3-54D5-49BC-8CA3-AB284178BD33}" type="datetimeFigureOut">
              <a:rPr lang="en-US" smtClean="0"/>
              <a:pPr/>
              <a:t>1/13/2021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6ED4A0-2A7B-4796-AD16-B685B0BAAD7E}"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6CEDBF3-54D5-49BC-8CA3-AB284178BD33}" type="datetimeFigureOut">
              <a:rPr lang="en-US" smtClean="0"/>
              <a:pPr/>
              <a:t>1/13/2021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86ED4A0-2A7B-4796-AD16-B685B0BAAD7E}"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6CEDBF3-54D5-49BC-8CA3-AB284178BD33}" type="datetimeFigureOut">
              <a:rPr lang="en-US" smtClean="0"/>
              <a:pPr/>
              <a:t>1/13/2021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86ED4A0-2A7B-4796-AD16-B685B0BAAD7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CEDBF3-54D5-49BC-8CA3-AB284178BD33}" type="datetimeFigureOut">
              <a:rPr lang="en-US" smtClean="0"/>
              <a:pPr/>
              <a:t>1/13/2021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86ED4A0-2A7B-4796-AD16-B685B0BAAD7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6CEDBF3-54D5-49BC-8CA3-AB284178BD33}" type="datetimeFigureOut">
              <a:rPr lang="en-US" smtClean="0"/>
              <a:pPr/>
              <a:t>1/13/2021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6ED4A0-2A7B-4796-AD16-B685B0BAAD7E}"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6CEDBF3-54D5-49BC-8CA3-AB284178BD33}" type="datetimeFigureOut">
              <a:rPr lang="en-US" smtClean="0"/>
              <a:pPr/>
              <a:t>1/13/2021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6ED4A0-2A7B-4796-AD16-B685B0BAAD7E}"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6CEDBF3-54D5-49BC-8CA3-AB284178BD33}" type="datetimeFigureOut">
              <a:rPr lang="en-US" smtClean="0"/>
              <a:pPr/>
              <a:t>1/13/2021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6ED4A0-2A7B-4796-AD16-B685B0BAAD7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6CEDBF3-54D5-49BC-8CA3-AB284178BD33}" type="datetimeFigureOut">
              <a:rPr lang="en-US" smtClean="0"/>
              <a:pPr/>
              <a:t>1/13/2021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6ED4A0-2A7B-4796-AD16-B685B0BAAD7E}"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CEDBF3-54D5-49BC-8CA3-AB284178BD33}" type="datetimeFigureOut">
              <a:rPr lang="en-US" smtClean="0"/>
              <a:pPr/>
              <a:t>1/13/2021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86ED4A0-2A7B-4796-AD16-B685B0BAAD7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youtube.com/watch?v=9YG2DZidhQg"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audio" Target="../media/audio3.wav"/><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audio" Target="../media/audio4.wav"/><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audio" Target="../media/audio4.wav"/><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audio" Target="../media/audio3.wav"/><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2.xml"/><Relationship Id="rId4" Type="http://schemas.openxmlformats.org/officeDocument/2006/relationships/hyperlink" Target="https://commons.wikimedia.org/wiki/File:Iceberg_B-15A_weather_instrument.jpg"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hyperlink" Target="https://www.flickr.com/photos/cmichel67/11278910216" TargetMode="External"/><Relationship Id="rId1" Type="http://schemas.openxmlformats.org/officeDocument/2006/relationships/slideLayout" Target="../slideLayouts/slideLayout2.xml"/><Relationship Id="rId6" Type="http://schemas.openxmlformats.org/officeDocument/2006/relationships/hyperlink" Target="https://en.m.wikipedia.org/wiki/File:Killerwhales_jumping.jpg" TargetMode="External"/><Relationship Id="rId5" Type="http://schemas.openxmlformats.org/officeDocument/2006/relationships/image" Target="../media/image31.jpeg"/><Relationship Id="rId4" Type="http://schemas.openxmlformats.org/officeDocument/2006/relationships/image" Target="../media/image30.jpeg"/></Relationships>
</file>

<file path=ppt/slides/_rels/slide22.xml.rels><?xml version="1.0" encoding="UTF-8" standalone="yes"?>
<Relationships xmlns="http://schemas.openxmlformats.org/package/2006/relationships"><Relationship Id="rId8" Type="http://schemas.openxmlformats.org/officeDocument/2006/relationships/hyperlink" Target="https://commons.wikimedia.org/wiki/File:DuskyDolphin.jpg" TargetMode="External"/><Relationship Id="rId3" Type="http://schemas.openxmlformats.org/officeDocument/2006/relationships/image" Target="../media/image32.png"/><Relationship Id="rId7" Type="http://schemas.openxmlformats.org/officeDocument/2006/relationships/image" Target="../media/image35.jpeg"/><Relationship Id="rId2" Type="http://schemas.openxmlformats.org/officeDocument/2006/relationships/hyperlink" Target="https://www.flickr.com/photos/blachswan/35294228751" TargetMode="External"/><Relationship Id="rId1" Type="http://schemas.openxmlformats.org/officeDocument/2006/relationships/slideLayout" Target="../slideLayouts/slideLayout2.xml"/><Relationship Id="rId6" Type="http://schemas.openxmlformats.org/officeDocument/2006/relationships/hyperlink" Target="https://commons.wikimedia.org/wiki/File:Krill_on_finger.jpg" TargetMode="External"/><Relationship Id="rId5" Type="http://schemas.openxmlformats.org/officeDocument/2006/relationships/image" Target="../media/image34.jpeg"/><Relationship Id="rId4" Type="http://schemas.openxmlformats.org/officeDocument/2006/relationships/image" Target="../media/image33.jpeg"/></Relationships>
</file>

<file path=ppt/slides/_rels/slide2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commons.wikimedia.org/wiki/File:Esperanza_Station_anta0060.jpg" TargetMode="External"/><Relationship Id="rId7" Type="http://schemas.openxmlformats.org/officeDocument/2006/relationships/hyperlink" Target="https://commons.wikimedia.org/wiki/File:Iceberg_B-15A_weather_instrument.jpg" TargetMode="External"/><Relationship Id="rId2" Type="http://schemas.openxmlformats.org/officeDocument/2006/relationships/image" Target="../media/image38.jpeg"/><Relationship Id="rId1" Type="http://schemas.openxmlformats.org/officeDocument/2006/relationships/slideLayout" Target="../slideLayouts/slideLayout2.xml"/><Relationship Id="rId6" Type="http://schemas.openxmlformats.org/officeDocument/2006/relationships/image" Target="../media/image40.jpeg"/><Relationship Id="rId5" Type="http://schemas.openxmlformats.org/officeDocument/2006/relationships/hyperlink" Target="https://www.flickr.com/photos/tipsfortravellers/47337235161" TargetMode="External"/><Relationship Id="rId4" Type="http://schemas.openxmlformats.org/officeDocument/2006/relationships/image" Target="../media/image39.png"/></Relationships>
</file>

<file path=ppt/slides/_rels/slide2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4.png"/><Relationship Id="rId7" Type="http://schemas.openxmlformats.org/officeDocument/2006/relationships/image" Target="../media/image48.png"/><Relationship Id="rId2" Type="http://schemas.openxmlformats.org/officeDocument/2006/relationships/image" Target="../media/image43.png"/><Relationship Id="rId1" Type="http://schemas.openxmlformats.org/officeDocument/2006/relationships/slideLayout" Target="../slideLayouts/slideLayout2.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29.xml.rels><?xml version="1.0" encoding="UTF-8" standalone="yes"?>
<Relationships xmlns="http://schemas.openxmlformats.org/package/2006/relationships"><Relationship Id="rId2" Type="http://schemas.openxmlformats.org/officeDocument/2006/relationships/hyperlink" Target="https://www.bbc.co.uk/teach/class-clips-video/pshe-eyfs-ks1-go-jetters-continent-of-antarctica/zj9c382"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260648"/>
            <a:ext cx="7772400" cy="1470025"/>
          </a:xfrm>
        </p:spPr>
        <p:txBody>
          <a:bodyPr>
            <a:normAutofit/>
          </a:bodyPr>
          <a:lstStyle/>
          <a:p>
            <a:r>
              <a:rPr lang="en-GB" sz="6000" b="1" dirty="0"/>
              <a:t>The Antarctic</a:t>
            </a:r>
            <a:endParaRPr lang="en-US" sz="6000" b="1" dirty="0"/>
          </a:p>
        </p:txBody>
      </p:sp>
      <p:pic>
        <p:nvPicPr>
          <p:cNvPr id="4" name="Picture 4" descr="antarctica6">
            <a:hlinkClick r:id="" action="ppaction://noaction">
              <a:snd r:embed="rId3" name="voltage.wav"/>
            </a:hlinkClick>
          </p:cNvPr>
          <p:cNvPicPr>
            <a:picLocks noChangeAspect="1" noChangeArrowheads="1"/>
          </p:cNvPicPr>
          <p:nvPr/>
        </p:nvPicPr>
        <p:blipFill>
          <a:blip r:embed="rId4" cstate="print"/>
          <a:srcRect/>
          <a:stretch>
            <a:fillRect/>
          </a:stretch>
        </p:blipFill>
        <p:spPr>
          <a:xfrm>
            <a:off x="1187624" y="1772816"/>
            <a:ext cx="6418907" cy="4423509"/>
          </a:xfrm>
          <a:prstGeom prst="rect">
            <a:avLst/>
          </a:prstGeom>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8" fill="hold">
                            <p:stCondLst>
                              <p:cond delay="5000"/>
                            </p:stCondLst>
                            <p:childTnLst>
                              <p:par>
                                <p:cTn id="9" presetID="6" presetClass="emph" presetSubtype="0" fill="hold" nodeType="afterEffect">
                                  <p:stCondLst>
                                    <p:cond delay="0"/>
                                  </p:stCondLst>
                                  <p:childTnLst>
                                    <p:animScale>
                                      <p:cBhvr>
                                        <p:cTn id="10" dur="2000" fill="hold"/>
                                        <p:tgtEl>
                                          <p:spTgt spid="4"/>
                                        </p:tgtEl>
                                      </p:cBhvr>
                                      <p:by x="150000" y="150000"/>
                                    </p:animScale>
                                  </p:childTnLst>
                                  <p:subTnLst>
                                    <p:audio>
                                      <p:cMediaNode>
                                        <p:cTn display="0" masterRel="sameClick">
                                          <p:stCondLst>
                                            <p:cond evt="begin" delay="0">
                                              <p:tn val="9"/>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E7276F-C3CE-40CD-8E42-7FD6DB8F02DC}"/>
              </a:ext>
            </a:extLst>
          </p:cNvPr>
          <p:cNvSpPr>
            <a:spLocks noGrp="1"/>
          </p:cNvSpPr>
          <p:nvPr>
            <p:ph type="title"/>
          </p:nvPr>
        </p:nvSpPr>
        <p:spPr/>
        <p:txBody>
          <a:bodyPr>
            <a:normAutofit/>
          </a:bodyPr>
          <a:lstStyle/>
          <a:p>
            <a:r>
              <a:rPr lang="en-GB" sz="2500" dirty="0">
                <a:cs typeface="Calibri"/>
              </a:rPr>
              <a:t>Have you listened to the story 'Poles Apart' yet? You may have missed the link in the weekly overview so here it is again:</a:t>
            </a:r>
            <a:endParaRPr lang="en-GB" sz="2500">
              <a:cs typeface="Calibri"/>
            </a:endParaRPr>
          </a:p>
        </p:txBody>
      </p:sp>
      <p:sp>
        <p:nvSpPr>
          <p:cNvPr id="4" name="TextBox 3">
            <a:extLst>
              <a:ext uri="{FF2B5EF4-FFF2-40B4-BE49-F238E27FC236}">
                <a16:creationId xmlns:a16="http://schemas.microsoft.com/office/drawing/2014/main" id="{B29ED88F-E43A-4B35-89E0-4F4D38310B79}"/>
              </a:ext>
            </a:extLst>
          </p:cNvPr>
          <p:cNvSpPr txBox="1"/>
          <p:nvPr/>
        </p:nvSpPr>
        <p:spPr>
          <a:xfrm>
            <a:off x="2009955" y="1544128"/>
            <a:ext cx="4571999"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dirty="0"/>
              <a:t> </a:t>
            </a:r>
            <a:r>
              <a:rPr lang="en-GB" sz="1600" dirty="0">
                <a:solidFill>
                  <a:srgbClr val="0000FF"/>
                </a:solidFill>
                <a:cs typeface="Segoe UI"/>
                <a:hlinkClick r:id="rId2"/>
              </a:rPr>
              <a:t>https://www.youtube.com/watch?v=9YG2DZidhQg</a:t>
            </a:r>
            <a:r>
              <a:rPr lang="en-GB" sz="1600" dirty="0">
                <a:cs typeface="Calibri"/>
              </a:rPr>
              <a:t> </a:t>
            </a:r>
          </a:p>
        </p:txBody>
      </p:sp>
      <p:sp>
        <p:nvSpPr>
          <p:cNvPr id="5" name="TextBox 4">
            <a:extLst>
              <a:ext uri="{FF2B5EF4-FFF2-40B4-BE49-F238E27FC236}">
                <a16:creationId xmlns:a16="http://schemas.microsoft.com/office/drawing/2014/main" id="{1DACE445-35D3-4C00-B2E6-DA0F6CBA2911}"/>
              </a:ext>
            </a:extLst>
          </p:cNvPr>
          <p:cNvSpPr txBox="1"/>
          <p:nvPr/>
        </p:nvSpPr>
        <p:spPr>
          <a:xfrm>
            <a:off x="672862" y="5615796"/>
            <a:ext cx="8350368"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t>The Pilchard Brown family, who are penguins and live at the South pole.   </a:t>
            </a:r>
          </a:p>
          <a:p>
            <a:r>
              <a:rPr lang="en-GB" sz="2000" dirty="0"/>
              <a:t>          We will focus our time on the </a:t>
            </a:r>
            <a:r>
              <a:rPr lang="en-GB" sz="2000" b="1" dirty="0"/>
              <a:t>South Pole</a:t>
            </a:r>
            <a:r>
              <a:rPr lang="en-GB" sz="2000" dirty="0"/>
              <a:t> and the </a:t>
            </a:r>
            <a:r>
              <a:rPr lang="en-GB" sz="2000" b="1" dirty="0"/>
              <a:t>Antarctic.</a:t>
            </a:r>
            <a:r>
              <a:rPr lang="en-GB" sz="2000" dirty="0"/>
              <a:t> </a:t>
            </a:r>
            <a:r>
              <a:rPr lang="en-GB" sz="2000" dirty="0">
                <a:cs typeface="Calibri"/>
              </a:rPr>
              <a:t> </a:t>
            </a:r>
          </a:p>
        </p:txBody>
      </p:sp>
      <p:pic>
        <p:nvPicPr>
          <p:cNvPr id="6" name="Picture 6" descr="A close up of text on a white background&#10;&#10;Description automatically generated">
            <a:extLst>
              <a:ext uri="{FF2B5EF4-FFF2-40B4-BE49-F238E27FC236}">
                <a16:creationId xmlns:a16="http://schemas.microsoft.com/office/drawing/2014/main" id="{AA0E8EDD-B482-411F-9E3B-C7F146B963F5}"/>
              </a:ext>
            </a:extLst>
          </p:cNvPr>
          <p:cNvPicPr>
            <a:picLocks noChangeAspect="1"/>
          </p:cNvPicPr>
          <p:nvPr/>
        </p:nvPicPr>
        <p:blipFill>
          <a:blip r:embed="rId3"/>
          <a:stretch>
            <a:fillRect/>
          </a:stretch>
        </p:blipFill>
        <p:spPr>
          <a:xfrm>
            <a:off x="3053751" y="2007798"/>
            <a:ext cx="2743200" cy="3429000"/>
          </a:xfrm>
          <a:prstGeom prst="rect">
            <a:avLst/>
          </a:prstGeom>
        </p:spPr>
      </p:pic>
    </p:spTree>
    <p:extLst>
      <p:ext uri="{BB962C8B-B14F-4D97-AF65-F5344CB8AC3E}">
        <p14:creationId xmlns:p14="http://schemas.microsoft.com/office/powerpoint/2010/main" val="1872318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17710" y="324030"/>
            <a:ext cx="8208912" cy="477054"/>
          </a:xfrm>
          <a:prstGeom prst="rect">
            <a:avLst/>
          </a:prstGeom>
        </p:spPr>
        <p:txBody>
          <a:bodyPr wrap="square" lIns="91440" tIns="45720" rIns="91440" bIns="45720" anchor="t">
            <a:spAutoFit/>
          </a:bodyPr>
          <a:lstStyle/>
          <a:p>
            <a:pPr>
              <a:spcAft>
                <a:spcPts val="1200"/>
              </a:spcAft>
              <a:defRPr/>
            </a:pPr>
            <a:r>
              <a:rPr lang="en-GB" altLang="en-US" sz="2500" dirty="0"/>
              <a:t>The </a:t>
            </a:r>
            <a:r>
              <a:rPr lang="en-GB" altLang="en-US" sz="2500" b="1" dirty="0"/>
              <a:t>Antarctic </a:t>
            </a:r>
            <a:r>
              <a:rPr lang="en-GB" altLang="en-US" sz="2500" dirty="0"/>
              <a:t>is a </a:t>
            </a:r>
            <a:r>
              <a:rPr lang="en-GB" altLang="en-US" sz="2500" b="1" dirty="0"/>
              <a:t>polar region</a:t>
            </a:r>
            <a:r>
              <a:rPr lang="en-GB" altLang="en-US" sz="2500" dirty="0"/>
              <a:t> around the </a:t>
            </a:r>
            <a:r>
              <a:rPr lang="en-GB" altLang="en-US" sz="2500" b="1" dirty="0"/>
              <a:t>South Pole</a:t>
            </a:r>
            <a:r>
              <a:rPr lang="en-GB" altLang="en-US" sz="2500" dirty="0"/>
              <a:t>.</a:t>
            </a:r>
          </a:p>
        </p:txBody>
      </p:sp>
      <p:pic>
        <p:nvPicPr>
          <p:cNvPr id="6" name="Picture 5"/>
          <p:cNvPicPr>
            <a:picLocks noChangeAspect="1"/>
          </p:cNvPicPr>
          <p:nvPr/>
        </p:nvPicPr>
        <p:blipFill>
          <a:blip r:embed="rId2" cstate="print"/>
          <a:srcRect/>
          <a:stretch>
            <a:fillRect/>
          </a:stretch>
        </p:blipFill>
        <p:spPr bwMode="auto">
          <a:xfrm>
            <a:off x="2116138" y="3579813"/>
            <a:ext cx="1831975" cy="2170112"/>
          </a:xfrm>
          <a:prstGeom prst="rect">
            <a:avLst/>
          </a:prstGeom>
          <a:noFill/>
          <a:ln w="9525">
            <a:noFill/>
            <a:miter lim="800000"/>
            <a:headEnd/>
            <a:tailEnd/>
          </a:ln>
        </p:spPr>
      </p:pic>
      <p:pic>
        <p:nvPicPr>
          <p:cNvPr id="7" name="Picture 6"/>
          <p:cNvPicPr>
            <a:picLocks noChangeAspect="1"/>
          </p:cNvPicPr>
          <p:nvPr/>
        </p:nvPicPr>
        <p:blipFill>
          <a:blip r:embed="rId3" cstate="print"/>
          <a:srcRect/>
          <a:stretch>
            <a:fillRect/>
          </a:stretch>
        </p:blipFill>
        <p:spPr bwMode="auto">
          <a:xfrm>
            <a:off x="5249863" y="1811338"/>
            <a:ext cx="2987675" cy="3671887"/>
          </a:xfrm>
          <a:prstGeom prst="rect">
            <a:avLst/>
          </a:prstGeom>
          <a:noFill/>
          <a:ln w="28575">
            <a:solidFill>
              <a:srgbClr val="2BB7BC"/>
            </a:solidFill>
            <a:miter lim="800000"/>
            <a:headEnd/>
            <a:tailEnd/>
          </a:ln>
        </p:spPr>
      </p:pic>
      <p:sp>
        <p:nvSpPr>
          <p:cNvPr id="8" name="TextBox 7"/>
          <p:cNvSpPr txBox="1">
            <a:spLocks noChangeArrowheads="1"/>
          </p:cNvSpPr>
          <p:nvPr/>
        </p:nvSpPr>
        <p:spPr bwMode="auto">
          <a:xfrm>
            <a:off x="2465388" y="3255963"/>
            <a:ext cx="1319212" cy="614362"/>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defRPr/>
            </a:pPr>
            <a:r>
              <a:rPr lang="en-GB" altLang="en-US" sz="1600" dirty="0">
                <a:solidFill>
                  <a:srgbClr val="4DB1E3"/>
                </a:solidFill>
                <a:latin typeface="+mn-lt"/>
              </a:rPr>
              <a:t>North Pole</a:t>
            </a:r>
          </a:p>
          <a:p>
            <a:pPr eaLnBrk="1" hangingPunct="1">
              <a:lnSpc>
                <a:spcPct val="100000"/>
              </a:lnSpc>
              <a:spcBef>
                <a:spcPct val="0"/>
              </a:spcBef>
              <a:buFontTx/>
              <a:buNone/>
              <a:defRPr/>
            </a:pPr>
            <a:endParaRPr lang="en-GB" altLang="en-US" dirty="0">
              <a:solidFill>
                <a:schemeClr val="tx1"/>
              </a:solidFill>
            </a:endParaRPr>
          </a:p>
        </p:txBody>
      </p:sp>
      <p:sp>
        <p:nvSpPr>
          <p:cNvPr id="9" name="TextBox 8"/>
          <p:cNvSpPr txBox="1">
            <a:spLocks noChangeArrowheads="1"/>
          </p:cNvSpPr>
          <p:nvPr/>
        </p:nvSpPr>
        <p:spPr bwMode="auto">
          <a:xfrm>
            <a:off x="2441575" y="5749925"/>
            <a:ext cx="1317625" cy="615950"/>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defRPr/>
            </a:pPr>
            <a:r>
              <a:rPr lang="en-GB" altLang="en-US" sz="1600" dirty="0">
                <a:solidFill>
                  <a:srgbClr val="2BB7BC"/>
                </a:solidFill>
                <a:latin typeface="+mn-lt"/>
              </a:rPr>
              <a:t>South Pole</a:t>
            </a:r>
          </a:p>
          <a:p>
            <a:pPr eaLnBrk="1" hangingPunct="1">
              <a:lnSpc>
                <a:spcPct val="100000"/>
              </a:lnSpc>
              <a:spcBef>
                <a:spcPct val="0"/>
              </a:spcBef>
              <a:buFontTx/>
              <a:buNone/>
              <a:defRPr/>
            </a:pPr>
            <a:endParaRPr lang="en-GB" altLang="en-US" dirty="0">
              <a:solidFill>
                <a:schemeClr val="tx1"/>
              </a:solidFill>
            </a:endParaRPr>
          </a:p>
        </p:txBody>
      </p:sp>
      <p:sp>
        <p:nvSpPr>
          <p:cNvPr id="10" name="Rectangle 9"/>
          <p:cNvSpPr/>
          <p:nvPr/>
        </p:nvSpPr>
        <p:spPr>
          <a:xfrm>
            <a:off x="251520" y="1484784"/>
            <a:ext cx="4572000" cy="646331"/>
          </a:xfrm>
          <a:prstGeom prst="rect">
            <a:avLst/>
          </a:prstGeom>
        </p:spPr>
        <p:txBody>
          <a:bodyPr>
            <a:spAutoFit/>
          </a:bodyPr>
          <a:lstStyle/>
          <a:p>
            <a:pPr>
              <a:spcBef>
                <a:spcPct val="0"/>
              </a:spcBef>
              <a:defRPr/>
            </a:pPr>
            <a:r>
              <a:rPr lang="en-GB" altLang="en-US" dirty="0"/>
              <a:t>It is opposite the Arctic region, which is around the North Pole on the other side of the earth.</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67544" y="0"/>
            <a:ext cx="8220075" cy="994306"/>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1" i="0" u="none" strike="noStrike" kern="1200" cap="none" spc="0" normalizeH="0" baseline="0" noProof="0" dirty="0">
                <a:ln>
                  <a:noFill/>
                </a:ln>
                <a:solidFill>
                  <a:schemeClr val="tx1"/>
                </a:solidFill>
                <a:effectLst/>
                <a:uLnTx/>
                <a:uFillTx/>
                <a:latin typeface="+mj-lt"/>
                <a:ea typeface="+mj-ea"/>
                <a:cs typeface="+mj-cs"/>
              </a:rPr>
              <a:t>Antarctica</a:t>
            </a:r>
          </a:p>
        </p:txBody>
      </p:sp>
      <p:sp>
        <p:nvSpPr>
          <p:cNvPr id="5" name="Rectangle 4"/>
          <p:cNvSpPr/>
          <p:nvPr/>
        </p:nvSpPr>
        <p:spPr>
          <a:xfrm>
            <a:off x="782635" y="1318735"/>
            <a:ext cx="7794098" cy="923330"/>
          </a:xfrm>
          <a:prstGeom prst="rect">
            <a:avLst/>
          </a:prstGeom>
        </p:spPr>
        <p:txBody>
          <a:bodyPr wrap="square">
            <a:spAutoFit/>
          </a:bodyPr>
          <a:lstStyle/>
          <a:p>
            <a:r>
              <a:rPr lang="en-GB" dirty="0"/>
              <a:t>Antarctica is at the bottom of the Earth. It includes the areas around the South Pole. Unlike the Arctic, Antarctica is actually a continent. This is because Antarctica is an area of land, covered in ice.</a:t>
            </a:r>
          </a:p>
        </p:txBody>
      </p:sp>
      <p:sp>
        <p:nvSpPr>
          <p:cNvPr id="6" name="Rectangle 5"/>
          <p:cNvSpPr/>
          <p:nvPr/>
        </p:nvSpPr>
        <p:spPr>
          <a:xfrm>
            <a:off x="4829701" y="2354741"/>
            <a:ext cx="3429000" cy="1200329"/>
          </a:xfrm>
          <a:prstGeom prst="rect">
            <a:avLst/>
          </a:prstGeom>
        </p:spPr>
        <p:txBody>
          <a:bodyPr wrap="square">
            <a:spAutoFit/>
          </a:bodyPr>
          <a:lstStyle/>
          <a:p>
            <a:r>
              <a:rPr lang="en-GB" dirty="0"/>
              <a:t>Antarctica isn’t officially owned by anyone, so it is not called a country. It has no government and no towns or cities. </a:t>
            </a:r>
          </a:p>
        </p:txBody>
      </p:sp>
      <p:sp>
        <p:nvSpPr>
          <p:cNvPr id="7" name="Rectangle 6"/>
          <p:cNvSpPr/>
          <p:nvPr/>
        </p:nvSpPr>
        <p:spPr>
          <a:xfrm>
            <a:off x="4829701" y="3641004"/>
            <a:ext cx="3412067" cy="2585323"/>
          </a:xfrm>
          <a:prstGeom prst="rect">
            <a:avLst/>
          </a:prstGeom>
        </p:spPr>
        <p:txBody>
          <a:bodyPr wrap="square">
            <a:spAutoFit/>
          </a:bodyPr>
          <a:lstStyle/>
          <a:p>
            <a:r>
              <a:rPr lang="en-GB" dirty="0"/>
              <a:t>It is looked after by a special agreement called </a:t>
            </a:r>
            <a:r>
              <a:rPr lang="en-GB" b="1" dirty="0"/>
              <a:t>The Antarctic Treaty</a:t>
            </a:r>
            <a:r>
              <a:rPr lang="en-GB" dirty="0"/>
              <a:t>. This means that the environment is protected and Antarctica can only be used for peaceful purposes. More than 50 countries have agreed to the treaty, including Russia, China, the UK and the USA.</a:t>
            </a:r>
          </a:p>
        </p:txBody>
      </p:sp>
      <p:grpSp>
        <p:nvGrpSpPr>
          <p:cNvPr id="2" name="Group 7"/>
          <p:cNvGrpSpPr/>
          <p:nvPr/>
        </p:nvGrpSpPr>
        <p:grpSpPr>
          <a:xfrm>
            <a:off x="770111" y="2563771"/>
            <a:ext cx="3573719" cy="3529256"/>
            <a:chOff x="4748874" y="2545957"/>
            <a:chExt cx="3573719" cy="3529256"/>
          </a:xfrm>
        </p:grpSpPr>
        <p:grpSp>
          <p:nvGrpSpPr>
            <p:cNvPr id="3" name="Group 33"/>
            <p:cNvGrpSpPr/>
            <p:nvPr/>
          </p:nvGrpSpPr>
          <p:grpSpPr>
            <a:xfrm>
              <a:off x="4748874" y="2545957"/>
              <a:ext cx="3573719" cy="3529256"/>
              <a:chOff x="782635" y="2545957"/>
              <a:chExt cx="3573719" cy="3529256"/>
            </a:xfrm>
          </p:grpSpPr>
          <p:grpSp>
            <p:nvGrpSpPr>
              <p:cNvPr id="8" name="Group 17"/>
              <p:cNvGrpSpPr/>
              <p:nvPr/>
            </p:nvGrpSpPr>
            <p:grpSpPr>
              <a:xfrm>
                <a:off x="782635" y="2545957"/>
                <a:ext cx="3573719" cy="3529256"/>
                <a:chOff x="4811512" y="2545957"/>
                <a:chExt cx="3573719" cy="3529256"/>
              </a:xfrm>
            </p:grpSpPr>
            <p:pic>
              <p:nvPicPr>
                <p:cNvPr id="14" name="Picture 13"/>
                <p:cNvPicPr>
                  <a:picLocks noChangeAspect="1"/>
                </p:cNvPicPr>
                <p:nvPr/>
              </p:nvPicPr>
              <p:blipFill rotWithShape="1">
                <a:blip r:embed="rId2" cstate="print">
                  <a:extLst>
                    <a:ext uri="{28A0092B-C50C-407E-A947-70E740481C1C}">
                      <a14:useLocalDpi xmlns:a14="http://schemas.microsoft.com/office/drawing/2010/main" val="0"/>
                    </a:ext>
                  </a:extLst>
                </a:blip>
                <a:srcRect l="15437" t="6717" r="22136" b="6098"/>
                <a:stretch/>
              </p:blipFill>
              <p:spPr>
                <a:xfrm>
                  <a:off x="4811512" y="2545957"/>
                  <a:ext cx="3573719" cy="3529256"/>
                </a:xfrm>
                <a:prstGeom prst="ellipse">
                  <a:avLst/>
                </a:prstGeom>
              </p:spPr>
            </p:pic>
            <p:sp>
              <p:nvSpPr>
                <p:cNvPr id="15" name="TextBox 14"/>
                <p:cNvSpPr txBox="1"/>
                <p:nvPr/>
              </p:nvSpPr>
              <p:spPr>
                <a:xfrm>
                  <a:off x="6061309" y="4085187"/>
                  <a:ext cx="1242874" cy="369332"/>
                </a:xfrm>
                <a:prstGeom prst="rect">
                  <a:avLst/>
                </a:prstGeom>
                <a:noFill/>
              </p:spPr>
              <p:txBody>
                <a:bodyPr wrap="square" rtlCol="0">
                  <a:spAutoFit/>
                </a:bodyPr>
                <a:lstStyle/>
                <a:p>
                  <a:r>
                    <a:rPr lang="en-GB" dirty="0"/>
                    <a:t>Antarctica </a:t>
                  </a:r>
                </a:p>
              </p:txBody>
            </p:sp>
            <p:sp>
              <p:nvSpPr>
                <p:cNvPr id="16" name="TextBox 15"/>
                <p:cNvSpPr txBox="1"/>
                <p:nvPr/>
              </p:nvSpPr>
              <p:spPr>
                <a:xfrm>
                  <a:off x="5619564" y="3462986"/>
                  <a:ext cx="710214" cy="400110"/>
                </a:xfrm>
                <a:prstGeom prst="rect">
                  <a:avLst/>
                </a:prstGeom>
                <a:noFill/>
              </p:spPr>
              <p:txBody>
                <a:bodyPr wrap="square" rtlCol="0">
                  <a:spAutoFit/>
                </a:bodyPr>
                <a:lstStyle/>
                <a:p>
                  <a:r>
                    <a:rPr lang="en-GB" sz="1000" dirty="0"/>
                    <a:t>Falkland</a:t>
                  </a:r>
                </a:p>
                <a:p>
                  <a:r>
                    <a:rPr lang="en-GB" sz="1000" dirty="0"/>
                    <a:t>Islands </a:t>
                  </a:r>
                </a:p>
              </p:txBody>
            </p:sp>
            <p:sp>
              <p:nvSpPr>
                <p:cNvPr id="17" name="TextBox 16"/>
                <p:cNvSpPr txBox="1"/>
                <p:nvPr/>
              </p:nvSpPr>
              <p:spPr>
                <a:xfrm>
                  <a:off x="6162582" y="5293265"/>
                  <a:ext cx="710214" cy="400110"/>
                </a:xfrm>
                <a:prstGeom prst="rect">
                  <a:avLst/>
                </a:prstGeom>
                <a:noFill/>
              </p:spPr>
              <p:txBody>
                <a:bodyPr wrap="square" rtlCol="0">
                  <a:spAutoFit/>
                </a:bodyPr>
                <a:lstStyle/>
                <a:p>
                  <a:r>
                    <a:rPr lang="en-GB" sz="1000" dirty="0"/>
                    <a:t>New Zealand</a:t>
                  </a:r>
                </a:p>
              </p:txBody>
            </p:sp>
            <p:sp>
              <p:nvSpPr>
                <p:cNvPr id="18" name="TextBox 17"/>
                <p:cNvSpPr txBox="1"/>
                <p:nvPr/>
              </p:nvSpPr>
              <p:spPr>
                <a:xfrm>
                  <a:off x="6995603" y="5143364"/>
                  <a:ext cx="843379" cy="246221"/>
                </a:xfrm>
                <a:prstGeom prst="rect">
                  <a:avLst/>
                </a:prstGeom>
                <a:noFill/>
              </p:spPr>
              <p:txBody>
                <a:bodyPr wrap="square" rtlCol="0">
                  <a:spAutoFit/>
                </a:bodyPr>
                <a:lstStyle/>
                <a:p>
                  <a:r>
                    <a:rPr lang="en-GB" sz="1000" dirty="0"/>
                    <a:t>Tasmania </a:t>
                  </a:r>
                </a:p>
              </p:txBody>
            </p:sp>
            <p:sp>
              <p:nvSpPr>
                <p:cNvPr id="19" name="TextBox 18"/>
                <p:cNvSpPr txBox="1"/>
                <p:nvPr/>
              </p:nvSpPr>
              <p:spPr>
                <a:xfrm>
                  <a:off x="7226422" y="3163978"/>
                  <a:ext cx="923280" cy="246221"/>
                </a:xfrm>
                <a:prstGeom prst="rect">
                  <a:avLst/>
                </a:prstGeom>
                <a:noFill/>
              </p:spPr>
              <p:txBody>
                <a:bodyPr wrap="square" rtlCol="0">
                  <a:spAutoFit/>
                </a:bodyPr>
                <a:lstStyle/>
                <a:p>
                  <a:r>
                    <a:rPr lang="en-GB" sz="1000" dirty="0"/>
                    <a:t>Madagascar </a:t>
                  </a:r>
                </a:p>
              </p:txBody>
            </p:sp>
            <p:sp>
              <p:nvSpPr>
                <p:cNvPr id="20" name="TextBox 19"/>
                <p:cNvSpPr txBox="1"/>
                <p:nvPr/>
              </p:nvSpPr>
              <p:spPr>
                <a:xfrm>
                  <a:off x="5933311" y="3287088"/>
                  <a:ext cx="1418792" cy="246221"/>
                </a:xfrm>
                <a:prstGeom prst="rect">
                  <a:avLst/>
                </a:prstGeom>
                <a:noFill/>
              </p:spPr>
              <p:txBody>
                <a:bodyPr wrap="square" rtlCol="0">
                  <a:spAutoFit/>
                </a:bodyPr>
                <a:lstStyle/>
                <a:p>
                  <a:r>
                    <a:rPr lang="en-GB" sz="1000" b="1" dirty="0">
                      <a:solidFill>
                        <a:srgbClr val="E74549"/>
                      </a:solidFill>
                    </a:rPr>
                    <a:t>ANTARCTIC CIRCLE</a:t>
                  </a:r>
                </a:p>
              </p:txBody>
            </p:sp>
          </p:grpSp>
          <p:sp>
            <p:nvSpPr>
              <p:cNvPr id="12" name="TextBox 11"/>
              <p:cNvSpPr txBox="1"/>
              <p:nvPr/>
            </p:nvSpPr>
            <p:spPr>
              <a:xfrm>
                <a:off x="2562596" y="4481452"/>
                <a:ext cx="710214" cy="400110"/>
              </a:xfrm>
              <a:prstGeom prst="rect">
                <a:avLst/>
              </a:prstGeom>
              <a:noFill/>
            </p:spPr>
            <p:txBody>
              <a:bodyPr wrap="square" rtlCol="0">
                <a:spAutoFit/>
              </a:bodyPr>
              <a:lstStyle/>
              <a:p>
                <a:pPr algn="ctr"/>
                <a:r>
                  <a:rPr lang="en-GB" sz="1000" b="1" dirty="0"/>
                  <a:t>SOUTH</a:t>
                </a:r>
              </a:p>
              <a:p>
                <a:pPr algn="ctr"/>
                <a:r>
                  <a:rPr lang="en-GB" sz="1000" b="1" dirty="0"/>
                  <a:t>POLE</a:t>
                </a:r>
              </a:p>
            </p:txBody>
          </p:sp>
          <p:cxnSp>
            <p:nvCxnSpPr>
              <p:cNvPr id="13" name="Straight Arrow Connector 12"/>
              <p:cNvCxnSpPr/>
              <p:nvPr/>
            </p:nvCxnSpPr>
            <p:spPr>
              <a:xfrm flipH="1" flipV="1">
                <a:off x="2720705" y="4384288"/>
                <a:ext cx="155486" cy="150755"/>
              </a:xfrm>
              <a:prstGeom prst="straightConnector1">
                <a:avLst/>
              </a:prstGeom>
              <a:ln w="28575">
                <a:solidFill>
                  <a:srgbClr val="EA4146"/>
                </a:solidFill>
                <a:tailEnd type="triangle"/>
              </a:ln>
            </p:spPr>
            <p:style>
              <a:lnRef idx="1">
                <a:schemeClr val="accent1"/>
              </a:lnRef>
              <a:fillRef idx="0">
                <a:schemeClr val="accent1"/>
              </a:fillRef>
              <a:effectRef idx="0">
                <a:schemeClr val="accent1"/>
              </a:effectRef>
              <a:fontRef idx="minor">
                <a:schemeClr val="tx1"/>
              </a:fontRef>
            </p:style>
          </p:cxnSp>
        </p:grpSp>
        <p:sp>
          <p:nvSpPr>
            <p:cNvPr id="10" name="TextBox 9"/>
            <p:cNvSpPr txBox="1"/>
            <p:nvPr/>
          </p:nvSpPr>
          <p:spPr>
            <a:xfrm rot="18587858">
              <a:off x="7345167" y="5181171"/>
              <a:ext cx="923280" cy="246221"/>
            </a:xfrm>
            <a:prstGeom prst="rect">
              <a:avLst/>
            </a:prstGeom>
            <a:noFill/>
          </p:spPr>
          <p:txBody>
            <a:bodyPr wrap="square" rtlCol="0">
              <a:spAutoFit/>
            </a:bodyPr>
            <a:lstStyle/>
            <a:p>
              <a:r>
                <a:rPr lang="en-GB" sz="1000" dirty="0"/>
                <a:t>Australia</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67544" y="0"/>
            <a:ext cx="8220075" cy="993775"/>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altLang="en-US" sz="4400" b="0" i="0" u="none" strike="noStrike" kern="1200" cap="none" spc="0" normalizeH="0" baseline="0" noProof="0" dirty="0">
                <a:ln>
                  <a:noFill/>
                </a:ln>
                <a:solidFill>
                  <a:srgbClr val="2BB7BC"/>
                </a:solidFill>
                <a:effectLst/>
                <a:uLnTx/>
                <a:uFillTx/>
                <a:latin typeface="+mn-lt"/>
                <a:ea typeface="Sniglet" pitchFamily="2" charset="0"/>
                <a:cs typeface="Sniglet" pitchFamily="2" charset="0"/>
              </a:rPr>
              <a:t>Antarctic Region</a:t>
            </a:r>
            <a:endParaRPr kumimoji="0" lang="en-GB" altLang="en-US" sz="4400" b="0" i="0" u="none" strike="noStrike" kern="1200" cap="none" spc="0" normalizeH="0" baseline="0" noProof="0" dirty="0">
              <a:ln>
                <a:noFill/>
              </a:ln>
              <a:solidFill>
                <a:srgbClr val="2BB7BC"/>
              </a:solidFill>
              <a:effectLst/>
              <a:uLnTx/>
              <a:uFillTx/>
              <a:latin typeface="+mn-lt"/>
              <a:ea typeface="+mj-ea"/>
              <a:cs typeface="+mj-cs"/>
            </a:endParaRPr>
          </a:p>
        </p:txBody>
      </p:sp>
      <p:sp>
        <p:nvSpPr>
          <p:cNvPr id="5" name="TextBox 4"/>
          <p:cNvSpPr txBox="1">
            <a:spLocks noChangeArrowheads="1"/>
          </p:cNvSpPr>
          <p:nvPr/>
        </p:nvSpPr>
        <p:spPr bwMode="auto">
          <a:xfrm>
            <a:off x="323528" y="980728"/>
            <a:ext cx="8064896" cy="1138773"/>
          </a:xfrm>
          <a:prstGeom prst="rect">
            <a:avLst/>
          </a:prstGeom>
          <a:noFill/>
          <a:ln>
            <a:noFill/>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defRPr/>
            </a:pPr>
            <a:r>
              <a:rPr lang="en-GB" altLang="en-US" sz="2500" dirty="0">
                <a:solidFill>
                  <a:schemeClr val="tx1"/>
                </a:solidFill>
                <a:latin typeface="+mn-lt"/>
              </a:rPr>
              <a:t>The Antarctic covers the continent of Antarctica and some ice shelves and islands in the Southern Ocean.</a:t>
            </a:r>
          </a:p>
          <a:p>
            <a:pPr eaLnBrk="1" hangingPunct="1">
              <a:lnSpc>
                <a:spcPct val="100000"/>
              </a:lnSpc>
              <a:spcBef>
                <a:spcPct val="0"/>
              </a:spcBef>
              <a:buFontTx/>
              <a:buNone/>
              <a:defRPr/>
            </a:pPr>
            <a:endParaRPr lang="en-GB" altLang="en-US" dirty="0">
              <a:solidFill>
                <a:schemeClr val="tx1"/>
              </a:solidFill>
            </a:endParaRPr>
          </a:p>
        </p:txBody>
      </p:sp>
      <p:sp>
        <p:nvSpPr>
          <p:cNvPr id="6" name="Rectangle: Rounded Corners 4"/>
          <p:cNvSpPr/>
          <p:nvPr/>
        </p:nvSpPr>
        <p:spPr>
          <a:xfrm>
            <a:off x="899592" y="5805264"/>
            <a:ext cx="7331075" cy="777875"/>
          </a:xfrm>
          <a:prstGeom prst="roundRect">
            <a:avLst/>
          </a:prstGeom>
          <a:solidFill>
            <a:srgbClr val="2BB7BC"/>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spcAft>
                <a:spcPts val="1200"/>
              </a:spcAft>
              <a:defRPr/>
            </a:pPr>
            <a:r>
              <a:rPr lang="en-GB" altLang="en-US" sz="1600" dirty="0"/>
              <a:t> These islands include Scott Island, the South Orkney Islands, </a:t>
            </a:r>
            <a:r>
              <a:rPr lang="en-GB" altLang="en-US" sz="1600" dirty="0" err="1"/>
              <a:t>Balleny</a:t>
            </a:r>
            <a:r>
              <a:rPr lang="en-GB" altLang="en-US" sz="1600" dirty="0"/>
              <a:t> Islands, South Shetland Islands and many more!</a:t>
            </a:r>
          </a:p>
        </p:txBody>
      </p:sp>
      <p:pic>
        <p:nvPicPr>
          <p:cNvPr id="7" name="Picture 6"/>
          <p:cNvPicPr>
            <a:picLocks noChangeAspect="1"/>
          </p:cNvPicPr>
          <p:nvPr/>
        </p:nvPicPr>
        <p:blipFill>
          <a:blip r:embed="rId2" cstate="print"/>
          <a:srcRect/>
          <a:stretch>
            <a:fillRect/>
          </a:stretch>
        </p:blipFill>
        <p:spPr bwMode="auto">
          <a:xfrm>
            <a:off x="1403649" y="2046288"/>
            <a:ext cx="5422602" cy="3611979"/>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Grp="1" noChangeAspect="1"/>
          </p:cNvPicPr>
          <p:nvPr>
            <p:ph idx="1"/>
          </p:nvPr>
        </p:nvPicPr>
        <p:blipFill>
          <a:blip r:embed="rId2" cstate="print"/>
          <a:srcRect/>
          <a:stretch>
            <a:fillRect/>
          </a:stretch>
        </p:blipFill>
        <p:spPr bwMode="auto">
          <a:xfrm>
            <a:off x="971599" y="908720"/>
            <a:ext cx="7236805" cy="4824536"/>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67544" y="188640"/>
            <a:ext cx="8220075" cy="993775"/>
          </a:xfrm>
        </p:spPr>
        <p:txBody>
          <a:bodyPr/>
          <a:lstStyle/>
          <a:p>
            <a:pPr eaLnBrk="1" hangingPunct="1">
              <a:defRPr/>
            </a:pPr>
            <a:r>
              <a:rPr lang="en-GB" altLang="en-US" dirty="0">
                <a:solidFill>
                  <a:srgbClr val="2BB7BC"/>
                </a:solidFill>
                <a:latin typeface="+mn-lt"/>
                <a:ea typeface="Sniglet" pitchFamily="2" charset="0"/>
                <a:cs typeface="Sniglet" pitchFamily="2" charset="0"/>
              </a:rPr>
              <a:t>Antarctic Region</a:t>
            </a:r>
            <a:endParaRPr lang="en-GB" altLang="en-US" dirty="0">
              <a:solidFill>
                <a:srgbClr val="2BB7BC"/>
              </a:solidFill>
              <a:latin typeface="+mn-lt"/>
            </a:endParaRPr>
          </a:p>
        </p:txBody>
      </p:sp>
      <p:sp>
        <p:nvSpPr>
          <p:cNvPr id="5" name="TextBox 4"/>
          <p:cNvSpPr txBox="1">
            <a:spLocks noChangeArrowheads="1"/>
          </p:cNvSpPr>
          <p:nvPr/>
        </p:nvSpPr>
        <p:spPr bwMode="auto">
          <a:xfrm>
            <a:off x="467544" y="1268760"/>
            <a:ext cx="6997700" cy="692150"/>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spcAft>
                <a:spcPts val="600"/>
              </a:spcAft>
              <a:buFontTx/>
              <a:buNone/>
              <a:defRPr/>
            </a:pPr>
            <a:r>
              <a:rPr lang="en-GB" altLang="en-US" sz="1600" dirty="0">
                <a:solidFill>
                  <a:schemeClr val="tx1"/>
                </a:solidFill>
                <a:latin typeface="+mn-lt"/>
              </a:rPr>
              <a:t> Most of the land is covered all the time by snow and ice.</a:t>
            </a:r>
          </a:p>
          <a:p>
            <a:pPr eaLnBrk="1" hangingPunct="1">
              <a:lnSpc>
                <a:spcPct val="100000"/>
              </a:lnSpc>
              <a:spcBef>
                <a:spcPct val="0"/>
              </a:spcBef>
              <a:buFontTx/>
              <a:buNone/>
              <a:defRPr/>
            </a:pPr>
            <a:endParaRPr lang="en-GB" altLang="en-US" dirty="0">
              <a:solidFill>
                <a:schemeClr val="tx1"/>
              </a:solidFill>
            </a:endParaRPr>
          </a:p>
        </p:txBody>
      </p:sp>
      <p:sp>
        <p:nvSpPr>
          <p:cNvPr id="6" name="Rectangle: Rounded Corners 4"/>
          <p:cNvSpPr/>
          <p:nvPr/>
        </p:nvSpPr>
        <p:spPr>
          <a:xfrm>
            <a:off x="539552" y="1844824"/>
            <a:ext cx="7331075" cy="534987"/>
          </a:xfrm>
          <a:prstGeom prst="roundRect">
            <a:avLst/>
          </a:prstGeom>
          <a:solidFill>
            <a:srgbClr val="2BB7BC"/>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spcAft>
                <a:spcPts val="600"/>
              </a:spcAft>
              <a:defRPr/>
            </a:pPr>
            <a:r>
              <a:rPr lang="en-GB" altLang="en-US" sz="1600" dirty="0"/>
              <a:t>Only 1% of the land is showing!</a:t>
            </a:r>
          </a:p>
        </p:txBody>
      </p:sp>
      <p:sp>
        <p:nvSpPr>
          <p:cNvPr id="7" name="TextBox 6"/>
          <p:cNvSpPr txBox="1">
            <a:spLocks noChangeArrowheads="1"/>
          </p:cNvSpPr>
          <p:nvPr/>
        </p:nvSpPr>
        <p:spPr bwMode="auto">
          <a:xfrm>
            <a:off x="539552" y="2636912"/>
            <a:ext cx="6997700" cy="692150"/>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spcAft>
                <a:spcPts val="600"/>
              </a:spcAft>
              <a:buFontTx/>
              <a:buNone/>
              <a:defRPr/>
            </a:pPr>
            <a:r>
              <a:rPr lang="en-GB" altLang="en-US" sz="1600" dirty="0">
                <a:solidFill>
                  <a:schemeClr val="tx1"/>
                </a:solidFill>
                <a:latin typeface="+mn-lt"/>
              </a:rPr>
              <a:t> There are icebergs in the Southern Ocean.</a:t>
            </a:r>
          </a:p>
          <a:p>
            <a:pPr eaLnBrk="1" hangingPunct="1">
              <a:lnSpc>
                <a:spcPct val="100000"/>
              </a:lnSpc>
              <a:spcBef>
                <a:spcPct val="0"/>
              </a:spcBef>
              <a:buFontTx/>
              <a:buNone/>
              <a:defRPr/>
            </a:pPr>
            <a:endParaRPr lang="en-GB" altLang="en-US" dirty="0">
              <a:solidFill>
                <a:schemeClr val="tx1"/>
              </a:solidFill>
            </a:endParaRPr>
          </a:p>
        </p:txBody>
      </p:sp>
      <p:sp>
        <p:nvSpPr>
          <p:cNvPr id="8" name="Rectangle: Rounded Corners 6"/>
          <p:cNvSpPr/>
          <p:nvPr/>
        </p:nvSpPr>
        <p:spPr>
          <a:xfrm>
            <a:off x="611560" y="3356992"/>
            <a:ext cx="7331075" cy="536575"/>
          </a:xfrm>
          <a:prstGeom prst="roundRect">
            <a:avLst/>
          </a:prstGeom>
          <a:solidFill>
            <a:srgbClr val="2BB7B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Aft>
                <a:spcPts val="600"/>
              </a:spcAft>
              <a:defRPr/>
            </a:pPr>
            <a:r>
              <a:rPr lang="en-GB" altLang="en-US" sz="1600" dirty="0"/>
              <a:t> Icebergs are pieces of ice which have broken off and are floating in the ocean.</a:t>
            </a:r>
          </a:p>
        </p:txBody>
      </p:sp>
      <p:sp>
        <p:nvSpPr>
          <p:cNvPr id="9" name="TextBox 8"/>
          <p:cNvSpPr txBox="1">
            <a:spLocks noChangeArrowheads="1"/>
          </p:cNvSpPr>
          <p:nvPr/>
        </p:nvSpPr>
        <p:spPr bwMode="auto">
          <a:xfrm>
            <a:off x="323528" y="6021288"/>
            <a:ext cx="6999287" cy="615950"/>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defRPr/>
            </a:pPr>
            <a:r>
              <a:rPr lang="en-GB" altLang="en-US" sz="1600" dirty="0">
                <a:solidFill>
                  <a:schemeClr val="tx1"/>
                </a:solidFill>
                <a:latin typeface="+mn-lt"/>
              </a:rPr>
              <a:t> Antarctica is the coldest continent on earth!</a:t>
            </a:r>
          </a:p>
          <a:p>
            <a:pPr eaLnBrk="1" hangingPunct="1">
              <a:lnSpc>
                <a:spcPct val="100000"/>
              </a:lnSpc>
              <a:spcBef>
                <a:spcPct val="0"/>
              </a:spcBef>
              <a:buFontTx/>
              <a:buNone/>
              <a:defRPr/>
            </a:pPr>
            <a:endParaRPr lang="en-GB" altLang="en-US" dirty="0">
              <a:solidFill>
                <a:schemeClr val="tx1"/>
              </a:solidFill>
            </a:endParaRPr>
          </a:p>
        </p:txBody>
      </p:sp>
      <p:pic>
        <p:nvPicPr>
          <p:cNvPr id="10" name="Picture 9"/>
          <p:cNvPicPr>
            <a:picLocks noChangeAspect="1"/>
          </p:cNvPicPr>
          <p:nvPr/>
        </p:nvPicPr>
        <p:blipFill>
          <a:blip r:embed="rId2" cstate="print"/>
          <a:srcRect/>
          <a:stretch>
            <a:fillRect/>
          </a:stretch>
        </p:blipFill>
        <p:spPr bwMode="auto">
          <a:xfrm>
            <a:off x="4283968" y="4221088"/>
            <a:ext cx="927100" cy="2063750"/>
          </a:xfrm>
          <a:prstGeom prst="rect">
            <a:avLst/>
          </a:prstGeom>
          <a:noFill/>
          <a:ln w="9525">
            <a:noFill/>
            <a:miter lim="800000"/>
            <a:headEnd/>
            <a:tailEnd/>
          </a:ln>
        </p:spPr>
      </p:pic>
      <p:sp>
        <p:nvSpPr>
          <p:cNvPr id="11" name="Rectangle: Rounded Corners 8"/>
          <p:cNvSpPr/>
          <p:nvPr/>
        </p:nvSpPr>
        <p:spPr>
          <a:xfrm>
            <a:off x="5580112" y="4869160"/>
            <a:ext cx="3168352" cy="1212850"/>
          </a:xfrm>
          <a:prstGeom prst="roundRect">
            <a:avLst/>
          </a:prstGeom>
          <a:solidFill>
            <a:srgbClr val="2BB7B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Aft>
                <a:spcPts val="0"/>
              </a:spcAft>
              <a:defRPr/>
            </a:pPr>
            <a:r>
              <a:rPr lang="en-GB" altLang="en-US" sz="1600" dirty="0"/>
              <a:t>The world’s coldest temperature </a:t>
            </a:r>
          </a:p>
          <a:p>
            <a:pPr eaLnBrk="1" fontAlgn="auto" hangingPunct="1">
              <a:spcAft>
                <a:spcPts val="0"/>
              </a:spcAft>
              <a:defRPr/>
            </a:pPr>
            <a:r>
              <a:rPr lang="en-GB" altLang="en-US" sz="1600" dirty="0"/>
              <a:t>ever recorded was in the Antarctic.</a:t>
            </a:r>
          </a:p>
          <a:p>
            <a:pPr eaLnBrk="1" fontAlgn="auto" hangingPunct="1">
              <a:spcAft>
                <a:spcPts val="0"/>
              </a:spcAft>
              <a:defRPr/>
            </a:pPr>
            <a:endParaRPr lang="en-GB" altLang="en-US" sz="1600" dirty="0"/>
          </a:p>
          <a:p>
            <a:pPr eaLnBrk="1" fontAlgn="auto" hangingPunct="1">
              <a:spcAft>
                <a:spcPts val="0"/>
              </a:spcAft>
              <a:defRPr/>
            </a:pPr>
            <a:r>
              <a:rPr lang="en-GB" altLang="en-US" sz="1600" dirty="0"/>
              <a:t>It reached -89.2°C in 1983!</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childTnLst>
                          </p:cTn>
                        </p:par>
                        <p:par>
                          <p:cTn id="25" fill="hold">
                            <p:stCondLst>
                              <p:cond delay="500"/>
                            </p:stCondLst>
                            <p:childTnLst>
                              <p:par>
                                <p:cTn id="26" presetID="10" presetClass="entr" presetSubtype="0" fill="hold" nodeType="after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500"/>
                                        <p:tgtEl>
                                          <p:spTgt spid="10"/>
                                        </p:tgtEl>
                                      </p:cBhvr>
                                    </p:animEffect>
                                  </p:childTnLst>
                                </p:cTn>
                              </p:par>
                            </p:childTnLst>
                          </p:cTn>
                        </p:par>
                        <p:par>
                          <p:cTn id="29" fill="hold">
                            <p:stCondLst>
                              <p:cond delay="1000"/>
                            </p:stCondLst>
                            <p:childTnLst>
                              <p:par>
                                <p:cTn id="30" presetID="10" presetClass="entr" presetSubtype="0"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p:bldP spid="8" grpId="0" animBg="1"/>
      <p:bldP spid="9" grpId="0"/>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67544" y="188640"/>
            <a:ext cx="8220075" cy="994306"/>
          </a:xfrm>
        </p:spPr>
        <p:txBody>
          <a:bodyPr/>
          <a:lstStyle/>
          <a:p>
            <a:r>
              <a:rPr lang="en-GB" b="1" dirty="0"/>
              <a:t>Climate in Antarctica</a:t>
            </a:r>
          </a:p>
        </p:txBody>
      </p:sp>
      <p:sp>
        <p:nvSpPr>
          <p:cNvPr id="5" name="Rectangle 4"/>
          <p:cNvSpPr/>
          <p:nvPr/>
        </p:nvSpPr>
        <p:spPr>
          <a:xfrm>
            <a:off x="736598" y="1286934"/>
            <a:ext cx="7814277" cy="1200329"/>
          </a:xfrm>
          <a:prstGeom prst="rect">
            <a:avLst/>
          </a:prstGeom>
        </p:spPr>
        <p:txBody>
          <a:bodyPr wrap="square">
            <a:spAutoFit/>
          </a:bodyPr>
          <a:lstStyle/>
          <a:p>
            <a:r>
              <a:rPr lang="en-GB" dirty="0"/>
              <a:t>Antarctica is the coldest and windiest place on Earth. The lowest temperature ever recorded here was -89ºC! The average temperatures range from about 10ºC in the summer to -60ºC in the winter. Antarctica’s winter also lasts for 8 months.</a:t>
            </a:r>
          </a:p>
        </p:txBody>
      </p:sp>
      <p:sp>
        <p:nvSpPr>
          <p:cNvPr id="6" name="Rectangle 5"/>
          <p:cNvSpPr/>
          <p:nvPr/>
        </p:nvSpPr>
        <p:spPr>
          <a:xfrm>
            <a:off x="736598" y="4476956"/>
            <a:ext cx="7581687" cy="1200329"/>
          </a:xfrm>
          <a:prstGeom prst="rect">
            <a:avLst/>
          </a:prstGeom>
        </p:spPr>
        <p:txBody>
          <a:bodyPr wrap="square">
            <a:spAutoFit/>
          </a:bodyPr>
          <a:lstStyle/>
          <a:p>
            <a:r>
              <a:rPr lang="en-GB" dirty="0"/>
              <a:t>Because it is so cold, over 98% of Antarctica is permanently covered in ice. The average thickness of this ice is about one mile! Antarctica is also home to the driest place on Earth. There are places in Antarctica which haven’t had rain or snow in over 2 million years!</a:t>
            </a:r>
          </a:p>
        </p:txBody>
      </p:sp>
      <p:sp>
        <p:nvSpPr>
          <p:cNvPr id="7" name="Rounded Rectangle 6"/>
          <p:cNvSpPr/>
          <p:nvPr/>
        </p:nvSpPr>
        <p:spPr>
          <a:xfrm>
            <a:off x="650453" y="5770700"/>
            <a:ext cx="7900423" cy="547779"/>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t>What do you think -89ºC would feel like?</a:t>
            </a:r>
          </a:p>
        </p:txBody>
      </p:sp>
      <p:grpSp>
        <p:nvGrpSpPr>
          <p:cNvPr id="2" name="Group 7"/>
          <p:cNvGrpSpPr/>
          <p:nvPr/>
        </p:nvGrpSpPr>
        <p:grpSpPr>
          <a:xfrm>
            <a:off x="1811045" y="2558287"/>
            <a:ext cx="5486400" cy="1918669"/>
            <a:chOff x="1811045" y="2558287"/>
            <a:chExt cx="5486400" cy="1918669"/>
          </a:xfrm>
        </p:grpSpPr>
        <p:sp>
          <p:nvSpPr>
            <p:cNvPr id="9" name="Rounded Rectangle 8"/>
            <p:cNvSpPr/>
            <p:nvPr/>
          </p:nvSpPr>
          <p:spPr>
            <a:xfrm>
              <a:off x="1811045" y="2558287"/>
              <a:ext cx="5486400" cy="1918669"/>
            </a:xfrm>
            <a:prstGeom prst="roundRect">
              <a:avLst>
                <a:gd name="adj" fmla="val 6535"/>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4" descr="Mountains, Ice Bergs, Antarctica, Berg, Ice, Iceberg">
              <a:extLst>
                <a:ext uri="{FF2B5EF4-FFF2-40B4-BE49-F238E27FC236}">
                  <a16:creationId xmlns:a16="http://schemas.microsoft.com/office/drawing/2014/main" id="{83C208AF-F684-4686-81F0-DAAD17902D0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58023" y="2675273"/>
              <a:ext cx="2535554" cy="1687729"/>
            </a:xfrm>
            <a:prstGeom prst="roundRect">
              <a:avLst>
                <a:gd name="adj" fmla="val 4685"/>
              </a:avLst>
            </a:prstGeom>
            <a:noFill/>
            <a:ln w="28575">
              <a:solidFill>
                <a:srgbClr val="4DB1E3"/>
              </a:solidFill>
            </a:ln>
            <a:extLst>
              <a:ext uri="{909E8E84-426E-40DD-AFC4-6F175D3DCCD1}">
                <a14:hiddenFill xmlns:a14="http://schemas.microsoft.com/office/drawing/2010/main">
                  <a:solidFill>
                    <a:srgbClr val="FFFFFF"/>
                  </a:solidFill>
                </a14:hiddenFill>
              </a:ext>
            </a:extLst>
          </p:spPr>
        </p:pic>
        <p:pic>
          <p:nvPicPr>
            <p:cNvPr id="11" name="Picture 6" descr="Fryxellsee, Antarctica, Blue Ice, Lake, Mountains">
              <a:extLst>
                <a:ext uri="{FF2B5EF4-FFF2-40B4-BE49-F238E27FC236}">
                  <a16:creationId xmlns:a16="http://schemas.microsoft.com/office/drawing/2014/main" id="{EB243FD3-CBE5-4567-9460-055A131D32A9}"/>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7849" r="3513"/>
            <a:stretch/>
          </p:blipFill>
          <p:spPr bwMode="auto">
            <a:xfrm>
              <a:off x="4625023" y="2675273"/>
              <a:ext cx="2535554" cy="1680000"/>
            </a:xfrm>
            <a:prstGeom prst="roundRect">
              <a:avLst>
                <a:gd name="adj" fmla="val 3583"/>
              </a:avLst>
            </a:prstGeom>
            <a:noFill/>
            <a:ln w="28575">
              <a:solidFill>
                <a:srgbClr val="4DB1E3"/>
              </a:solidFill>
            </a:ln>
            <a:extLst>
              <a:ext uri="{909E8E84-426E-40DD-AFC4-6F175D3DCCD1}">
                <a14:hiddenFill xmlns:a14="http://schemas.microsoft.com/office/drawing/2010/main">
                  <a:solidFill>
                    <a:srgbClr val="FFFFFF"/>
                  </a:solidFill>
                </a14:hiddenFill>
              </a:ext>
            </a:extLst>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antarctica2"/>
          <p:cNvPicPr>
            <a:picLocks noChangeAspect="1" noChangeArrowheads="1"/>
          </p:cNvPicPr>
          <p:nvPr/>
        </p:nvPicPr>
        <p:blipFill>
          <a:blip r:embed="rId3" cstate="print"/>
          <a:srcRect/>
          <a:stretch>
            <a:fillRect/>
          </a:stretch>
        </p:blipFill>
        <p:spPr bwMode="auto">
          <a:xfrm>
            <a:off x="755576" y="116632"/>
            <a:ext cx="7512050" cy="5199063"/>
          </a:xfrm>
          <a:prstGeom prst="rect">
            <a:avLst/>
          </a:prstGeom>
          <a:noFill/>
        </p:spPr>
      </p:pic>
      <p:sp>
        <p:nvSpPr>
          <p:cNvPr id="5" name="Rectangle 4"/>
          <p:cNvSpPr/>
          <p:nvPr/>
        </p:nvSpPr>
        <p:spPr>
          <a:xfrm>
            <a:off x="1763688" y="5517232"/>
            <a:ext cx="5112568" cy="369332"/>
          </a:xfrm>
          <a:prstGeom prst="rect">
            <a:avLst/>
          </a:prstGeom>
        </p:spPr>
        <p:txBody>
          <a:bodyPr wrap="square">
            <a:spAutoFit/>
          </a:bodyPr>
          <a:lstStyle/>
          <a:p>
            <a:pPr>
              <a:spcBef>
                <a:spcPct val="50000"/>
              </a:spcBef>
            </a:pPr>
            <a:r>
              <a:rPr lang="en-GB" dirty="0">
                <a:latin typeface="Comic Sans MS" pitchFamily="66" charset="0"/>
              </a:rPr>
              <a:t>The mountains are covered in snow and ice</a:t>
            </a:r>
            <a:r>
              <a:rPr lang="en-GB" dirty="0"/>
              <a:t>.</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000"/>
                                        <p:tgtEl>
                                          <p:spTgt spid="4"/>
                                        </p:tgtEl>
                                      </p:cBhvr>
                                    </p:animEffect>
                                  </p:childTnLst>
                                  <p:subTnLst>
                                    <p:audio>
                                      <p:cMediaNode>
                                        <p:cTn display="0" masterRel="sameClick">
                                          <p:stCondLst>
                                            <p:cond evt="begin" delay="0">
                                              <p:tn val="5"/>
                                            </p:cond>
                                          </p:stCondLst>
                                          <p:endCondLst>
                                            <p:cond evt="onStopAudio" delay="0">
                                              <p:tgtEl>
                                                <p:sldTgt/>
                                              </p:tgtEl>
                                            </p:cond>
                                          </p:endCondLst>
                                        </p:cTn>
                                        <p:tgtEl>
                                          <p:sndTgt r:embed="rId2" name="wind.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title"/>
          </p:nvPr>
        </p:nvSpPr>
        <p:spPr>
          <a:xfrm>
            <a:off x="1908175" y="5157788"/>
            <a:ext cx="5051425" cy="850900"/>
          </a:xfrm>
        </p:spPr>
        <p:txBody>
          <a:bodyPr/>
          <a:lstStyle/>
          <a:p>
            <a:r>
              <a:rPr lang="en-GB" sz="2800" dirty="0">
                <a:latin typeface="Comic Sans MS" pitchFamily="66" charset="0"/>
              </a:rPr>
              <a:t>Ice floats on the sea.</a:t>
            </a:r>
            <a:endParaRPr lang="en-US" sz="2800" dirty="0">
              <a:latin typeface="Comic Sans MS" pitchFamily="66" charset="0"/>
            </a:endParaRPr>
          </a:p>
        </p:txBody>
      </p:sp>
      <p:pic>
        <p:nvPicPr>
          <p:cNvPr id="5" name="Content Placeholder 4" descr="antarctica4"/>
          <p:cNvPicPr>
            <a:picLocks noGrp="1" noChangeAspect="1" noChangeArrowheads="1"/>
          </p:cNvPicPr>
          <p:nvPr>
            <p:ph idx="1"/>
          </p:nvPr>
        </p:nvPicPr>
        <p:blipFill>
          <a:blip r:embed="rId3" cstate="print"/>
          <a:srcRect/>
          <a:stretch>
            <a:fillRect/>
          </a:stretch>
        </p:blipFill>
        <p:spPr>
          <a:xfrm>
            <a:off x="1258888" y="692150"/>
            <a:ext cx="6591300" cy="4525963"/>
          </a:xfrm>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3000"/>
                                        <p:tgtEl>
                                          <p:spTgt spid="5"/>
                                        </p:tgtEl>
                                      </p:cBhvr>
                                    </p:animEffect>
                                  </p:childTnLst>
                                  <p:subTnLst>
                                    <p:audio>
                                      <p:cMediaNode>
                                        <p:cTn display="0" masterRel="sameClick">
                                          <p:stCondLst>
                                            <p:cond evt="begin" delay="0">
                                              <p:tn val="5"/>
                                            </p:cond>
                                          </p:stCondLst>
                                          <p:endCondLst>
                                            <p:cond evt="onStopAudio" delay="0">
                                              <p:tgtEl>
                                                <p:sldTgt/>
                                              </p:tgtEl>
                                            </p:cond>
                                          </p:endCondLst>
                                        </p:cTn>
                                        <p:tgtEl>
                                          <p:sndTgt r:embed="rId2" name="push.wav"/>
                                        </p:tgtEl>
                                      </p:cMediaNode>
                                    </p:audio>
                                  </p:subTnLst>
                                </p:cTn>
                              </p:par>
                            </p:childTnLst>
                          </p:cTn>
                        </p:par>
                        <p:par>
                          <p:cTn id="8" fill="hold">
                            <p:stCondLst>
                              <p:cond delay="3000"/>
                            </p:stCondLst>
                            <p:childTnLst>
                              <p:par>
                                <p:cTn id="9" presetID="2" presetClass="entr" presetSubtype="4"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2000" fill="hold"/>
                                        <p:tgtEl>
                                          <p:spTgt spid="4"/>
                                        </p:tgtEl>
                                        <p:attrNameLst>
                                          <p:attrName>ppt_x</p:attrName>
                                        </p:attrNameLst>
                                      </p:cBhvr>
                                      <p:tavLst>
                                        <p:tav tm="0">
                                          <p:val>
                                            <p:strVal val="#ppt_x"/>
                                          </p:val>
                                        </p:tav>
                                        <p:tav tm="100000">
                                          <p:val>
                                            <p:strVal val="#ppt_x"/>
                                          </p:val>
                                        </p:tav>
                                      </p:tavLst>
                                    </p:anim>
                                    <p:anim calcmode="lin" valueType="num">
                                      <p:cBhvr additive="base">
                                        <p:cTn id="12" dur="2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ntarctica11"/>
          <p:cNvPicPr>
            <a:picLocks noGrp="1" noChangeAspect="1" noChangeArrowheads="1"/>
          </p:cNvPicPr>
          <p:nvPr>
            <p:ph idx="1"/>
          </p:nvPr>
        </p:nvPicPr>
        <p:blipFill>
          <a:blip r:embed="rId3" cstate="print"/>
          <a:srcRect/>
          <a:stretch>
            <a:fillRect/>
          </a:stretch>
        </p:blipFill>
        <p:spPr>
          <a:xfrm>
            <a:off x="539552" y="1268760"/>
            <a:ext cx="7592814" cy="4897536"/>
          </a:xfrm>
          <a:noFill/>
          <a:ln/>
        </p:spPr>
      </p:pic>
      <p:sp>
        <p:nvSpPr>
          <p:cNvPr id="6" name="Rectangle 5"/>
          <p:cNvSpPr/>
          <p:nvPr/>
        </p:nvSpPr>
        <p:spPr>
          <a:xfrm>
            <a:off x="683568" y="5517232"/>
            <a:ext cx="5957080" cy="477054"/>
          </a:xfrm>
          <a:prstGeom prst="rect">
            <a:avLst/>
          </a:prstGeom>
        </p:spPr>
        <p:txBody>
          <a:bodyPr wrap="none">
            <a:spAutoFit/>
          </a:bodyPr>
          <a:lstStyle/>
          <a:p>
            <a:r>
              <a:rPr lang="en-GB" sz="2500" dirty="0">
                <a:solidFill>
                  <a:schemeClr val="bg1"/>
                </a:solidFill>
                <a:latin typeface="Comic Sans MS" pitchFamily="66" charset="0"/>
              </a:rPr>
              <a:t>Most of an iceberg is under the water.</a:t>
            </a:r>
            <a:endParaRPr lang="en-US" sz="2500" dirty="0"/>
          </a:p>
        </p:txBody>
      </p:sp>
      <p:sp>
        <p:nvSpPr>
          <p:cNvPr id="7" name="TextBox 6"/>
          <p:cNvSpPr txBox="1"/>
          <p:nvPr/>
        </p:nvSpPr>
        <p:spPr>
          <a:xfrm>
            <a:off x="1979712" y="404664"/>
            <a:ext cx="5040560" cy="630942"/>
          </a:xfrm>
          <a:prstGeom prst="rect">
            <a:avLst/>
          </a:prstGeom>
          <a:noFill/>
        </p:spPr>
        <p:txBody>
          <a:bodyPr wrap="square" rtlCol="0">
            <a:spAutoFit/>
          </a:bodyPr>
          <a:lstStyle/>
          <a:p>
            <a:r>
              <a:rPr lang="en-GB" sz="3500" dirty="0"/>
              <a:t>         This is an iceberg</a:t>
            </a:r>
            <a:r>
              <a:rPr lang="en-GB" dirty="0"/>
              <a:t>.</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3000"/>
                                        <p:tgtEl>
                                          <p:spTgt spid="5"/>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loud Callout 4"/>
          <p:cNvSpPr/>
          <p:nvPr/>
        </p:nvSpPr>
        <p:spPr>
          <a:xfrm>
            <a:off x="1691680" y="1124744"/>
            <a:ext cx="5976664" cy="3456384"/>
          </a:xfrm>
          <a:prstGeom prst="cloudCallout">
            <a:avLst>
              <a:gd name="adj1" fmla="val -49863"/>
              <a:gd name="adj2" fmla="val 8375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1"/>
          <p:cNvSpPr>
            <a:spLocks noGrp="1"/>
          </p:cNvSpPr>
          <p:nvPr>
            <p:ph type="title"/>
          </p:nvPr>
        </p:nvSpPr>
        <p:spPr>
          <a:xfrm>
            <a:off x="2339752" y="2204864"/>
            <a:ext cx="4834880" cy="1143000"/>
          </a:xfrm>
        </p:spPr>
        <p:txBody>
          <a:bodyPr>
            <a:normAutofit fontScale="90000"/>
          </a:bodyPr>
          <a:lstStyle/>
          <a:p>
            <a:r>
              <a:rPr lang="en-GB" dirty="0"/>
              <a:t>What animals do you think live in the Antarctic?</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antarctica7"/>
          <p:cNvPicPr>
            <a:picLocks noChangeAspect="1" noChangeArrowheads="1"/>
          </p:cNvPicPr>
          <p:nvPr/>
        </p:nvPicPr>
        <p:blipFill>
          <a:blip r:embed="rId3" cstate="print"/>
          <a:srcRect/>
          <a:stretch>
            <a:fillRect/>
          </a:stretch>
        </p:blipFill>
        <p:spPr>
          <a:xfrm>
            <a:off x="1115616" y="1196752"/>
            <a:ext cx="6912768" cy="4716479"/>
          </a:xfrm>
          <a:prstGeom prst="rect">
            <a:avLst/>
          </a:prstGeom>
          <a:noFill/>
          <a:ln/>
        </p:spPr>
      </p:pic>
      <p:sp>
        <p:nvSpPr>
          <p:cNvPr id="4" name="TextBox 3"/>
          <p:cNvSpPr txBox="1"/>
          <p:nvPr/>
        </p:nvSpPr>
        <p:spPr>
          <a:xfrm>
            <a:off x="3131840" y="332656"/>
            <a:ext cx="2592288" cy="784830"/>
          </a:xfrm>
          <a:prstGeom prst="rect">
            <a:avLst/>
          </a:prstGeom>
          <a:noFill/>
        </p:spPr>
        <p:txBody>
          <a:bodyPr wrap="square" rtlCol="0">
            <a:spAutoFit/>
          </a:bodyPr>
          <a:lstStyle/>
          <a:p>
            <a:r>
              <a:rPr lang="en-GB" sz="4500" b="1" dirty="0"/>
              <a:t>Penguins</a:t>
            </a:r>
            <a:endParaRPr lang="en-US" sz="4500" b="1" dirty="0"/>
          </a:p>
        </p:txBody>
      </p:sp>
      <p:sp>
        <p:nvSpPr>
          <p:cNvPr id="5" name="Text Box 7"/>
          <p:cNvSpPr txBox="1">
            <a:spLocks noChangeArrowheads="1"/>
          </p:cNvSpPr>
          <p:nvPr/>
        </p:nvSpPr>
        <p:spPr bwMode="auto">
          <a:xfrm>
            <a:off x="1033891" y="6010028"/>
            <a:ext cx="6973439" cy="519113"/>
          </a:xfrm>
          <a:prstGeom prst="rect">
            <a:avLst/>
          </a:prstGeom>
          <a:noFill/>
          <a:ln w="9525">
            <a:noFill/>
            <a:miter lim="800000"/>
            <a:headEnd/>
            <a:tailEnd/>
          </a:ln>
          <a:effectLst/>
        </p:spPr>
        <p:txBody>
          <a:bodyPr wrap="square" lIns="91440" tIns="45720" rIns="91440" bIns="45720" anchor="t">
            <a:spAutoFit/>
          </a:bodyPr>
          <a:lstStyle/>
          <a:p>
            <a:pPr>
              <a:spcBef>
                <a:spcPct val="50000"/>
              </a:spcBef>
            </a:pPr>
            <a:r>
              <a:rPr lang="en-GB" sz="2800" dirty="0">
                <a:solidFill>
                  <a:schemeClr val="accent2"/>
                </a:solidFill>
                <a:latin typeface="Comic Sans MS"/>
              </a:rPr>
              <a:t>There are no penguins at the North Pole.</a:t>
            </a:r>
            <a:endParaRPr lang="en-US" sz="2800" dirty="0">
              <a:solidFill>
                <a:schemeClr val="accent2"/>
              </a:solidFill>
              <a:latin typeface="Comic Sans M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ppt_x"/>
                                          </p:val>
                                        </p:tav>
                                        <p:tav tm="100000">
                                          <p:val>
                                            <p:strVal val="#ppt_x"/>
                                          </p:val>
                                        </p:tav>
                                      </p:tavLst>
                                    </p:anim>
                                    <p:anim calcmode="lin" valueType="num">
                                      <p:cBhvr additive="base">
                                        <p:cTn id="8" dur="2000" fill="hold"/>
                                        <p:tgtEl>
                                          <p:spTgt spid="3"/>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push.wav"/>
                                        </p:tgtEl>
                                      </p:cMediaNode>
                                    </p:audio>
                                  </p:subTnLst>
                                </p:cTn>
                              </p:par>
                            </p:childTnLst>
                          </p:cTn>
                        </p:par>
                        <p:par>
                          <p:cTn id="9" fill="hold">
                            <p:stCondLst>
                              <p:cond delay="2000"/>
                            </p:stCondLst>
                            <p:childTnLst>
                              <p:par>
                                <p:cTn id="10" presetID="9"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dissolve">
                                      <p:cBhvr>
                                        <p:cTn id="12"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srcRect l="22778" r="31111"/>
          <a:stretch>
            <a:fillRect/>
          </a:stretch>
        </p:blipFill>
        <p:spPr bwMode="auto">
          <a:xfrm>
            <a:off x="755576" y="1124744"/>
            <a:ext cx="3384376" cy="5506968"/>
          </a:xfrm>
          <a:prstGeom prst="rect">
            <a:avLst/>
          </a:prstGeom>
          <a:noFill/>
          <a:ln w="9525">
            <a:noFill/>
            <a:miter lim="800000"/>
            <a:headEnd/>
            <a:tailEnd/>
          </a:ln>
        </p:spPr>
      </p:pic>
      <p:sp>
        <p:nvSpPr>
          <p:cNvPr id="6" name="TextBox 5"/>
          <p:cNvSpPr txBox="1"/>
          <p:nvPr/>
        </p:nvSpPr>
        <p:spPr>
          <a:xfrm>
            <a:off x="-396552" y="116632"/>
            <a:ext cx="5832648" cy="630942"/>
          </a:xfrm>
          <a:prstGeom prst="rect">
            <a:avLst/>
          </a:prstGeom>
          <a:noFill/>
        </p:spPr>
        <p:txBody>
          <a:bodyPr wrap="square" rtlCol="0">
            <a:spAutoFit/>
          </a:bodyPr>
          <a:lstStyle/>
          <a:p>
            <a:pPr algn="ctr"/>
            <a:r>
              <a:rPr lang="en-GB" sz="3500" b="1" dirty="0"/>
              <a:t>Emperor Penguin</a:t>
            </a:r>
            <a:endParaRPr lang="en-US" sz="3500" b="1" dirty="0"/>
          </a:p>
        </p:txBody>
      </p:sp>
      <p:pic>
        <p:nvPicPr>
          <p:cNvPr id="9" name="Picture 4" descr="antarctica10"/>
          <p:cNvPicPr>
            <a:picLocks noGrp="1" noChangeAspect="1" noChangeArrowheads="1"/>
          </p:cNvPicPr>
          <p:nvPr>
            <p:ph idx="1"/>
          </p:nvPr>
        </p:nvPicPr>
        <p:blipFill>
          <a:blip r:embed="rId4" cstate="print"/>
          <a:srcRect/>
          <a:stretch>
            <a:fillRect/>
          </a:stretch>
        </p:blipFill>
        <p:spPr>
          <a:xfrm>
            <a:off x="4499992" y="404664"/>
            <a:ext cx="4150479" cy="2747392"/>
          </a:xfrm>
          <a:noFill/>
          <a:ln/>
        </p:spPr>
      </p:pic>
      <p:sp>
        <p:nvSpPr>
          <p:cNvPr id="10" name="Rectangle 9"/>
          <p:cNvSpPr/>
          <p:nvPr/>
        </p:nvSpPr>
        <p:spPr>
          <a:xfrm>
            <a:off x="4788024" y="3429000"/>
            <a:ext cx="3744416" cy="923330"/>
          </a:xfrm>
          <a:prstGeom prst="rect">
            <a:avLst/>
          </a:prstGeom>
        </p:spPr>
        <p:txBody>
          <a:bodyPr wrap="square">
            <a:spAutoFit/>
          </a:bodyPr>
          <a:lstStyle/>
          <a:p>
            <a:r>
              <a:rPr lang="en-GB" dirty="0">
                <a:solidFill>
                  <a:schemeClr val="accent2"/>
                </a:solidFill>
                <a:latin typeface="Century Gothic" pitchFamily="34" charset="0"/>
              </a:rPr>
              <a:t>The    Mummy   and   Daddy    penguins   eat   fish  and   then   feed   it   to   their   baby.</a:t>
            </a:r>
            <a:r>
              <a:rPr lang="en-GB" dirty="0">
                <a:latin typeface="Century Gothic" pitchFamily="34" charset="0"/>
              </a:rPr>
              <a:t> </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6" presetClass="entr" presetSubtype="32"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circle(out)">
                                      <p:cBhvr>
                                        <p:cTn id="11" dur="2000"/>
                                        <p:tgtEl>
                                          <p:spTgt spid="9"/>
                                        </p:tgtEl>
                                      </p:cBhvr>
                                    </p:animEffect>
                                  </p:childTnLst>
                                  <p:subTnLst>
                                    <p:audio>
                                      <p:cMediaNode>
                                        <p:cTn display="0" masterRel="sameClick">
                                          <p:stCondLst>
                                            <p:cond evt="begin" delay="0">
                                              <p:tn val="9"/>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228184" y="980728"/>
            <a:ext cx="2771800" cy="861774"/>
          </a:xfrm>
          <a:prstGeom prst="rect">
            <a:avLst/>
          </a:prstGeom>
          <a:noFill/>
        </p:spPr>
        <p:txBody>
          <a:bodyPr wrap="square" rtlCol="0">
            <a:spAutoFit/>
          </a:bodyPr>
          <a:lstStyle/>
          <a:p>
            <a:pPr algn="ctr"/>
            <a:r>
              <a:rPr lang="en-GB" sz="5000" b="1" dirty="0"/>
              <a:t>Seal</a:t>
            </a:r>
            <a:endParaRPr lang="en-US" sz="5000" b="1" dirty="0"/>
          </a:p>
        </p:txBody>
      </p:sp>
      <p:pic>
        <p:nvPicPr>
          <p:cNvPr id="6" name="Picture 4" descr="antarctica9"/>
          <p:cNvPicPr>
            <a:picLocks noGrp="1" noChangeAspect="1" noChangeArrowheads="1"/>
          </p:cNvPicPr>
          <p:nvPr>
            <p:ph idx="1"/>
          </p:nvPr>
        </p:nvPicPr>
        <p:blipFill>
          <a:blip r:embed="rId3" cstate="print"/>
          <a:srcRect/>
          <a:stretch>
            <a:fillRect/>
          </a:stretch>
        </p:blipFill>
        <p:spPr>
          <a:xfrm>
            <a:off x="179512" y="332656"/>
            <a:ext cx="5964238" cy="4070350"/>
          </a:xfrm>
          <a:noFill/>
          <a:ln/>
        </p:spPr>
      </p:pic>
      <p:pic>
        <p:nvPicPr>
          <p:cNvPr id="7" name="Picture 6"/>
          <p:cNvPicPr>
            <a:picLocks noChangeAspect="1"/>
          </p:cNvPicPr>
          <p:nvPr/>
        </p:nvPicPr>
        <p:blipFill>
          <a:blip r:embed="rId4" cstate="print"/>
          <a:srcRect l="28612" r="13123"/>
          <a:stretch>
            <a:fillRect/>
          </a:stretch>
        </p:blipFill>
        <p:spPr bwMode="auto">
          <a:xfrm>
            <a:off x="5436096" y="2492896"/>
            <a:ext cx="3506787" cy="4011613"/>
          </a:xfrm>
          <a:prstGeom prst="rect">
            <a:avLst/>
          </a:prstGeom>
          <a:noFill/>
          <a:ln w="9525">
            <a:noFill/>
            <a:miter lim="800000"/>
            <a:headEnd/>
            <a:tailEnd/>
          </a:ln>
        </p:spPr>
      </p:pic>
      <p:sp>
        <p:nvSpPr>
          <p:cNvPr id="8" name="Rectangle 7"/>
          <p:cNvSpPr/>
          <p:nvPr/>
        </p:nvSpPr>
        <p:spPr>
          <a:xfrm>
            <a:off x="179512" y="4725144"/>
            <a:ext cx="5040560" cy="1054135"/>
          </a:xfrm>
          <a:prstGeom prst="rect">
            <a:avLst/>
          </a:prstGeom>
        </p:spPr>
        <p:txBody>
          <a:bodyPr wrap="square">
            <a:spAutoFit/>
          </a:bodyPr>
          <a:lstStyle/>
          <a:p>
            <a:pPr algn="ctr">
              <a:spcBef>
                <a:spcPct val="50000"/>
              </a:spcBef>
            </a:pPr>
            <a:r>
              <a:rPr lang="en-GB" sz="2500" dirty="0">
                <a:solidFill>
                  <a:schemeClr val="accent2"/>
                </a:solidFill>
              </a:rPr>
              <a:t>They   have    fat   under   their   skin</a:t>
            </a:r>
          </a:p>
          <a:p>
            <a:pPr algn="ctr">
              <a:spcBef>
                <a:spcPct val="50000"/>
              </a:spcBef>
            </a:pPr>
            <a:r>
              <a:rPr lang="en-GB" sz="2500" dirty="0">
                <a:solidFill>
                  <a:schemeClr val="accent2"/>
                </a:solidFill>
              </a:rPr>
              <a:t>   to   keep   them    warm.</a:t>
            </a:r>
            <a:endParaRPr lang="en-US" sz="2500" dirty="0">
              <a:solidFill>
                <a:schemeClr val="accent2"/>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4)">
                                      <p:cBhvr>
                                        <p:cTn id="7" dur="2000"/>
                                        <p:tgtEl>
                                          <p:spTgt spid="6"/>
                                        </p:tgtEl>
                                      </p:cBhvr>
                                    </p:animEffect>
                                  </p:childTnLst>
                                  <p:subTnLst>
                                    <p:audio>
                                      <p:cMediaNode>
                                        <p:cTn display="0" masterRel="sameClick">
                                          <p:stCondLst>
                                            <p:cond evt="begin" delay="0">
                                              <p:tn val="5"/>
                                            </p:cond>
                                          </p:stCondLst>
                                          <p:endCondLst>
                                            <p:cond evt="onStopAudio" delay="0">
                                              <p:tgtEl>
                                                <p:sldTgt/>
                                              </p:tgtEl>
                                            </p:cond>
                                          </p:endCondLst>
                                        </p:cTn>
                                        <p:tgtEl>
                                          <p:sndTgt r:embed="rId2" name="wind.wav"/>
                                        </p:tgtEl>
                                      </p:cMediaNode>
                                    </p:audio>
                                  </p:sub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srcRect l="23273" r="5556"/>
          <a:stretch>
            <a:fillRect/>
          </a:stretch>
        </p:blipFill>
        <p:spPr bwMode="auto">
          <a:xfrm>
            <a:off x="4499992" y="764704"/>
            <a:ext cx="4172924" cy="4397722"/>
          </a:xfrm>
          <a:prstGeom prst="rect">
            <a:avLst/>
          </a:prstGeom>
          <a:noFill/>
          <a:ln w="9525">
            <a:noFill/>
            <a:miter lim="800000"/>
            <a:headEnd/>
            <a:tailEnd/>
          </a:ln>
        </p:spPr>
      </p:pic>
      <p:pic>
        <p:nvPicPr>
          <p:cNvPr id="7" name="Picture 6"/>
          <p:cNvPicPr>
            <a:picLocks noChangeAspect="1"/>
          </p:cNvPicPr>
          <p:nvPr/>
        </p:nvPicPr>
        <p:blipFill>
          <a:blip r:embed="rId3" cstate="print"/>
          <a:srcRect b="4671"/>
          <a:stretch>
            <a:fillRect/>
          </a:stretch>
        </p:blipFill>
        <p:spPr bwMode="auto">
          <a:xfrm>
            <a:off x="323528" y="764704"/>
            <a:ext cx="3829594" cy="4325714"/>
          </a:xfrm>
          <a:prstGeom prst="rect">
            <a:avLst/>
          </a:prstGeom>
          <a:noFill/>
          <a:ln w="9525">
            <a:noFill/>
            <a:miter lim="800000"/>
            <a:headEnd/>
            <a:tailEnd/>
          </a:ln>
        </p:spPr>
      </p:pic>
      <p:sp>
        <p:nvSpPr>
          <p:cNvPr id="8" name="Rectangle 7"/>
          <p:cNvSpPr/>
          <p:nvPr/>
        </p:nvSpPr>
        <p:spPr>
          <a:xfrm>
            <a:off x="4583202" y="5517232"/>
            <a:ext cx="3703514" cy="630942"/>
          </a:xfrm>
          <a:prstGeom prst="rect">
            <a:avLst/>
          </a:prstGeom>
        </p:spPr>
        <p:txBody>
          <a:bodyPr wrap="none">
            <a:spAutoFit/>
          </a:bodyPr>
          <a:lstStyle/>
          <a:p>
            <a:pPr algn="ctr">
              <a:defRPr/>
            </a:pPr>
            <a:r>
              <a:rPr lang="en-GB" altLang="en-US" sz="3500" dirty="0"/>
              <a:t>South Georgia pipit</a:t>
            </a:r>
          </a:p>
        </p:txBody>
      </p:sp>
      <p:sp>
        <p:nvSpPr>
          <p:cNvPr id="10" name="Rectangle 9"/>
          <p:cNvSpPr/>
          <p:nvPr/>
        </p:nvSpPr>
        <p:spPr>
          <a:xfrm>
            <a:off x="1576942" y="5445224"/>
            <a:ext cx="1838773" cy="630942"/>
          </a:xfrm>
          <a:prstGeom prst="rect">
            <a:avLst/>
          </a:prstGeom>
        </p:spPr>
        <p:txBody>
          <a:bodyPr wrap="none">
            <a:spAutoFit/>
          </a:bodyPr>
          <a:lstStyle/>
          <a:p>
            <a:pPr algn="ctr">
              <a:defRPr/>
            </a:pPr>
            <a:r>
              <a:rPr lang="en-GB" altLang="en-US" sz="3500" dirty="0"/>
              <a:t>albatross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srcRect l="20441" r="20441"/>
          <a:stretch>
            <a:fillRect/>
          </a:stretch>
        </p:blipFill>
        <p:spPr bwMode="auto">
          <a:xfrm>
            <a:off x="179512" y="692696"/>
            <a:ext cx="4115511" cy="4648671"/>
          </a:xfrm>
          <a:prstGeom prst="rect">
            <a:avLst/>
          </a:prstGeom>
          <a:noFill/>
          <a:ln w="9525">
            <a:noFill/>
            <a:miter lim="800000"/>
            <a:headEnd/>
            <a:tailEnd/>
          </a:ln>
        </p:spPr>
      </p:pic>
      <p:pic>
        <p:nvPicPr>
          <p:cNvPr id="7" name="Picture 6"/>
          <p:cNvPicPr>
            <a:picLocks noChangeAspect="1"/>
          </p:cNvPicPr>
          <p:nvPr/>
        </p:nvPicPr>
        <p:blipFill>
          <a:blip r:embed="rId3" cstate="print"/>
          <a:srcRect l="50957" t="33443" r="10693" b="5878"/>
          <a:stretch>
            <a:fillRect/>
          </a:stretch>
        </p:blipFill>
        <p:spPr bwMode="auto">
          <a:xfrm>
            <a:off x="4572000" y="620688"/>
            <a:ext cx="4274392" cy="4752528"/>
          </a:xfrm>
          <a:prstGeom prst="rect">
            <a:avLst/>
          </a:prstGeom>
          <a:noFill/>
          <a:ln w="9525">
            <a:noFill/>
            <a:miter lim="800000"/>
            <a:headEnd/>
            <a:tailEnd/>
          </a:ln>
        </p:spPr>
      </p:pic>
      <p:sp>
        <p:nvSpPr>
          <p:cNvPr id="8" name="Rectangle 7"/>
          <p:cNvSpPr/>
          <p:nvPr/>
        </p:nvSpPr>
        <p:spPr>
          <a:xfrm>
            <a:off x="504328" y="5661248"/>
            <a:ext cx="3002233" cy="630942"/>
          </a:xfrm>
          <a:prstGeom prst="rect">
            <a:avLst/>
          </a:prstGeom>
        </p:spPr>
        <p:txBody>
          <a:bodyPr wrap="none">
            <a:spAutoFit/>
          </a:bodyPr>
          <a:lstStyle/>
          <a:p>
            <a:pPr algn="ctr">
              <a:defRPr/>
            </a:pPr>
            <a:r>
              <a:rPr lang="en-GB" altLang="en-US" sz="3500" dirty="0"/>
              <a:t>Antarctic petrel</a:t>
            </a:r>
          </a:p>
        </p:txBody>
      </p:sp>
      <p:sp>
        <p:nvSpPr>
          <p:cNvPr id="9" name="Rectangle 8"/>
          <p:cNvSpPr/>
          <p:nvPr/>
        </p:nvSpPr>
        <p:spPr>
          <a:xfrm>
            <a:off x="4937150" y="5661248"/>
            <a:ext cx="3434851" cy="630942"/>
          </a:xfrm>
          <a:prstGeom prst="rect">
            <a:avLst/>
          </a:prstGeom>
        </p:spPr>
        <p:txBody>
          <a:bodyPr wrap="none">
            <a:spAutoFit/>
          </a:bodyPr>
          <a:lstStyle/>
          <a:p>
            <a:pPr algn="ctr">
              <a:defRPr/>
            </a:pPr>
            <a:r>
              <a:rPr lang="en-GB" altLang="en-US" sz="3500" dirty="0"/>
              <a:t>orca (killer whale)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srcRect t="2" b="24696"/>
          <a:stretch>
            <a:fillRect/>
          </a:stretch>
        </p:blipFill>
        <p:spPr bwMode="auto">
          <a:xfrm>
            <a:off x="323528" y="836712"/>
            <a:ext cx="3924263" cy="4432647"/>
          </a:xfrm>
          <a:prstGeom prst="rect">
            <a:avLst/>
          </a:prstGeom>
          <a:noFill/>
          <a:ln w="9525">
            <a:noFill/>
            <a:miter lim="800000"/>
            <a:headEnd/>
            <a:tailEnd/>
          </a:ln>
        </p:spPr>
      </p:pic>
      <p:pic>
        <p:nvPicPr>
          <p:cNvPr id="7" name="Picture 6"/>
          <p:cNvPicPr>
            <a:picLocks noChangeAspect="1"/>
          </p:cNvPicPr>
          <p:nvPr/>
        </p:nvPicPr>
        <p:blipFill>
          <a:blip r:embed="rId3" cstate="print"/>
          <a:srcRect/>
          <a:stretch>
            <a:fillRect/>
          </a:stretch>
        </p:blipFill>
        <p:spPr bwMode="auto">
          <a:xfrm>
            <a:off x="4613275" y="1772816"/>
            <a:ext cx="4099926" cy="3075409"/>
          </a:xfrm>
          <a:prstGeom prst="rect">
            <a:avLst/>
          </a:prstGeom>
          <a:noFill/>
          <a:ln w="9525">
            <a:noFill/>
            <a:miter lim="800000"/>
            <a:headEnd/>
            <a:tailEnd/>
          </a:ln>
        </p:spPr>
      </p:pic>
      <p:sp>
        <p:nvSpPr>
          <p:cNvPr id="8" name="Rectangle 7"/>
          <p:cNvSpPr/>
          <p:nvPr/>
        </p:nvSpPr>
        <p:spPr>
          <a:xfrm>
            <a:off x="701630" y="5589240"/>
            <a:ext cx="3080330" cy="630942"/>
          </a:xfrm>
          <a:prstGeom prst="rect">
            <a:avLst/>
          </a:prstGeom>
        </p:spPr>
        <p:txBody>
          <a:bodyPr wrap="none">
            <a:spAutoFit/>
          </a:bodyPr>
          <a:lstStyle/>
          <a:p>
            <a:pPr algn="ctr">
              <a:defRPr/>
            </a:pPr>
            <a:r>
              <a:rPr lang="en-GB" altLang="en-US" sz="3500" dirty="0"/>
              <a:t>Antarctic </a:t>
            </a:r>
            <a:r>
              <a:rPr lang="en-GB" altLang="en-US" sz="3500" dirty="0" err="1"/>
              <a:t>icefish</a:t>
            </a:r>
            <a:endParaRPr lang="en-GB" altLang="en-US" sz="3500" dirty="0"/>
          </a:p>
        </p:txBody>
      </p:sp>
      <p:sp>
        <p:nvSpPr>
          <p:cNvPr id="9" name="Rectangle 8"/>
          <p:cNvSpPr/>
          <p:nvPr/>
        </p:nvSpPr>
        <p:spPr>
          <a:xfrm>
            <a:off x="4860032" y="4941168"/>
            <a:ext cx="3675238" cy="630942"/>
          </a:xfrm>
          <a:prstGeom prst="rect">
            <a:avLst/>
          </a:prstGeom>
        </p:spPr>
        <p:txBody>
          <a:bodyPr wrap="none">
            <a:spAutoFit/>
          </a:bodyPr>
          <a:lstStyle/>
          <a:p>
            <a:pPr algn="ctr">
              <a:defRPr/>
            </a:pPr>
            <a:r>
              <a:rPr lang="en-GB" altLang="en-US" sz="3500" dirty="0"/>
              <a:t>Antarctic </a:t>
            </a:r>
            <a:r>
              <a:rPr lang="en-GB" altLang="en-US" sz="3500" dirty="0" err="1"/>
              <a:t>toothfish</a:t>
            </a:r>
            <a:r>
              <a:rPr lang="en-GB" altLang="en-US" sz="3500" dirty="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srcRect/>
          <a:stretch>
            <a:fillRect/>
          </a:stretch>
        </p:blipFill>
        <p:spPr bwMode="auto">
          <a:xfrm>
            <a:off x="539552" y="2420888"/>
            <a:ext cx="3936436" cy="2952327"/>
          </a:xfrm>
          <a:prstGeom prst="rect">
            <a:avLst/>
          </a:prstGeom>
          <a:noFill/>
          <a:ln w="9525">
            <a:noFill/>
            <a:miter lim="800000"/>
            <a:headEnd/>
            <a:tailEnd/>
          </a:ln>
        </p:spPr>
      </p:pic>
      <p:pic>
        <p:nvPicPr>
          <p:cNvPr id="7" name="Picture 6"/>
          <p:cNvPicPr>
            <a:picLocks noChangeAspect="1"/>
          </p:cNvPicPr>
          <p:nvPr/>
        </p:nvPicPr>
        <p:blipFill>
          <a:blip r:embed="rId3" cstate="print"/>
          <a:srcRect/>
          <a:stretch>
            <a:fillRect/>
          </a:stretch>
        </p:blipFill>
        <p:spPr bwMode="auto">
          <a:xfrm>
            <a:off x="4499992" y="548680"/>
            <a:ext cx="4285934" cy="2910880"/>
          </a:xfrm>
          <a:prstGeom prst="rect">
            <a:avLst/>
          </a:prstGeom>
          <a:noFill/>
          <a:ln w="9525">
            <a:noFill/>
            <a:miter lim="800000"/>
            <a:headEnd/>
            <a:tailEnd/>
          </a:ln>
        </p:spPr>
      </p:pic>
      <p:sp>
        <p:nvSpPr>
          <p:cNvPr id="8" name="Rectangle 7"/>
          <p:cNvSpPr/>
          <p:nvPr/>
        </p:nvSpPr>
        <p:spPr>
          <a:xfrm>
            <a:off x="1691680" y="1700808"/>
            <a:ext cx="1170513" cy="630942"/>
          </a:xfrm>
          <a:prstGeom prst="rect">
            <a:avLst/>
          </a:prstGeom>
        </p:spPr>
        <p:txBody>
          <a:bodyPr wrap="none">
            <a:spAutoFit/>
          </a:bodyPr>
          <a:lstStyle/>
          <a:p>
            <a:pPr algn="ctr">
              <a:defRPr/>
            </a:pPr>
            <a:r>
              <a:rPr lang="en-GB" altLang="en-US" sz="3500" dirty="0"/>
              <a:t>squid</a:t>
            </a:r>
          </a:p>
        </p:txBody>
      </p:sp>
      <p:sp>
        <p:nvSpPr>
          <p:cNvPr id="10" name="Rectangle 9"/>
          <p:cNvSpPr/>
          <p:nvPr/>
        </p:nvSpPr>
        <p:spPr>
          <a:xfrm>
            <a:off x="5292080" y="3573016"/>
            <a:ext cx="2587375" cy="630942"/>
          </a:xfrm>
          <a:prstGeom prst="rect">
            <a:avLst/>
          </a:prstGeom>
        </p:spPr>
        <p:txBody>
          <a:bodyPr wrap="none">
            <a:spAutoFit/>
          </a:bodyPr>
          <a:lstStyle/>
          <a:p>
            <a:pPr algn="ctr">
              <a:defRPr/>
            </a:pPr>
            <a:r>
              <a:rPr lang="en-GB" altLang="en-US" sz="3500" dirty="0"/>
              <a:t>Antarctic krill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67544" y="188640"/>
            <a:ext cx="8220075" cy="994306"/>
          </a:xfrm>
        </p:spPr>
        <p:txBody>
          <a:bodyPr/>
          <a:lstStyle/>
          <a:p>
            <a:r>
              <a:rPr lang="en-GB" b="1" dirty="0"/>
              <a:t>Polar Adaptations</a:t>
            </a:r>
          </a:p>
        </p:txBody>
      </p:sp>
      <p:sp>
        <p:nvSpPr>
          <p:cNvPr id="5" name="Rectangle 4"/>
          <p:cNvSpPr/>
          <p:nvPr/>
        </p:nvSpPr>
        <p:spPr>
          <a:xfrm>
            <a:off x="909376" y="1422961"/>
            <a:ext cx="7265346" cy="923330"/>
          </a:xfrm>
          <a:prstGeom prst="rect">
            <a:avLst/>
          </a:prstGeom>
        </p:spPr>
        <p:txBody>
          <a:bodyPr wrap="square">
            <a:spAutoFit/>
          </a:bodyPr>
          <a:lstStyle/>
          <a:p>
            <a:r>
              <a:rPr lang="en-GB" dirty="0"/>
              <a:t>There are lots of different animals that live in the polar regions. They all have special adaptations (skills or features they have developed) which allow them to live in such cold temperatures. </a:t>
            </a:r>
          </a:p>
        </p:txBody>
      </p:sp>
      <p:sp>
        <p:nvSpPr>
          <p:cNvPr id="6" name="Rectangle 5"/>
          <p:cNvSpPr/>
          <p:nvPr/>
        </p:nvSpPr>
        <p:spPr>
          <a:xfrm>
            <a:off x="909376" y="2568170"/>
            <a:ext cx="4572000" cy="1477328"/>
          </a:xfrm>
          <a:prstGeom prst="rect">
            <a:avLst/>
          </a:prstGeom>
        </p:spPr>
        <p:txBody>
          <a:bodyPr>
            <a:spAutoFit/>
          </a:bodyPr>
          <a:lstStyle/>
          <a:p>
            <a:r>
              <a:rPr lang="en-GB" dirty="0"/>
              <a:t>Many of these animals, such as seals and penguins, have a special layer of fat under their skin, called blubber. This helps to insulate their bodies and keep the heat in. They may also have thicker layers of fur. </a:t>
            </a:r>
          </a:p>
        </p:txBody>
      </p:sp>
      <p:sp>
        <p:nvSpPr>
          <p:cNvPr id="7" name="Rectangle 6"/>
          <p:cNvSpPr/>
          <p:nvPr/>
        </p:nvSpPr>
        <p:spPr>
          <a:xfrm>
            <a:off x="909376" y="4283730"/>
            <a:ext cx="4572000" cy="1477328"/>
          </a:xfrm>
          <a:prstGeom prst="rect">
            <a:avLst/>
          </a:prstGeom>
        </p:spPr>
        <p:txBody>
          <a:bodyPr>
            <a:spAutoFit/>
          </a:bodyPr>
          <a:lstStyle/>
          <a:p>
            <a:r>
              <a:rPr lang="en-GB" dirty="0"/>
              <a:t>Some of them have special adaptations on their feet, such as fur or sharp claws, to help them grip the slippery ice. They may also have wide or webbed feet to keep them from sinking in the snow.</a:t>
            </a:r>
          </a:p>
        </p:txBody>
      </p:sp>
      <p:grpSp>
        <p:nvGrpSpPr>
          <p:cNvPr id="2" name="Group 7"/>
          <p:cNvGrpSpPr/>
          <p:nvPr/>
        </p:nvGrpSpPr>
        <p:grpSpPr>
          <a:xfrm>
            <a:off x="5940129" y="2417267"/>
            <a:ext cx="2405786" cy="1615117"/>
            <a:chOff x="5940129" y="2417267"/>
            <a:chExt cx="2405786" cy="1615117"/>
          </a:xfrm>
        </p:grpSpPr>
        <p:pic>
          <p:nvPicPr>
            <p:cNvPr id="9" name="Picture 2" descr="deer fur animal free phot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11322" y="2665381"/>
              <a:ext cx="2063400" cy="1367003"/>
            </a:xfrm>
            <a:prstGeom prst="roundRect">
              <a:avLst>
                <a:gd name="adj" fmla="val 4447"/>
              </a:avLst>
            </a:prstGeom>
            <a:noFill/>
            <a:ln w="28575">
              <a:solidFill>
                <a:srgbClr val="4DB1E3"/>
              </a:solidFill>
            </a:ln>
            <a:extLst>
              <a:ext uri="{909E8E84-426E-40DD-AFC4-6F175D3DCCD1}">
                <a14:hiddenFill xmlns:a14="http://schemas.microsoft.com/office/drawing/2010/main">
                  <a:solidFill>
                    <a:srgbClr val="FFFFFF"/>
                  </a:solidFill>
                </a14:hiddenFill>
              </a:ext>
            </a:extLst>
          </p:spPr>
        </p:pic>
        <p:sp>
          <p:nvSpPr>
            <p:cNvPr id="10" name="Rectangle 9"/>
            <p:cNvSpPr/>
            <p:nvPr/>
          </p:nvSpPr>
          <p:spPr>
            <a:xfrm>
              <a:off x="5940129" y="2417267"/>
              <a:ext cx="2405786" cy="215444"/>
            </a:xfrm>
            <a:prstGeom prst="rect">
              <a:avLst/>
            </a:prstGeom>
          </p:spPr>
          <p:txBody>
            <a:bodyPr wrap="square" lIns="0" tIns="0" rIns="0" bIns="0">
              <a:spAutoFit/>
            </a:bodyPr>
            <a:lstStyle/>
            <a:p>
              <a:pPr algn="ctr"/>
              <a:r>
                <a:rPr lang="en-GB" sz="1400" dirty="0"/>
                <a:t>a reindeer’s thick coat</a:t>
              </a:r>
            </a:p>
          </p:txBody>
        </p:sp>
      </p:grpSp>
      <p:grpSp>
        <p:nvGrpSpPr>
          <p:cNvPr id="3" name="Group 10"/>
          <p:cNvGrpSpPr/>
          <p:nvPr/>
        </p:nvGrpSpPr>
        <p:grpSpPr>
          <a:xfrm>
            <a:off x="5833373" y="4106501"/>
            <a:ext cx="2512542" cy="2132624"/>
            <a:chOff x="5833373" y="4281162"/>
            <a:chExt cx="2512542" cy="2132624"/>
          </a:xfrm>
        </p:grpSpPr>
        <p:pic>
          <p:nvPicPr>
            <p:cNvPr id="12" name="Picture 11"/>
            <p:cNvPicPr>
              <a:picLocks noChangeAspect="1"/>
            </p:cNvPicPr>
            <p:nvPr/>
          </p:nvPicPr>
          <p:blipFill>
            <a:blip r:embed="rId3" cstate="print"/>
            <a:stretch>
              <a:fillRect/>
            </a:stretch>
          </p:blipFill>
          <p:spPr>
            <a:xfrm>
              <a:off x="6111322" y="4751914"/>
              <a:ext cx="2076549" cy="1383697"/>
            </a:xfrm>
            <a:prstGeom prst="roundRect">
              <a:avLst>
                <a:gd name="adj" fmla="val 3959"/>
              </a:avLst>
            </a:prstGeom>
            <a:ln w="28575">
              <a:solidFill>
                <a:srgbClr val="4DB1E3"/>
              </a:solidFill>
            </a:ln>
          </p:spPr>
        </p:pic>
        <p:sp>
          <p:nvSpPr>
            <p:cNvPr id="13" name="Rectangle 12"/>
            <p:cNvSpPr/>
            <p:nvPr/>
          </p:nvSpPr>
          <p:spPr>
            <a:xfrm>
              <a:off x="6082744" y="4281162"/>
              <a:ext cx="2105127" cy="430887"/>
            </a:xfrm>
            <a:prstGeom prst="rect">
              <a:avLst/>
            </a:prstGeom>
          </p:spPr>
          <p:txBody>
            <a:bodyPr wrap="square" lIns="0" tIns="0" rIns="0" bIns="0">
              <a:spAutoFit/>
            </a:bodyPr>
            <a:lstStyle/>
            <a:p>
              <a:pPr algn="ctr"/>
              <a:r>
                <a:rPr lang="en-GB" sz="1400" dirty="0"/>
                <a:t>a penguin’s sharp claws and webbed feet</a:t>
              </a:r>
            </a:p>
          </p:txBody>
        </p:sp>
        <p:sp>
          <p:nvSpPr>
            <p:cNvPr id="14" name="TextBox 21"/>
            <p:cNvSpPr txBox="1">
              <a:spLocks noChangeArrowheads="1"/>
            </p:cNvSpPr>
            <p:nvPr/>
          </p:nvSpPr>
          <p:spPr bwMode="auto">
            <a:xfrm>
              <a:off x="5833373" y="6055407"/>
              <a:ext cx="2512542" cy="358379"/>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rPr>
                <a:t>Penguin Feet</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rPr>
                <a:t>Jon Rawlinson </a:t>
              </a:r>
              <a:r>
                <a:rPr lang="en-GB" altLang="en-US" sz="500" dirty="0">
                  <a:latin typeface="Tuffy-TTF" panose="020B0603060100000000" pitchFamily="34" charset="0"/>
                  <a:ea typeface="Tuffy" panose="020B0603060100000000" pitchFamily="34" charset="0"/>
                  <a:cs typeface="Arial" panose="020B0604020202020204" pitchFamily="34" charset="0"/>
                </a:rPr>
                <a:t>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4"/>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198" y="478895"/>
            <a:ext cx="8220075" cy="994306"/>
          </a:xfrm>
        </p:spPr>
        <p:txBody>
          <a:bodyPr/>
          <a:lstStyle/>
          <a:p>
            <a:r>
              <a:rPr lang="en-GB" b="1" dirty="0"/>
              <a:t>Antarctic Animals</a:t>
            </a:r>
          </a:p>
        </p:txBody>
      </p:sp>
      <p:grpSp>
        <p:nvGrpSpPr>
          <p:cNvPr id="2" name="Group 4"/>
          <p:cNvGrpSpPr/>
          <p:nvPr/>
        </p:nvGrpSpPr>
        <p:grpSpPr>
          <a:xfrm>
            <a:off x="514586" y="1840916"/>
            <a:ext cx="2576537" cy="4477871"/>
            <a:chOff x="161179" y="1902561"/>
            <a:chExt cx="2576537" cy="4477871"/>
          </a:xfrm>
        </p:grpSpPr>
        <p:sp>
          <p:nvSpPr>
            <p:cNvPr id="6" name="Rounded Rectangle 5"/>
            <p:cNvSpPr/>
            <p:nvPr/>
          </p:nvSpPr>
          <p:spPr>
            <a:xfrm>
              <a:off x="161179" y="1902561"/>
              <a:ext cx="2576537" cy="4404006"/>
            </a:xfrm>
            <a:prstGeom prst="roundRect">
              <a:avLst>
                <a:gd name="adj" fmla="val 6110"/>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340169" y="1926605"/>
              <a:ext cx="2218556" cy="2308324"/>
            </a:xfrm>
            <a:prstGeom prst="rect">
              <a:avLst/>
            </a:prstGeom>
          </p:spPr>
          <p:txBody>
            <a:bodyPr wrap="square">
              <a:spAutoFit/>
            </a:bodyPr>
            <a:lstStyle/>
            <a:p>
              <a:r>
                <a:rPr lang="en-GB" sz="1600" b="1" dirty="0"/>
                <a:t>Emperor penguins</a:t>
              </a:r>
              <a:r>
                <a:rPr lang="en-GB" sz="1600" dirty="0"/>
                <a:t> are the biggest penguins in the world. They have a special flap of skin above their feet where they keep their egg (and then their chicks) warm and off of the cold ground.</a:t>
              </a:r>
              <a:endParaRPr lang="en-GB" sz="1600" b="1" dirty="0"/>
            </a:p>
          </p:txBody>
        </p:sp>
        <p:sp>
          <p:nvSpPr>
            <p:cNvPr id="8" name="TextBox 21"/>
            <p:cNvSpPr txBox="1">
              <a:spLocks noChangeArrowheads="1"/>
            </p:cNvSpPr>
            <p:nvPr/>
          </p:nvSpPr>
          <p:spPr bwMode="auto">
            <a:xfrm>
              <a:off x="692579" y="6022053"/>
              <a:ext cx="1601231" cy="358379"/>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rPr>
                <a:t>Emperor Penguins</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rPr>
                <a:t>Christopher Michel </a:t>
              </a:r>
              <a:r>
                <a:rPr lang="en-GB" altLang="en-US" sz="500" dirty="0">
                  <a:latin typeface="Tuffy-TTF" panose="020B0603060100000000" pitchFamily="34" charset="0"/>
                  <a:ea typeface="Tuffy" panose="020B0603060100000000" pitchFamily="34" charset="0"/>
                  <a:cs typeface="Arial" panose="020B0604020202020204" pitchFamily="34" charset="0"/>
                </a:rPr>
                <a:t>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2"/>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pic>
          <p:nvPicPr>
            <p:cNvPr id="9" name="Picture 8">
              <a:extLst>
                <a:ext uri="{FF2B5EF4-FFF2-40B4-BE49-F238E27FC236}">
                  <a16:creationId xmlns:a16="http://schemas.microsoft.com/office/drawing/2014/main" id="{9915C080-29DC-4C28-9672-A64C908DBCAF}"/>
                </a:ext>
              </a:extLst>
            </p:cNvPr>
            <p:cNvPicPr>
              <a:picLocks noChangeAspect="1"/>
            </p:cNvPicPr>
            <p:nvPr/>
          </p:nvPicPr>
          <p:blipFill>
            <a:blip r:embed="rId3" cstate="print"/>
            <a:stretch>
              <a:fillRect/>
            </a:stretch>
          </p:blipFill>
          <p:spPr>
            <a:xfrm>
              <a:off x="260743" y="4419683"/>
              <a:ext cx="2371813" cy="1602370"/>
            </a:xfrm>
            <a:prstGeom prst="roundRect">
              <a:avLst>
                <a:gd name="adj" fmla="val 6003"/>
              </a:avLst>
            </a:prstGeom>
            <a:ln w="28575">
              <a:solidFill>
                <a:srgbClr val="4DB1E3"/>
              </a:solidFill>
            </a:ln>
          </p:spPr>
        </p:pic>
      </p:grpSp>
      <p:grpSp>
        <p:nvGrpSpPr>
          <p:cNvPr id="3" name="Group 9"/>
          <p:cNvGrpSpPr/>
          <p:nvPr/>
        </p:nvGrpSpPr>
        <p:grpSpPr>
          <a:xfrm>
            <a:off x="5862583" y="1840916"/>
            <a:ext cx="2713246" cy="4404006"/>
            <a:chOff x="4398245" y="1902561"/>
            <a:chExt cx="2713246" cy="4404006"/>
          </a:xfrm>
        </p:grpSpPr>
        <p:sp>
          <p:nvSpPr>
            <p:cNvPr id="11" name="Rounded Rectangle 10"/>
            <p:cNvSpPr/>
            <p:nvPr/>
          </p:nvSpPr>
          <p:spPr>
            <a:xfrm>
              <a:off x="4398245" y="1902561"/>
              <a:ext cx="2713246" cy="4404006"/>
            </a:xfrm>
            <a:prstGeom prst="roundRect">
              <a:avLst>
                <a:gd name="adj" fmla="val 6110"/>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4548929" y="1926605"/>
              <a:ext cx="2434843" cy="1569660"/>
            </a:xfrm>
            <a:prstGeom prst="rect">
              <a:avLst/>
            </a:prstGeom>
          </p:spPr>
          <p:txBody>
            <a:bodyPr wrap="square">
              <a:spAutoFit/>
            </a:bodyPr>
            <a:lstStyle/>
            <a:p>
              <a:r>
                <a:rPr lang="en-GB" sz="1600" b="1" dirty="0"/>
                <a:t>Elephant seals </a:t>
              </a:r>
              <a:r>
                <a:rPr lang="en-GB" sz="1600" dirty="0"/>
                <a:t>are the largest of all the seals. They can dive over 4900 metres and can stay underwater for more than two hours. </a:t>
              </a:r>
            </a:p>
          </p:txBody>
        </p:sp>
        <p:pic>
          <p:nvPicPr>
            <p:cNvPr id="13" name="Picture 2" descr="Elephant Seal, Pup, California, Nature, Marine">
              <a:extLst>
                <a:ext uri="{FF2B5EF4-FFF2-40B4-BE49-F238E27FC236}">
                  <a16:creationId xmlns:a16="http://schemas.microsoft.com/office/drawing/2014/main" id="{4AF35C5A-AB36-4A7D-AA8E-6406388B833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48929" y="4419683"/>
              <a:ext cx="2434843" cy="1639303"/>
            </a:xfrm>
            <a:prstGeom prst="roundRect">
              <a:avLst>
                <a:gd name="adj" fmla="val 6087"/>
              </a:avLst>
            </a:prstGeom>
            <a:noFill/>
            <a:ln w="28575">
              <a:solidFill>
                <a:srgbClr val="4DB1E3"/>
              </a:solidFill>
            </a:ln>
            <a:extLst>
              <a:ext uri="{909E8E84-426E-40DD-AFC4-6F175D3DCCD1}">
                <a14:hiddenFill xmlns:a14="http://schemas.microsoft.com/office/drawing/2010/main">
                  <a:solidFill>
                    <a:srgbClr val="FFFFFF"/>
                  </a:solidFill>
                </a14:hiddenFill>
              </a:ext>
            </a:extLst>
          </p:spPr>
        </p:pic>
      </p:grpSp>
      <p:grpSp>
        <p:nvGrpSpPr>
          <p:cNvPr id="5" name="Group 13"/>
          <p:cNvGrpSpPr/>
          <p:nvPr/>
        </p:nvGrpSpPr>
        <p:grpSpPr>
          <a:xfrm>
            <a:off x="3166588" y="1836944"/>
            <a:ext cx="2620529" cy="4481843"/>
            <a:chOff x="2325430" y="1902561"/>
            <a:chExt cx="2620529" cy="4481843"/>
          </a:xfrm>
        </p:grpSpPr>
        <p:sp>
          <p:nvSpPr>
            <p:cNvPr id="15" name="Rounded Rectangle 14"/>
            <p:cNvSpPr/>
            <p:nvPr/>
          </p:nvSpPr>
          <p:spPr>
            <a:xfrm>
              <a:off x="2325430" y="1902561"/>
              <a:ext cx="2620529" cy="4404006"/>
            </a:xfrm>
            <a:prstGeom prst="roundRect">
              <a:avLst>
                <a:gd name="adj" fmla="val 6110"/>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2436481" y="1930577"/>
              <a:ext cx="2427408" cy="2308324"/>
            </a:xfrm>
            <a:prstGeom prst="rect">
              <a:avLst/>
            </a:prstGeom>
          </p:spPr>
          <p:txBody>
            <a:bodyPr wrap="square">
              <a:spAutoFit/>
            </a:bodyPr>
            <a:lstStyle/>
            <a:p>
              <a:r>
                <a:rPr lang="en-GB" sz="1600" b="1" dirty="0"/>
                <a:t>Orcas</a:t>
              </a:r>
              <a:r>
                <a:rPr lang="en-GB" sz="1600" dirty="0"/>
                <a:t> are one of the fiercest predators in the sea. They eat seals, sea lions, penguins, squid, sea turtles, whales and even sharks. They have a thick layer of blubber to protect them from the cold water.</a:t>
              </a:r>
            </a:p>
          </p:txBody>
        </p:sp>
        <p:pic>
          <p:nvPicPr>
            <p:cNvPr id="17" name="Picture 16">
              <a:extLst>
                <a:ext uri="{FF2B5EF4-FFF2-40B4-BE49-F238E27FC236}">
                  <a16:creationId xmlns:a16="http://schemas.microsoft.com/office/drawing/2014/main" id="{FEC22EB3-B62C-4943-86ED-F3AAB2030032}"/>
                </a:ext>
              </a:extLst>
            </p:cNvPr>
            <p:cNvPicPr/>
            <p:nvPr/>
          </p:nvPicPr>
          <p:blipFill rotWithShape="1">
            <a:blip r:embed="rId5" cstate="print">
              <a:extLst>
                <a:ext uri="{28A0092B-C50C-407E-A947-70E740481C1C}">
                  <a14:useLocalDpi xmlns:a14="http://schemas.microsoft.com/office/drawing/2010/main" val="0"/>
                </a:ext>
              </a:extLst>
            </a:blip>
            <a:srcRect r="15436"/>
            <a:stretch/>
          </p:blipFill>
          <p:spPr bwMode="auto">
            <a:xfrm>
              <a:off x="2466298" y="4423655"/>
              <a:ext cx="2346660" cy="1639303"/>
            </a:xfrm>
            <a:prstGeom prst="roundRect">
              <a:avLst>
                <a:gd name="adj" fmla="val 6765"/>
              </a:avLst>
            </a:prstGeom>
            <a:noFill/>
            <a:ln w="28575">
              <a:solidFill>
                <a:srgbClr val="4DB1E3"/>
              </a:solidFill>
            </a:ln>
            <a:extLst>
              <a:ext uri="{53640926-AAD7-44D8-BBD7-CCE9431645EC}">
                <a14:shadowObscured xmlns:a14="http://schemas.microsoft.com/office/drawing/2010/main"/>
              </a:ext>
            </a:extLst>
          </p:spPr>
        </p:pic>
        <p:sp>
          <p:nvSpPr>
            <p:cNvPr id="18" name="TextBox 21"/>
            <p:cNvSpPr txBox="1">
              <a:spLocks noChangeArrowheads="1"/>
            </p:cNvSpPr>
            <p:nvPr/>
          </p:nvSpPr>
          <p:spPr bwMode="auto">
            <a:xfrm>
              <a:off x="2825449" y="6026025"/>
              <a:ext cx="1601231" cy="358379"/>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err="1">
                  <a:latin typeface="Tuffy-TTF" panose="020B0603060100000000" pitchFamily="34" charset="0"/>
                  <a:ea typeface="Tuffy" panose="020B0603060100000000" pitchFamily="34" charset="0"/>
                  <a:cs typeface="Arial" panose="020B0604020202020204" pitchFamily="34" charset="0"/>
                </a:rPr>
                <a:t>Killerwhales</a:t>
              </a:r>
              <a:r>
                <a:rPr lang="en-GB" altLang="en-US" sz="500" b="1" dirty="0">
                  <a:latin typeface="Tuffy-TTF" panose="020B0603060100000000" pitchFamily="34" charset="0"/>
                  <a:ea typeface="Tuffy" panose="020B0603060100000000" pitchFamily="34" charset="0"/>
                  <a:cs typeface="Arial" panose="020B0604020202020204" pitchFamily="34" charset="0"/>
                </a:rPr>
                <a:t> jumping</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rPr>
                <a:t>Robert Pittman </a:t>
              </a:r>
              <a:r>
                <a:rPr lang="en-GB" altLang="en-US" sz="500" dirty="0">
                  <a:latin typeface="Tuffy-TTF" panose="020B0603060100000000" pitchFamily="34" charset="0"/>
                  <a:ea typeface="Tuffy" panose="020B0603060100000000" pitchFamily="34" charset="0"/>
                  <a:cs typeface="Arial" panose="020B0604020202020204" pitchFamily="34" charset="0"/>
                </a:rPr>
                <a:t>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6"/>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539552" y="188640"/>
            <a:ext cx="8220075" cy="994306"/>
          </a:xfrm>
        </p:spPr>
        <p:txBody>
          <a:bodyPr/>
          <a:lstStyle/>
          <a:p>
            <a:r>
              <a:rPr lang="en-GB" b="1" dirty="0"/>
              <a:t>Antarctic Animals</a:t>
            </a:r>
          </a:p>
        </p:txBody>
      </p:sp>
      <p:grpSp>
        <p:nvGrpSpPr>
          <p:cNvPr id="2" name="Group 4"/>
          <p:cNvGrpSpPr/>
          <p:nvPr/>
        </p:nvGrpSpPr>
        <p:grpSpPr>
          <a:xfrm>
            <a:off x="592757" y="1547953"/>
            <a:ext cx="2041048" cy="4528299"/>
            <a:chOff x="601635" y="1840916"/>
            <a:chExt cx="2041048" cy="4528299"/>
          </a:xfrm>
        </p:grpSpPr>
        <p:grpSp>
          <p:nvGrpSpPr>
            <p:cNvPr id="3" name="Group 8"/>
            <p:cNvGrpSpPr/>
            <p:nvPr/>
          </p:nvGrpSpPr>
          <p:grpSpPr>
            <a:xfrm>
              <a:off x="601635" y="1840916"/>
              <a:ext cx="2041048" cy="4528299"/>
              <a:chOff x="502597" y="1902561"/>
              <a:chExt cx="2041048" cy="4528299"/>
            </a:xfrm>
          </p:grpSpPr>
          <p:sp>
            <p:nvSpPr>
              <p:cNvPr id="8" name="Rounded Rectangle 7"/>
              <p:cNvSpPr/>
              <p:nvPr/>
            </p:nvSpPr>
            <p:spPr>
              <a:xfrm>
                <a:off x="502597" y="1902561"/>
                <a:ext cx="2041048" cy="4443506"/>
              </a:xfrm>
              <a:prstGeom prst="roundRect">
                <a:avLst>
                  <a:gd name="adj" fmla="val 6110"/>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568794" y="1906057"/>
                <a:ext cx="1892982" cy="3046988"/>
              </a:xfrm>
              <a:prstGeom prst="rect">
                <a:avLst/>
              </a:prstGeom>
            </p:spPr>
            <p:txBody>
              <a:bodyPr wrap="square">
                <a:spAutoFit/>
              </a:bodyPr>
              <a:lstStyle/>
              <a:p>
                <a:r>
                  <a:rPr lang="en-GB" sz="1600" b="1" dirty="0"/>
                  <a:t>Albatrosses </a:t>
                </a:r>
                <a:r>
                  <a:rPr lang="en-GB" sz="1600" dirty="0"/>
                  <a:t>have the largest wingspan of any bird in the world. Their wingspan can measure over three metres! They can soar through the air for several hours at a time without needing to flap their wings. </a:t>
                </a:r>
              </a:p>
            </p:txBody>
          </p:sp>
          <p:sp>
            <p:nvSpPr>
              <p:cNvPr id="10" name="TextBox 21"/>
              <p:cNvSpPr txBox="1">
                <a:spLocks noChangeArrowheads="1"/>
              </p:cNvSpPr>
              <p:nvPr/>
            </p:nvSpPr>
            <p:spPr bwMode="auto">
              <a:xfrm>
                <a:off x="682305" y="6072481"/>
                <a:ext cx="1601231" cy="358379"/>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rPr>
                  <a:t>Wandering Albatross</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rPr>
                  <a:t>Ed </a:t>
                </a:r>
                <a:r>
                  <a:rPr lang="en-GB" altLang="en-US" sz="500" b="1" dirty="0" err="1">
                    <a:latin typeface="Tuffy-TTF" panose="020B0603060100000000" pitchFamily="34" charset="0"/>
                    <a:ea typeface="Tuffy" panose="020B0603060100000000" pitchFamily="34" charset="0"/>
                    <a:cs typeface="Arial" panose="020B0604020202020204" pitchFamily="34" charset="0"/>
                  </a:rPr>
                  <a:t>Dunens</a:t>
                </a:r>
                <a:r>
                  <a:rPr lang="en-GB" altLang="en-US" sz="500" b="1" dirty="0">
                    <a:latin typeface="Tuffy-TTF" panose="020B0603060100000000" pitchFamily="34" charset="0"/>
                    <a:ea typeface="Tuffy" panose="020B0603060100000000" pitchFamily="34" charset="0"/>
                    <a:cs typeface="Arial" panose="020B0604020202020204" pitchFamily="34" charset="0"/>
                  </a:rPr>
                  <a:t> </a:t>
                </a:r>
                <a:r>
                  <a:rPr lang="en-GB" altLang="en-US" sz="500" dirty="0">
                    <a:latin typeface="Tuffy-TTF" panose="020B0603060100000000" pitchFamily="34" charset="0"/>
                    <a:ea typeface="Tuffy" panose="020B0603060100000000" pitchFamily="34" charset="0"/>
                    <a:cs typeface="Arial" panose="020B0604020202020204" pitchFamily="34" charset="0"/>
                  </a:rPr>
                  <a:t>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2"/>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grpSp>
        <p:pic>
          <p:nvPicPr>
            <p:cNvPr id="7" name="Picture 6">
              <a:extLst>
                <a:ext uri="{FF2B5EF4-FFF2-40B4-BE49-F238E27FC236}">
                  <a16:creationId xmlns:a16="http://schemas.microsoft.com/office/drawing/2014/main" id="{306249AA-985B-48E3-9530-3A6C28A44904}"/>
                </a:ext>
              </a:extLst>
            </p:cNvPr>
            <p:cNvPicPr>
              <a:picLocks noChangeAspect="1"/>
            </p:cNvPicPr>
            <p:nvPr/>
          </p:nvPicPr>
          <p:blipFill rotWithShape="1">
            <a:blip r:embed="rId3" cstate="print"/>
            <a:srcRect l="9661" t="11835" r="12889"/>
            <a:stretch/>
          </p:blipFill>
          <p:spPr>
            <a:xfrm>
              <a:off x="743497" y="4900773"/>
              <a:ext cx="1749809" cy="1180782"/>
            </a:xfrm>
            <a:prstGeom prst="roundRect">
              <a:avLst>
                <a:gd name="adj" fmla="val 6242"/>
              </a:avLst>
            </a:prstGeom>
            <a:ln w="28575">
              <a:solidFill>
                <a:srgbClr val="4DB1E3"/>
              </a:solidFill>
            </a:ln>
          </p:spPr>
        </p:pic>
      </p:grpSp>
      <p:grpSp>
        <p:nvGrpSpPr>
          <p:cNvPr id="5" name="Group 10"/>
          <p:cNvGrpSpPr/>
          <p:nvPr/>
        </p:nvGrpSpPr>
        <p:grpSpPr>
          <a:xfrm>
            <a:off x="6715794" y="1547953"/>
            <a:ext cx="1843976" cy="4404006"/>
            <a:chOff x="6724672" y="1840916"/>
            <a:chExt cx="1843976" cy="4404006"/>
          </a:xfrm>
        </p:grpSpPr>
        <p:grpSp>
          <p:nvGrpSpPr>
            <p:cNvPr id="6" name="Group 17"/>
            <p:cNvGrpSpPr/>
            <p:nvPr/>
          </p:nvGrpSpPr>
          <p:grpSpPr>
            <a:xfrm>
              <a:off x="6724672" y="1840916"/>
              <a:ext cx="1843976" cy="4404006"/>
              <a:chOff x="4398246" y="1902561"/>
              <a:chExt cx="1843976" cy="4404006"/>
            </a:xfrm>
          </p:grpSpPr>
          <p:sp>
            <p:nvSpPr>
              <p:cNvPr id="14" name="Rounded Rectangle 13"/>
              <p:cNvSpPr/>
              <p:nvPr/>
            </p:nvSpPr>
            <p:spPr>
              <a:xfrm>
                <a:off x="4398246" y="1902561"/>
                <a:ext cx="1843976" cy="4404006"/>
              </a:xfrm>
              <a:prstGeom prst="roundRect">
                <a:avLst>
                  <a:gd name="adj" fmla="val 6110"/>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4416060" y="1952711"/>
                <a:ext cx="1817284" cy="2062103"/>
              </a:xfrm>
              <a:prstGeom prst="rect">
                <a:avLst/>
              </a:prstGeom>
            </p:spPr>
            <p:txBody>
              <a:bodyPr wrap="square">
                <a:spAutoFit/>
              </a:bodyPr>
              <a:lstStyle/>
              <a:p>
                <a:r>
                  <a:rPr lang="en-GB" sz="1600" b="1" dirty="0"/>
                  <a:t>Leopard seals </a:t>
                </a:r>
                <a:r>
                  <a:rPr lang="en-GB" sz="1600" dirty="0"/>
                  <a:t>have a thick layer of fat to keep them insulated in cold water. They can dive underwater for up to 15 minutes.</a:t>
                </a:r>
                <a:endParaRPr lang="en-GB" sz="1600" b="1" dirty="0"/>
              </a:p>
            </p:txBody>
          </p:sp>
        </p:grpSp>
        <p:pic>
          <p:nvPicPr>
            <p:cNvPr id="13" name="Picture 2" descr="Snow, Winter, Cold, Ice, Nature, Seal, Mammal, Polar">
              <a:extLst>
                <a:ext uri="{FF2B5EF4-FFF2-40B4-BE49-F238E27FC236}">
                  <a16:creationId xmlns:a16="http://schemas.microsoft.com/office/drawing/2014/main" id="{DC654C5B-935B-4B6B-901C-F3313C40ED9A}"/>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20503"/>
            <a:stretch/>
          </p:blipFill>
          <p:spPr bwMode="auto">
            <a:xfrm>
              <a:off x="6827113" y="4860436"/>
              <a:ext cx="1655665" cy="1190155"/>
            </a:xfrm>
            <a:prstGeom prst="roundRect">
              <a:avLst>
                <a:gd name="adj" fmla="val 3898"/>
              </a:avLst>
            </a:prstGeom>
            <a:noFill/>
            <a:ln w="28575">
              <a:solidFill>
                <a:srgbClr val="4DB1E3"/>
              </a:solidFill>
            </a:ln>
            <a:extLst>
              <a:ext uri="{909E8E84-426E-40DD-AFC4-6F175D3DCCD1}">
                <a14:hiddenFill xmlns:a14="http://schemas.microsoft.com/office/drawing/2010/main">
                  <a:solidFill>
                    <a:srgbClr val="FFFFFF"/>
                  </a:solidFill>
                </a14:hiddenFill>
              </a:ext>
            </a:extLst>
          </p:spPr>
        </p:pic>
      </p:grpSp>
      <p:grpSp>
        <p:nvGrpSpPr>
          <p:cNvPr id="11" name="Group 10"/>
          <p:cNvGrpSpPr/>
          <p:nvPr/>
        </p:nvGrpSpPr>
        <p:grpSpPr>
          <a:xfrm>
            <a:off x="2690548" y="1547953"/>
            <a:ext cx="1984330" cy="4533549"/>
            <a:chOff x="2699426" y="1840916"/>
            <a:chExt cx="1984330" cy="4533549"/>
          </a:xfrm>
        </p:grpSpPr>
        <p:grpSp>
          <p:nvGrpSpPr>
            <p:cNvPr id="12" name="Group 7"/>
            <p:cNvGrpSpPr/>
            <p:nvPr/>
          </p:nvGrpSpPr>
          <p:grpSpPr>
            <a:xfrm>
              <a:off x="2699426" y="1840916"/>
              <a:ext cx="1984330" cy="4443506"/>
              <a:chOff x="2325431" y="1902561"/>
              <a:chExt cx="1984330" cy="4443506"/>
            </a:xfrm>
          </p:grpSpPr>
          <p:sp>
            <p:nvSpPr>
              <p:cNvPr id="20" name="Rounded Rectangle 19"/>
              <p:cNvSpPr/>
              <p:nvPr/>
            </p:nvSpPr>
            <p:spPr>
              <a:xfrm>
                <a:off x="2325431" y="1902561"/>
                <a:ext cx="1984330" cy="4443506"/>
              </a:xfrm>
              <a:prstGeom prst="roundRect">
                <a:avLst>
                  <a:gd name="adj" fmla="val 6110"/>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2367329" y="1921181"/>
                <a:ext cx="1911610" cy="2554545"/>
              </a:xfrm>
              <a:prstGeom prst="rect">
                <a:avLst/>
              </a:prstGeom>
            </p:spPr>
            <p:txBody>
              <a:bodyPr wrap="square">
                <a:spAutoFit/>
              </a:bodyPr>
              <a:lstStyle/>
              <a:p>
                <a:r>
                  <a:rPr lang="en-GB" sz="1600" b="1" dirty="0"/>
                  <a:t>Krill</a:t>
                </a:r>
                <a:r>
                  <a:rPr lang="en-GB" sz="1600" dirty="0"/>
                  <a:t> are very small shrimp-like creatures. Krill are able to shrink their bodies and go for long periods of time without eating, which helps them survive the winter months.</a:t>
                </a:r>
              </a:p>
            </p:txBody>
          </p:sp>
        </p:grpSp>
        <p:pic>
          <p:nvPicPr>
            <p:cNvPr id="18" name="Picture 2" descr="File:Krill on finger.jpg">
              <a:extLst>
                <a:ext uri="{FF2B5EF4-FFF2-40B4-BE49-F238E27FC236}">
                  <a16:creationId xmlns:a16="http://schemas.microsoft.com/office/drawing/2014/main" id="{8615CFCE-1F81-447D-8E5F-509A3760E876}"/>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6183"/>
            <a:stretch/>
          </p:blipFill>
          <p:spPr bwMode="auto">
            <a:xfrm>
              <a:off x="2819376" y="4844939"/>
              <a:ext cx="1786811" cy="1190119"/>
            </a:xfrm>
            <a:prstGeom prst="roundRect">
              <a:avLst>
                <a:gd name="adj" fmla="val 6456"/>
              </a:avLst>
            </a:prstGeom>
            <a:noFill/>
            <a:ln w="28575">
              <a:solidFill>
                <a:srgbClr val="4DB1E3"/>
              </a:solidFill>
            </a:ln>
            <a:extLst>
              <a:ext uri="{909E8E84-426E-40DD-AFC4-6F175D3DCCD1}">
                <a14:hiddenFill xmlns:a14="http://schemas.microsoft.com/office/drawing/2010/main">
                  <a:solidFill>
                    <a:srgbClr val="FFFFFF"/>
                  </a:solidFill>
                </a14:hiddenFill>
              </a:ext>
            </a:extLst>
          </p:spPr>
        </p:pic>
        <p:sp>
          <p:nvSpPr>
            <p:cNvPr id="19" name="TextBox 21"/>
            <p:cNvSpPr txBox="1">
              <a:spLocks noChangeArrowheads="1"/>
            </p:cNvSpPr>
            <p:nvPr/>
          </p:nvSpPr>
          <p:spPr bwMode="auto">
            <a:xfrm>
              <a:off x="2897836" y="6016086"/>
              <a:ext cx="1601231" cy="358379"/>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rPr>
                <a:t>Krill</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rPr>
                <a:t>Sophie Webb/NOAA </a:t>
              </a:r>
              <a:r>
                <a:rPr lang="en-GB" altLang="en-US" sz="500" dirty="0">
                  <a:latin typeface="Tuffy-TTF" panose="020B0603060100000000" pitchFamily="34" charset="0"/>
                  <a:ea typeface="Tuffy" panose="020B0603060100000000" pitchFamily="34" charset="0"/>
                  <a:cs typeface="Arial" panose="020B0604020202020204" pitchFamily="34" charset="0"/>
                </a:rPr>
                <a:t>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6"/>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grpSp>
      <p:grpSp>
        <p:nvGrpSpPr>
          <p:cNvPr id="16" name="Group 3"/>
          <p:cNvGrpSpPr/>
          <p:nvPr/>
        </p:nvGrpSpPr>
        <p:grpSpPr>
          <a:xfrm>
            <a:off x="4772717" y="1547953"/>
            <a:ext cx="1845237" cy="4533549"/>
            <a:chOff x="4781595" y="1840916"/>
            <a:chExt cx="1845237" cy="4533549"/>
          </a:xfrm>
        </p:grpSpPr>
        <p:grpSp>
          <p:nvGrpSpPr>
            <p:cNvPr id="17" name="Group 6"/>
            <p:cNvGrpSpPr/>
            <p:nvPr/>
          </p:nvGrpSpPr>
          <p:grpSpPr>
            <a:xfrm>
              <a:off x="4781595" y="1840916"/>
              <a:ext cx="1845237" cy="4443506"/>
              <a:chOff x="4398245" y="1902561"/>
              <a:chExt cx="1845237" cy="4443506"/>
            </a:xfrm>
          </p:grpSpPr>
          <p:sp>
            <p:nvSpPr>
              <p:cNvPr id="26" name="Rounded Rectangle 25"/>
              <p:cNvSpPr/>
              <p:nvPr/>
            </p:nvSpPr>
            <p:spPr>
              <a:xfrm>
                <a:off x="4398245" y="1902561"/>
                <a:ext cx="1845237" cy="4443506"/>
              </a:xfrm>
              <a:prstGeom prst="roundRect">
                <a:avLst>
                  <a:gd name="adj" fmla="val 6110"/>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5"/>
              <p:cNvSpPr/>
              <p:nvPr/>
            </p:nvSpPr>
            <p:spPr>
              <a:xfrm>
                <a:off x="4424937" y="1952711"/>
                <a:ext cx="1818545" cy="2800767"/>
              </a:xfrm>
              <a:prstGeom prst="rect">
                <a:avLst/>
              </a:prstGeom>
            </p:spPr>
            <p:txBody>
              <a:bodyPr wrap="square">
                <a:spAutoFit/>
              </a:bodyPr>
              <a:lstStyle/>
              <a:p>
                <a:r>
                  <a:rPr lang="en-GB" sz="1600" b="1" dirty="0"/>
                  <a:t>Dusky dolphins </a:t>
                </a:r>
                <a:r>
                  <a:rPr lang="en-GB" sz="1600" dirty="0"/>
                  <a:t>are very social and playful. They have a curved dorsal fin (the fin on their back) which helps them to change direction quickly to swim away from predators.</a:t>
                </a:r>
              </a:p>
            </p:txBody>
          </p:sp>
        </p:grpSp>
        <p:pic>
          <p:nvPicPr>
            <p:cNvPr id="24" name="Picture 2" descr="File:DuskyDolphin.jpg">
              <a:extLst>
                <a:ext uri="{FF2B5EF4-FFF2-40B4-BE49-F238E27FC236}">
                  <a16:creationId xmlns:a16="http://schemas.microsoft.com/office/drawing/2014/main" id="{AEA350DD-D490-45D1-A00B-05DD5FDA2278}"/>
                </a:ext>
              </a:extLst>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12896" r="10538"/>
            <a:stretch/>
          </p:blipFill>
          <p:spPr bwMode="auto">
            <a:xfrm>
              <a:off x="4862408" y="4860437"/>
              <a:ext cx="1702824" cy="1190155"/>
            </a:xfrm>
            <a:prstGeom prst="roundRect">
              <a:avLst>
                <a:gd name="adj" fmla="val 6324"/>
              </a:avLst>
            </a:prstGeom>
            <a:noFill/>
            <a:ln w="28575">
              <a:solidFill>
                <a:srgbClr val="4DB1E3"/>
              </a:solidFill>
            </a:ln>
            <a:extLst>
              <a:ext uri="{909E8E84-426E-40DD-AFC4-6F175D3DCCD1}">
                <a14:hiddenFill xmlns:a14="http://schemas.microsoft.com/office/drawing/2010/main">
                  <a:solidFill>
                    <a:srgbClr val="FFFFFF"/>
                  </a:solidFill>
                </a14:hiddenFill>
              </a:ext>
            </a:extLst>
          </p:spPr>
        </p:pic>
        <p:sp>
          <p:nvSpPr>
            <p:cNvPr id="25" name="TextBox 21"/>
            <p:cNvSpPr txBox="1">
              <a:spLocks noChangeArrowheads="1"/>
            </p:cNvSpPr>
            <p:nvPr/>
          </p:nvSpPr>
          <p:spPr bwMode="auto">
            <a:xfrm>
              <a:off x="4903597" y="6016086"/>
              <a:ext cx="1601231" cy="358379"/>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rPr>
                <a:t>A wild dusky dolphin named "</a:t>
              </a:r>
              <a:r>
                <a:rPr lang="en-GB" altLang="en-US" sz="500" b="1" dirty="0" err="1">
                  <a:latin typeface="Tuffy-TTF" panose="020B0603060100000000" pitchFamily="34" charset="0"/>
                  <a:ea typeface="Tuffy" panose="020B0603060100000000" pitchFamily="34" charset="0"/>
                  <a:cs typeface="Arial" panose="020B0604020202020204" pitchFamily="34" charset="0"/>
                </a:rPr>
                <a:t>Nox</a:t>
              </a:r>
              <a:r>
                <a:rPr lang="en-GB" altLang="en-US" sz="500" b="1" dirty="0">
                  <a:latin typeface="Tuffy-TTF" panose="020B0603060100000000" pitchFamily="34" charset="0"/>
                  <a:ea typeface="Tuffy" panose="020B0603060100000000" pitchFamily="34" charset="0"/>
                  <a:cs typeface="Arial" panose="020B0604020202020204" pitchFamily="34" charset="0"/>
                </a:rPr>
                <a:t>"</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b="1" dirty="0" err="1">
                  <a:latin typeface="Tuffy-TTF" panose="020B0603060100000000" pitchFamily="34" charset="0"/>
                  <a:ea typeface="Tuffy" panose="020B0603060100000000" pitchFamily="34" charset="0"/>
                  <a:cs typeface="Arial" panose="020B0604020202020204" pitchFamily="34" charset="0"/>
                </a:rPr>
                <a:t>AllenMcC</a:t>
              </a:r>
              <a:r>
                <a:rPr lang="en-GB" altLang="en-US" sz="500" b="1" dirty="0">
                  <a:latin typeface="Tuffy-TTF" panose="020B0603060100000000" pitchFamily="34" charset="0"/>
                  <a:ea typeface="Tuffy" panose="020B0603060100000000" pitchFamily="34" charset="0"/>
                  <a:cs typeface="Arial" panose="020B0604020202020204" pitchFamily="34" charset="0"/>
                </a:rPr>
                <a:t> </a:t>
              </a:r>
              <a:r>
                <a:rPr lang="en-GB" altLang="en-US" sz="500" dirty="0">
                  <a:latin typeface="Tuffy-TTF" panose="020B0603060100000000" pitchFamily="34" charset="0"/>
                  <a:ea typeface="Tuffy" panose="020B0603060100000000" pitchFamily="34" charset="0"/>
                  <a:cs typeface="Arial" panose="020B0604020202020204" pitchFamily="34" charset="0"/>
                </a:rPr>
                <a:t>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8"/>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479425"/>
            <a:ext cx="8220075" cy="993775"/>
          </a:xfrm>
        </p:spPr>
        <p:txBody>
          <a:bodyPr rtlCol="0"/>
          <a:lstStyle/>
          <a:p>
            <a:pPr eaLnBrk="1" fontAlgn="auto" hangingPunct="1">
              <a:spcAft>
                <a:spcPts val="0"/>
              </a:spcAft>
              <a:defRPr/>
            </a:pPr>
            <a:r>
              <a:rPr lang="en-GB" dirty="0">
                <a:solidFill>
                  <a:srgbClr val="2BB7BC"/>
                </a:solidFill>
                <a:latin typeface="+mn-lt"/>
              </a:rPr>
              <a:t>What Grows in the Antarctic?</a:t>
            </a:r>
          </a:p>
        </p:txBody>
      </p:sp>
      <p:sp>
        <p:nvSpPr>
          <p:cNvPr id="5" name="Rectangle: Rounded Corners 2"/>
          <p:cNvSpPr/>
          <p:nvPr/>
        </p:nvSpPr>
        <p:spPr>
          <a:xfrm>
            <a:off x="692150" y="1328738"/>
            <a:ext cx="7653338" cy="601662"/>
          </a:xfrm>
          <a:prstGeom prst="roundRect">
            <a:avLst/>
          </a:prstGeom>
          <a:solidFill>
            <a:srgbClr val="2BB7B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Aft>
                <a:spcPts val="600"/>
              </a:spcAft>
              <a:defRPr/>
            </a:pPr>
            <a:r>
              <a:rPr lang="en-GB" altLang="en-US" dirty="0"/>
              <a:t>There are two types of flowering plant:</a:t>
            </a:r>
          </a:p>
        </p:txBody>
      </p:sp>
      <p:sp>
        <p:nvSpPr>
          <p:cNvPr id="6" name="TextBox 5"/>
          <p:cNvSpPr txBox="1">
            <a:spLocks noChangeArrowheads="1"/>
          </p:cNvSpPr>
          <p:nvPr/>
        </p:nvSpPr>
        <p:spPr bwMode="auto">
          <a:xfrm>
            <a:off x="1043608" y="5733256"/>
            <a:ext cx="7473950" cy="369888"/>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defRPr/>
            </a:pPr>
            <a:r>
              <a:rPr lang="en-GB" altLang="en-US" dirty="0">
                <a:solidFill>
                  <a:schemeClr val="tx1"/>
                </a:solidFill>
                <a:latin typeface="+mn-lt"/>
              </a:rPr>
              <a:t>There are also types of lichens, mosses, </a:t>
            </a:r>
            <a:r>
              <a:rPr lang="en-GB" altLang="en-US" dirty="0" err="1">
                <a:solidFill>
                  <a:schemeClr val="tx1"/>
                </a:solidFill>
                <a:latin typeface="+mn-lt"/>
              </a:rPr>
              <a:t>macrofungi</a:t>
            </a:r>
            <a:r>
              <a:rPr lang="en-GB" altLang="en-US" dirty="0">
                <a:solidFill>
                  <a:schemeClr val="tx1"/>
                </a:solidFill>
                <a:latin typeface="+mn-lt"/>
              </a:rPr>
              <a:t> and liverworts.</a:t>
            </a:r>
          </a:p>
        </p:txBody>
      </p:sp>
      <p:pic>
        <p:nvPicPr>
          <p:cNvPr id="7" name="Picture 6"/>
          <p:cNvPicPr>
            <a:picLocks noChangeAspect="1"/>
          </p:cNvPicPr>
          <p:nvPr/>
        </p:nvPicPr>
        <p:blipFill>
          <a:blip r:embed="rId2" cstate="print"/>
          <a:srcRect l="16331"/>
          <a:stretch>
            <a:fillRect/>
          </a:stretch>
        </p:blipFill>
        <p:spPr bwMode="auto">
          <a:xfrm>
            <a:off x="4557713" y="2644775"/>
            <a:ext cx="3717925" cy="2962275"/>
          </a:xfrm>
          <a:prstGeom prst="rect">
            <a:avLst/>
          </a:prstGeom>
          <a:noFill/>
          <a:ln w="9525">
            <a:noFill/>
            <a:miter lim="800000"/>
            <a:headEnd/>
            <a:tailEnd/>
          </a:ln>
        </p:spPr>
      </p:pic>
      <p:pic>
        <p:nvPicPr>
          <p:cNvPr id="8" name="Picture 7"/>
          <p:cNvPicPr>
            <a:picLocks noChangeAspect="1"/>
          </p:cNvPicPr>
          <p:nvPr/>
        </p:nvPicPr>
        <p:blipFill>
          <a:blip r:embed="rId3" cstate="print"/>
          <a:srcRect l="21960" r="5370"/>
          <a:stretch>
            <a:fillRect/>
          </a:stretch>
        </p:blipFill>
        <p:spPr bwMode="auto">
          <a:xfrm>
            <a:off x="885825" y="2619375"/>
            <a:ext cx="3279775" cy="2998788"/>
          </a:xfrm>
          <a:prstGeom prst="rect">
            <a:avLst/>
          </a:prstGeom>
          <a:noFill/>
          <a:ln w="9525">
            <a:noFill/>
            <a:miter lim="800000"/>
            <a:headEnd/>
            <a:tailEnd/>
          </a:ln>
        </p:spPr>
      </p:pic>
      <p:sp>
        <p:nvSpPr>
          <p:cNvPr id="9" name="TextBox 8"/>
          <p:cNvSpPr txBox="1">
            <a:spLocks noChangeArrowheads="1"/>
          </p:cNvSpPr>
          <p:nvPr/>
        </p:nvSpPr>
        <p:spPr bwMode="auto">
          <a:xfrm>
            <a:off x="1308100" y="2133600"/>
            <a:ext cx="2463800" cy="646113"/>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defRPr/>
            </a:pPr>
            <a:r>
              <a:rPr lang="en-GB" altLang="en-US" dirty="0">
                <a:solidFill>
                  <a:schemeClr val="tx1"/>
                </a:solidFill>
                <a:latin typeface="+mn-lt"/>
              </a:rPr>
              <a:t>Antarctic hair grass</a:t>
            </a:r>
          </a:p>
          <a:p>
            <a:pPr eaLnBrk="1" hangingPunct="1">
              <a:lnSpc>
                <a:spcPct val="100000"/>
              </a:lnSpc>
              <a:spcBef>
                <a:spcPct val="0"/>
              </a:spcBef>
              <a:buFontTx/>
              <a:buNone/>
              <a:defRPr/>
            </a:pPr>
            <a:endParaRPr lang="en-GB" altLang="en-US" dirty="0">
              <a:solidFill>
                <a:schemeClr val="tx1"/>
              </a:solidFill>
            </a:endParaRPr>
          </a:p>
        </p:txBody>
      </p:sp>
      <p:sp>
        <p:nvSpPr>
          <p:cNvPr id="10" name="TextBox 9"/>
          <p:cNvSpPr txBox="1">
            <a:spLocks noChangeArrowheads="1"/>
          </p:cNvSpPr>
          <p:nvPr/>
        </p:nvSpPr>
        <p:spPr bwMode="auto">
          <a:xfrm>
            <a:off x="5329238" y="2117725"/>
            <a:ext cx="2465387" cy="800100"/>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spcAft>
                <a:spcPts val="1200"/>
              </a:spcAft>
              <a:buFontTx/>
              <a:buNone/>
              <a:defRPr/>
            </a:pPr>
            <a:r>
              <a:rPr lang="en-GB" altLang="en-US" dirty="0">
                <a:solidFill>
                  <a:schemeClr val="tx1"/>
                </a:solidFill>
                <a:latin typeface="+mn-lt"/>
              </a:rPr>
              <a:t>Antarctic pearlwort</a:t>
            </a:r>
          </a:p>
          <a:p>
            <a:pPr eaLnBrk="1" hangingPunct="1">
              <a:lnSpc>
                <a:spcPct val="100000"/>
              </a:lnSpc>
              <a:spcBef>
                <a:spcPct val="0"/>
              </a:spcBef>
              <a:buFontTx/>
              <a:buNone/>
              <a:defRPr/>
            </a:pPr>
            <a:endParaRPr lang="en-GB" altLang="en-US"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par>
                                <p:cTn id="13" presetID="10" presetClass="entr" presetSubtype="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10" presetClass="entr" presetSubtype="0"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9" grpId="0"/>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loud Callout 3"/>
          <p:cNvSpPr/>
          <p:nvPr/>
        </p:nvSpPr>
        <p:spPr>
          <a:xfrm>
            <a:off x="1691680" y="1124744"/>
            <a:ext cx="5976664" cy="3456384"/>
          </a:xfrm>
          <a:prstGeom prst="cloudCallout">
            <a:avLst>
              <a:gd name="adj1" fmla="val -49863"/>
              <a:gd name="adj2" fmla="val 8375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1"/>
          <p:cNvSpPr txBox="1">
            <a:spLocks/>
          </p:cNvSpPr>
          <p:nvPr/>
        </p:nvSpPr>
        <p:spPr>
          <a:xfrm>
            <a:off x="2267744" y="2060848"/>
            <a:ext cx="4834880" cy="1143000"/>
          </a:xfrm>
          <a:prstGeom prst="rect">
            <a:avLst/>
          </a:prstGeom>
        </p:spPr>
        <p:txBody>
          <a:bodyP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500" b="0" i="0" u="none" strike="noStrike" kern="1200" cap="none" spc="0" normalizeH="0" baseline="0" noProof="0" dirty="0">
                <a:ln>
                  <a:noFill/>
                </a:ln>
                <a:solidFill>
                  <a:schemeClr val="tx1"/>
                </a:solidFill>
                <a:effectLst/>
                <a:uLnTx/>
                <a:uFillTx/>
                <a:latin typeface="+mj-lt"/>
                <a:ea typeface="+mj-ea"/>
                <a:cs typeface="+mj-cs"/>
              </a:rPr>
              <a:t>Do you think that</a:t>
            </a: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500" b="0" i="0" u="none" strike="noStrike" kern="1200" cap="none" spc="0" normalizeH="0" baseline="0" noProof="0" dirty="0">
                <a:ln>
                  <a:noFill/>
                </a:ln>
                <a:solidFill>
                  <a:schemeClr val="tx1"/>
                </a:solidFill>
                <a:effectLst/>
                <a:uLnTx/>
                <a:uFillTx/>
                <a:latin typeface="+mj-lt"/>
                <a:ea typeface="+mj-ea"/>
                <a:cs typeface="+mj-cs"/>
              </a:rPr>
              <a:t> people live in </a:t>
            </a: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500" b="0" i="0" u="none" strike="noStrike" kern="1200" cap="none" spc="0" normalizeH="0" baseline="0" noProof="0" dirty="0">
                <a:ln>
                  <a:noFill/>
                </a:ln>
                <a:solidFill>
                  <a:schemeClr val="tx1"/>
                </a:solidFill>
                <a:effectLst/>
                <a:uLnTx/>
                <a:uFillTx/>
                <a:latin typeface="+mj-lt"/>
                <a:ea typeface="+mj-ea"/>
                <a:cs typeface="+mj-cs"/>
              </a:rPr>
              <a:t>The Antarctic?</a:t>
            </a:r>
            <a:endParaRPr kumimoji="0" lang="en-US" sz="3500" b="0" i="0" u="none" strike="noStrike" kern="1200" cap="none" spc="0" normalizeH="0" baseline="0" noProof="0" dirty="0">
              <a:ln>
                <a:noFill/>
              </a:ln>
              <a:solidFill>
                <a:schemeClr val="tx1"/>
              </a:solidFill>
              <a:effectLst/>
              <a:uLnTx/>
              <a:uFillTx/>
              <a:latin typeface="+mj-lt"/>
              <a:ea typeface="+mj-ea"/>
              <a:cs typeface="+mj-cs"/>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395536" y="260648"/>
            <a:ext cx="8220075" cy="994306"/>
          </a:xfrm>
        </p:spPr>
        <p:txBody>
          <a:bodyPr/>
          <a:lstStyle/>
          <a:p>
            <a:r>
              <a:rPr lang="en-GB" b="1" dirty="0"/>
              <a:t>Humans in Antarctica</a:t>
            </a:r>
          </a:p>
        </p:txBody>
      </p:sp>
      <p:sp>
        <p:nvSpPr>
          <p:cNvPr id="5" name="Rectangle 4"/>
          <p:cNvSpPr/>
          <p:nvPr/>
        </p:nvSpPr>
        <p:spPr>
          <a:xfrm>
            <a:off x="718687" y="1359089"/>
            <a:ext cx="7697096" cy="1200329"/>
          </a:xfrm>
          <a:prstGeom prst="rect">
            <a:avLst/>
          </a:prstGeom>
        </p:spPr>
        <p:txBody>
          <a:bodyPr wrap="square">
            <a:spAutoFit/>
          </a:bodyPr>
          <a:lstStyle/>
          <a:p>
            <a:r>
              <a:rPr lang="en-GB" dirty="0"/>
              <a:t>No people permanently live in Antarctica because it is too cold for them to live there for a long time. Scientists take turns living there for short periods of time to study the ice and the animals. Tourists also sometimes visit in the summer. There are no towns or cities in Antarctica.</a:t>
            </a:r>
          </a:p>
        </p:txBody>
      </p:sp>
      <p:grpSp>
        <p:nvGrpSpPr>
          <p:cNvPr id="2" name="Group 5"/>
          <p:cNvGrpSpPr/>
          <p:nvPr/>
        </p:nvGrpSpPr>
        <p:grpSpPr>
          <a:xfrm>
            <a:off x="611560" y="3212976"/>
            <a:ext cx="2651502" cy="2595265"/>
            <a:chOff x="506437" y="2708719"/>
            <a:chExt cx="2651502" cy="2595265"/>
          </a:xfrm>
        </p:grpSpPr>
        <p:pic>
          <p:nvPicPr>
            <p:cNvPr id="7" name="Picture 2">
              <a:extLst>
                <a:ext uri="{FF2B5EF4-FFF2-40B4-BE49-F238E27FC236}">
                  <a16:creationId xmlns:a16="http://schemas.microsoft.com/office/drawing/2014/main" id="{BFF4627F-EA74-42EF-9250-908525A114C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6437" y="3284783"/>
              <a:ext cx="2405785" cy="1730912"/>
            </a:xfrm>
            <a:prstGeom prst="roundRect">
              <a:avLst>
                <a:gd name="adj" fmla="val 6534"/>
              </a:avLst>
            </a:prstGeom>
            <a:noFill/>
            <a:ln w="28575">
              <a:solidFill>
                <a:srgbClr val="4DB1E3"/>
              </a:solidFill>
            </a:ln>
            <a:extLst>
              <a:ext uri="{909E8E84-426E-40DD-AFC4-6F175D3DCCD1}">
                <a14:hiddenFill xmlns:a14="http://schemas.microsoft.com/office/drawing/2010/main">
                  <a:solidFill>
                    <a:srgbClr val="FFFFFF"/>
                  </a:solidFill>
                </a14:hiddenFill>
              </a:ext>
            </a:extLst>
          </p:spPr>
        </p:pic>
        <p:sp>
          <p:nvSpPr>
            <p:cNvPr id="8" name="Rectangle 7"/>
            <p:cNvSpPr/>
            <p:nvPr/>
          </p:nvSpPr>
          <p:spPr>
            <a:xfrm>
              <a:off x="650453" y="2708719"/>
              <a:ext cx="2405786" cy="492443"/>
            </a:xfrm>
            <a:prstGeom prst="rect">
              <a:avLst/>
            </a:prstGeom>
          </p:spPr>
          <p:txBody>
            <a:bodyPr wrap="square" lIns="0" tIns="0" rIns="0" bIns="0">
              <a:spAutoFit/>
            </a:bodyPr>
            <a:lstStyle/>
            <a:p>
              <a:pPr algn="ctr"/>
              <a:r>
                <a:rPr lang="en-GB" sz="1600" dirty="0"/>
                <a:t>research stations for scientists to work in</a:t>
              </a:r>
            </a:p>
          </p:txBody>
        </p:sp>
        <p:sp>
          <p:nvSpPr>
            <p:cNvPr id="9" name="TextBox 21"/>
            <p:cNvSpPr txBox="1">
              <a:spLocks noChangeArrowheads="1"/>
            </p:cNvSpPr>
            <p:nvPr/>
          </p:nvSpPr>
          <p:spPr bwMode="auto">
            <a:xfrm>
              <a:off x="726050" y="4945605"/>
              <a:ext cx="2431889" cy="358379"/>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rPr>
                <a:t>Esperanza Station anta0060</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rPr>
                <a:t>NOAA Photo Library </a:t>
              </a:r>
              <a:r>
                <a:rPr lang="en-GB" altLang="en-US" sz="500" dirty="0">
                  <a:latin typeface="Tuffy-TTF" panose="020B0603060100000000" pitchFamily="34" charset="0"/>
                  <a:ea typeface="Tuffy" panose="020B0603060100000000" pitchFamily="34" charset="0"/>
                  <a:cs typeface="Arial" panose="020B0604020202020204" pitchFamily="34" charset="0"/>
                </a:rPr>
                <a:t>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3"/>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grpSp>
      <p:grpSp>
        <p:nvGrpSpPr>
          <p:cNvPr id="3" name="Group 9"/>
          <p:cNvGrpSpPr/>
          <p:nvPr/>
        </p:nvGrpSpPr>
        <p:grpSpPr>
          <a:xfrm>
            <a:off x="3275856" y="3140968"/>
            <a:ext cx="2519710" cy="2524378"/>
            <a:chOff x="3242730" y="2818146"/>
            <a:chExt cx="2519710" cy="2524378"/>
          </a:xfrm>
        </p:grpSpPr>
        <p:pic>
          <p:nvPicPr>
            <p:cNvPr id="11" name="Picture 10">
              <a:extLst>
                <a:ext uri="{FF2B5EF4-FFF2-40B4-BE49-F238E27FC236}">
                  <a16:creationId xmlns:a16="http://schemas.microsoft.com/office/drawing/2014/main" id="{C3C0C784-AA53-4257-87D0-69A394665845}"/>
                </a:ext>
              </a:extLst>
            </p:cNvPr>
            <p:cNvPicPr>
              <a:picLocks noChangeAspect="1"/>
            </p:cNvPicPr>
            <p:nvPr/>
          </p:nvPicPr>
          <p:blipFill rotWithShape="1">
            <a:blip r:embed="rId4" cstate="print"/>
            <a:srcRect l="4943" r="3321"/>
            <a:stretch/>
          </p:blipFill>
          <p:spPr>
            <a:xfrm>
              <a:off x="3291260" y="3259748"/>
              <a:ext cx="2431889" cy="1744276"/>
            </a:xfrm>
            <a:prstGeom prst="roundRect">
              <a:avLst>
                <a:gd name="adj" fmla="val 5568"/>
              </a:avLst>
            </a:prstGeom>
            <a:ln w="28575">
              <a:solidFill>
                <a:srgbClr val="4DB1E3"/>
              </a:solidFill>
            </a:ln>
          </p:spPr>
        </p:pic>
        <p:sp>
          <p:nvSpPr>
            <p:cNvPr id="12" name="Rectangle 11"/>
            <p:cNvSpPr/>
            <p:nvPr/>
          </p:nvSpPr>
          <p:spPr>
            <a:xfrm>
              <a:off x="3356654" y="2818146"/>
              <a:ext cx="2405786" cy="246221"/>
            </a:xfrm>
            <a:prstGeom prst="rect">
              <a:avLst/>
            </a:prstGeom>
          </p:spPr>
          <p:txBody>
            <a:bodyPr wrap="square" lIns="0" tIns="0" rIns="0" bIns="0">
              <a:spAutoFit/>
            </a:bodyPr>
            <a:lstStyle/>
            <a:p>
              <a:pPr algn="ctr"/>
              <a:r>
                <a:rPr lang="en-GB" sz="1600" dirty="0"/>
                <a:t>an Antarctic cruise ship</a:t>
              </a:r>
            </a:p>
          </p:txBody>
        </p:sp>
        <p:sp>
          <p:nvSpPr>
            <p:cNvPr id="13" name="TextBox 21"/>
            <p:cNvSpPr txBox="1">
              <a:spLocks noChangeArrowheads="1"/>
            </p:cNvSpPr>
            <p:nvPr/>
          </p:nvSpPr>
          <p:spPr bwMode="auto">
            <a:xfrm>
              <a:off x="3242730" y="4984145"/>
              <a:ext cx="2512542" cy="358379"/>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rPr>
                <a:t>Whalers Bay Deception Island Antarctica Fur Seal Silversea Silver Cloud 3 </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rPr>
                <a:t>Gary </a:t>
              </a:r>
              <a:r>
                <a:rPr lang="en-GB" altLang="en-US" sz="500" b="1" dirty="0" err="1">
                  <a:latin typeface="Tuffy-TTF" panose="020B0603060100000000" pitchFamily="34" charset="0"/>
                  <a:ea typeface="Tuffy" panose="020B0603060100000000" pitchFamily="34" charset="0"/>
                  <a:cs typeface="Arial" panose="020B0604020202020204" pitchFamily="34" charset="0"/>
                </a:rPr>
                <a:t>Bembridge</a:t>
              </a:r>
              <a:r>
                <a:rPr lang="en-GB" altLang="en-US" sz="500" b="1" dirty="0">
                  <a:latin typeface="Tuffy-TTF" panose="020B0603060100000000" pitchFamily="34" charset="0"/>
                  <a:ea typeface="Tuffy" panose="020B0603060100000000" pitchFamily="34" charset="0"/>
                  <a:cs typeface="Arial" panose="020B0604020202020204" pitchFamily="34" charset="0"/>
                </a:rPr>
                <a:t> </a:t>
              </a:r>
              <a:r>
                <a:rPr lang="en-GB" altLang="en-US" sz="500" dirty="0">
                  <a:latin typeface="Tuffy-TTF" panose="020B0603060100000000" pitchFamily="34" charset="0"/>
                  <a:ea typeface="Tuffy" panose="020B0603060100000000" pitchFamily="34" charset="0"/>
                  <a:cs typeface="Arial" panose="020B0604020202020204" pitchFamily="34" charset="0"/>
                </a:rPr>
                <a:t>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5"/>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grpSp>
      <p:grpSp>
        <p:nvGrpSpPr>
          <p:cNvPr id="6" name="Group 13"/>
          <p:cNvGrpSpPr/>
          <p:nvPr/>
        </p:nvGrpSpPr>
        <p:grpSpPr>
          <a:xfrm>
            <a:off x="5940152" y="3140968"/>
            <a:ext cx="2554317" cy="2514089"/>
            <a:chOff x="5793232" y="2815514"/>
            <a:chExt cx="2554317" cy="2514089"/>
          </a:xfrm>
        </p:grpSpPr>
        <p:pic>
          <p:nvPicPr>
            <p:cNvPr id="15" name="Picture 4">
              <a:extLst>
                <a:ext uri="{FF2B5EF4-FFF2-40B4-BE49-F238E27FC236}">
                  <a16:creationId xmlns:a16="http://schemas.microsoft.com/office/drawing/2014/main" id="{C658B227-0187-4998-8F9A-FB3987B25112}"/>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2226" r="8054"/>
            <a:stretch/>
          </p:blipFill>
          <p:spPr bwMode="auto">
            <a:xfrm>
              <a:off x="5915660" y="3273112"/>
              <a:ext cx="2431889" cy="1744276"/>
            </a:xfrm>
            <a:prstGeom prst="roundRect">
              <a:avLst>
                <a:gd name="adj" fmla="val 3638"/>
              </a:avLst>
            </a:prstGeom>
            <a:noFill/>
            <a:ln w="28575">
              <a:solidFill>
                <a:srgbClr val="4DB1E3"/>
              </a:solidFill>
            </a:ln>
            <a:extLst>
              <a:ext uri="{909E8E84-426E-40DD-AFC4-6F175D3DCCD1}">
                <a14:hiddenFill xmlns:a14="http://schemas.microsoft.com/office/drawing/2010/main">
                  <a:solidFill>
                    <a:srgbClr val="FFFFFF"/>
                  </a:solidFill>
                </a14:hiddenFill>
              </a:ext>
            </a:extLst>
          </p:spPr>
        </p:pic>
        <p:sp>
          <p:nvSpPr>
            <p:cNvPr id="16" name="Rectangle 15"/>
            <p:cNvSpPr/>
            <p:nvPr/>
          </p:nvSpPr>
          <p:spPr>
            <a:xfrm>
              <a:off x="5899117" y="2815514"/>
              <a:ext cx="2405786" cy="246221"/>
            </a:xfrm>
            <a:prstGeom prst="rect">
              <a:avLst/>
            </a:prstGeom>
          </p:spPr>
          <p:txBody>
            <a:bodyPr wrap="square" lIns="0" tIns="0" rIns="0" bIns="0">
              <a:spAutoFit/>
            </a:bodyPr>
            <a:lstStyle/>
            <a:p>
              <a:pPr algn="ctr"/>
              <a:r>
                <a:rPr lang="en-GB" sz="1600" dirty="0"/>
                <a:t>a weather experiment</a:t>
              </a:r>
            </a:p>
          </p:txBody>
        </p:sp>
        <p:sp>
          <p:nvSpPr>
            <p:cNvPr id="17" name="TextBox 21"/>
            <p:cNvSpPr txBox="1">
              <a:spLocks noChangeArrowheads="1"/>
            </p:cNvSpPr>
            <p:nvPr/>
          </p:nvSpPr>
          <p:spPr bwMode="auto">
            <a:xfrm>
              <a:off x="5793232" y="4971224"/>
              <a:ext cx="2554317" cy="358379"/>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rPr>
                <a:t>Iceberg B-15A weather instrument</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rPr>
                <a:t>NSF/Josh Landis, employee 1999-2001 </a:t>
              </a:r>
              <a:r>
                <a:rPr lang="en-GB" altLang="en-US" sz="500" dirty="0">
                  <a:latin typeface="Tuffy-TTF" panose="020B0603060100000000" pitchFamily="34" charset="0"/>
                  <a:ea typeface="Tuffy" panose="020B0603060100000000" pitchFamily="34" charset="0"/>
                  <a:cs typeface="Arial" panose="020B0604020202020204" pitchFamily="34" charset="0"/>
                </a:rPr>
                <a:t>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7"/>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grpSp>
      <p:sp>
        <p:nvSpPr>
          <p:cNvPr id="18" name="Rounded Rectangle 17"/>
          <p:cNvSpPr/>
          <p:nvPr/>
        </p:nvSpPr>
        <p:spPr>
          <a:xfrm>
            <a:off x="755576" y="5877272"/>
            <a:ext cx="7900423" cy="547779"/>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t>What do you think it would be like to live in Antarctica?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a:spLocks noChangeArrowheads="1"/>
          </p:cNvSpPr>
          <p:nvPr/>
        </p:nvSpPr>
        <p:spPr bwMode="auto">
          <a:xfrm>
            <a:off x="899592" y="332656"/>
            <a:ext cx="6997700" cy="1015663"/>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spcAft>
                <a:spcPts val="1200"/>
              </a:spcAft>
              <a:buFontTx/>
              <a:buNone/>
              <a:defRPr/>
            </a:pPr>
            <a:r>
              <a:rPr lang="en-GB" altLang="en-US" sz="1600" dirty="0">
                <a:solidFill>
                  <a:schemeClr val="tx1"/>
                </a:solidFill>
                <a:latin typeface="+mn-lt"/>
              </a:rPr>
              <a:t> </a:t>
            </a:r>
            <a:r>
              <a:rPr lang="en-GB" altLang="en-US" sz="2500" dirty="0">
                <a:solidFill>
                  <a:schemeClr val="tx1"/>
                </a:solidFill>
                <a:latin typeface="+mn-lt"/>
              </a:rPr>
              <a:t>No one has their permanent home in the Antarctic.</a:t>
            </a:r>
          </a:p>
          <a:p>
            <a:pPr eaLnBrk="1" hangingPunct="1">
              <a:lnSpc>
                <a:spcPct val="100000"/>
              </a:lnSpc>
              <a:spcBef>
                <a:spcPct val="0"/>
              </a:spcBef>
              <a:buFontTx/>
              <a:buNone/>
              <a:defRPr/>
            </a:pPr>
            <a:endParaRPr lang="en-GB" altLang="en-US" sz="2500" dirty="0">
              <a:solidFill>
                <a:schemeClr val="tx1"/>
              </a:solidFill>
            </a:endParaRPr>
          </a:p>
        </p:txBody>
      </p:sp>
      <p:sp>
        <p:nvSpPr>
          <p:cNvPr id="5" name="Rectangle: Rounded Corners 3"/>
          <p:cNvSpPr/>
          <p:nvPr/>
        </p:nvSpPr>
        <p:spPr>
          <a:xfrm>
            <a:off x="755576" y="1268760"/>
            <a:ext cx="7331075" cy="1008112"/>
          </a:xfrm>
          <a:prstGeom prst="roundRect">
            <a:avLst/>
          </a:prstGeom>
          <a:solidFill>
            <a:srgbClr val="2BB7B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Aft>
                <a:spcPts val="1200"/>
              </a:spcAft>
              <a:defRPr/>
            </a:pPr>
            <a:r>
              <a:rPr lang="en-GB" altLang="en-US" sz="1600" dirty="0"/>
              <a:t> </a:t>
            </a:r>
            <a:r>
              <a:rPr lang="en-GB" altLang="en-US" sz="2800" dirty="0"/>
              <a:t>Only scientists and other people working at research stations stay there.</a:t>
            </a:r>
          </a:p>
        </p:txBody>
      </p:sp>
      <p:pic>
        <p:nvPicPr>
          <p:cNvPr id="8" name="Picture 7"/>
          <p:cNvPicPr>
            <a:picLocks noChangeAspect="1"/>
          </p:cNvPicPr>
          <p:nvPr/>
        </p:nvPicPr>
        <p:blipFill>
          <a:blip r:embed="rId2" cstate="print"/>
          <a:srcRect t="23979" b="16585"/>
          <a:stretch>
            <a:fillRect/>
          </a:stretch>
        </p:blipFill>
        <p:spPr bwMode="auto">
          <a:xfrm>
            <a:off x="899592" y="2852936"/>
            <a:ext cx="6786513" cy="3024336"/>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par>
                                <p:cTn id="12" presetID="10" presetClass="entr" presetSubtype="0"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57200" y="479425"/>
            <a:ext cx="8220075" cy="993775"/>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altLang="en-US" sz="4400" b="0" i="0" u="none" strike="noStrike" kern="1200" cap="none" spc="0" normalizeH="0" baseline="0" noProof="0">
                <a:ln>
                  <a:noFill/>
                </a:ln>
                <a:solidFill>
                  <a:srgbClr val="2BB7BC"/>
                </a:solidFill>
                <a:effectLst/>
                <a:uLnTx/>
                <a:uFillTx/>
                <a:latin typeface="Twinkl" charset="0"/>
                <a:ea typeface="Sniglet"/>
                <a:cs typeface="Sniglet"/>
              </a:rPr>
              <a:t>What Do Scientists Do There?</a:t>
            </a:r>
            <a:endParaRPr kumimoji="0" lang="en-GB" altLang="en-US" sz="4400" b="0" i="0" u="none" strike="noStrike" kern="1200" cap="none" spc="0" normalizeH="0" baseline="0" noProof="0" dirty="0">
              <a:ln>
                <a:noFill/>
              </a:ln>
              <a:solidFill>
                <a:srgbClr val="2BB7BC"/>
              </a:solidFill>
              <a:effectLst/>
              <a:uLnTx/>
              <a:uFillTx/>
              <a:latin typeface="+mj-lt"/>
              <a:ea typeface="+mj-ea"/>
              <a:cs typeface="+mj-cs"/>
            </a:endParaRPr>
          </a:p>
        </p:txBody>
      </p:sp>
      <p:sp>
        <p:nvSpPr>
          <p:cNvPr id="5" name="Rectangle: Rounded Corners 2"/>
          <p:cNvSpPr/>
          <p:nvPr/>
        </p:nvSpPr>
        <p:spPr>
          <a:xfrm>
            <a:off x="874713" y="1628775"/>
            <a:ext cx="2606675" cy="2406650"/>
          </a:xfrm>
          <a:prstGeom prst="roundRect">
            <a:avLst/>
          </a:prstGeom>
          <a:solidFill>
            <a:srgbClr val="2BB7B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Aft>
                <a:spcPts val="1200"/>
              </a:spcAft>
              <a:defRPr/>
            </a:pPr>
            <a:r>
              <a:rPr lang="en-GB" altLang="en-US" sz="1600" dirty="0"/>
              <a:t>Scientists work in Antarctica to discover new things, measure and test the ice, monitor the effects of global warming, research light, study animals and lots more.</a:t>
            </a:r>
          </a:p>
        </p:txBody>
      </p:sp>
      <p:pic>
        <p:nvPicPr>
          <p:cNvPr id="6" name="Picture 5"/>
          <p:cNvPicPr>
            <a:picLocks noChangeAspect="1"/>
          </p:cNvPicPr>
          <p:nvPr/>
        </p:nvPicPr>
        <p:blipFill>
          <a:blip r:embed="rId2" cstate="print"/>
          <a:srcRect l="26787"/>
          <a:stretch>
            <a:fillRect/>
          </a:stretch>
        </p:blipFill>
        <p:spPr bwMode="auto">
          <a:xfrm>
            <a:off x="3624263" y="1628775"/>
            <a:ext cx="4714875" cy="4297363"/>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198" y="478895"/>
            <a:ext cx="8220075" cy="994306"/>
          </a:xfrm>
        </p:spPr>
        <p:txBody>
          <a:bodyPr/>
          <a:lstStyle/>
          <a:p>
            <a:r>
              <a:rPr lang="en-GB" dirty="0"/>
              <a:t>Quick Facts About Antarctica</a:t>
            </a:r>
          </a:p>
        </p:txBody>
      </p:sp>
      <p:grpSp>
        <p:nvGrpSpPr>
          <p:cNvPr id="2" name="Group 4"/>
          <p:cNvGrpSpPr/>
          <p:nvPr/>
        </p:nvGrpSpPr>
        <p:grpSpPr>
          <a:xfrm>
            <a:off x="600434" y="1298769"/>
            <a:ext cx="2498223" cy="2498223"/>
            <a:chOff x="559701" y="1279884"/>
            <a:chExt cx="2498223" cy="2498223"/>
          </a:xfrm>
        </p:grpSpPr>
        <p:sp>
          <p:nvSpPr>
            <p:cNvPr id="6" name="Oval 5"/>
            <p:cNvSpPr/>
            <p:nvPr/>
          </p:nvSpPr>
          <p:spPr>
            <a:xfrm>
              <a:off x="559701" y="1279884"/>
              <a:ext cx="2498223" cy="2498223"/>
            </a:xfrm>
            <a:prstGeom prst="ellipse">
              <a:avLst/>
            </a:prstGeom>
            <a:solidFill>
              <a:srgbClr val="4EB1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802530" y="1637046"/>
              <a:ext cx="2065820" cy="1754326"/>
            </a:xfrm>
            <a:prstGeom prst="rect">
              <a:avLst/>
            </a:prstGeom>
          </p:spPr>
          <p:txBody>
            <a:bodyPr wrap="square">
              <a:spAutoFit/>
            </a:bodyPr>
            <a:lstStyle/>
            <a:p>
              <a:pPr algn="ctr"/>
              <a:r>
                <a:rPr lang="en-GB" dirty="0"/>
                <a:t>Antarctica is the fifth-largest continent in the world and is about 50 times the size of the UK.</a:t>
              </a:r>
            </a:p>
          </p:txBody>
        </p:sp>
      </p:grpSp>
      <p:grpSp>
        <p:nvGrpSpPr>
          <p:cNvPr id="3" name="Group 7"/>
          <p:cNvGrpSpPr/>
          <p:nvPr/>
        </p:nvGrpSpPr>
        <p:grpSpPr>
          <a:xfrm>
            <a:off x="5436986" y="1327697"/>
            <a:ext cx="3142635" cy="1894898"/>
            <a:chOff x="5436986" y="1327697"/>
            <a:chExt cx="3142635" cy="1894898"/>
          </a:xfrm>
        </p:grpSpPr>
        <p:grpSp>
          <p:nvGrpSpPr>
            <p:cNvPr id="5" name="Group 16"/>
            <p:cNvGrpSpPr/>
            <p:nvPr/>
          </p:nvGrpSpPr>
          <p:grpSpPr>
            <a:xfrm>
              <a:off x="6608173" y="1327697"/>
              <a:ext cx="1971448" cy="1894898"/>
              <a:chOff x="6561734" y="1319232"/>
              <a:chExt cx="1971448" cy="1894898"/>
            </a:xfrm>
          </p:grpSpPr>
          <p:sp>
            <p:nvSpPr>
              <p:cNvPr id="11" name="Oval 10"/>
              <p:cNvSpPr/>
              <p:nvPr/>
            </p:nvSpPr>
            <p:spPr>
              <a:xfrm>
                <a:off x="6591131" y="1319232"/>
                <a:ext cx="1894898" cy="1894898"/>
              </a:xfrm>
              <a:prstGeom prst="ellipse">
                <a:avLst/>
              </a:prstGeom>
              <a:solidFill>
                <a:srgbClr val="4EB1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6561734" y="1822256"/>
                <a:ext cx="1971448" cy="1200329"/>
              </a:xfrm>
              <a:prstGeom prst="rect">
                <a:avLst/>
              </a:prstGeom>
            </p:spPr>
            <p:txBody>
              <a:bodyPr wrap="square">
                <a:spAutoFit/>
              </a:bodyPr>
              <a:lstStyle/>
              <a:p>
                <a:pPr algn="ctr"/>
                <a:r>
                  <a:rPr lang="en-GB" dirty="0"/>
                  <a:t>Antarctica is the only continent without any reptiles.</a:t>
                </a:r>
              </a:p>
            </p:txBody>
          </p:sp>
        </p:gr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36986" y="1588003"/>
              <a:ext cx="1500326" cy="681816"/>
            </a:xfrm>
            <a:prstGeom prst="rect">
              <a:avLst/>
            </a:prstGeom>
          </p:spPr>
        </p:pic>
      </p:grpSp>
      <p:grpSp>
        <p:nvGrpSpPr>
          <p:cNvPr id="8" name="Group 12"/>
          <p:cNvGrpSpPr/>
          <p:nvPr/>
        </p:nvGrpSpPr>
        <p:grpSpPr>
          <a:xfrm>
            <a:off x="5004878" y="2731916"/>
            <a:ext cx="3482390" cy="2052463"/>
            <a:chOff x="5031512" y="2731916"/>
            <a:chExt cx="3482390" cy="2052463"/>
          </a:xfrm>
        </p:grpSpPr>
        <p:grpSp>
          <p:nvGrpSpPr>
            <p:cNvPr id="9" name="Group 15"/>
            <p:cNvGrpSpPr/>
            <p:nvPr/>
          </p:nvGrpSpPr>
          <p:grpSpPr>
            <a:xfrm>
              <a:off x="5031512" y="2731916"/>
              <a:ext cx="2052463" cy="2052463"/>
              <a:chOff x="4478362" y="3342480"/>
              <a:chExt cx="2052463" cy="2052463"/>
            </a:xfrm>
          </p:grpSpPr>
          <p:sp>
            <p:nvSpPr>
              <p:cNvPr id="16" name="Oval 15"/>
              <p:cNvSpPr/>
              <p:nvPr/>
            </p:nvSpPr>
            <p:spPr>
              <a:xfrm>
                <a:off x="4478362" y="3342480"/>
                <a:ext cx="2052463" cy="2052463"/>
              </a:xfrm>
              <a:prstGeom prst="ellipse">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6"/>
              <p:cNvSpPr/>
              <p:nvPr/>
            </p:nvSpPr>
            <p:spPr>
              <a:xfrm>
                <a:off x="4553594" y="3700000"/>
                <a:ext cx="1902001" cy="1477328"/>
              </a:xfrm>
              <a:prstGeom prst="rect">
                <a:avLst/>
              </a:prstGeom>
            </p:spPr>
            <p:txBody>
              <a:bodyPr wrap="square">
                <a:spAutoFit/>
              </a:bodyPr>
              <a:lstStyle/>
              <a:p>
                <a:pPr algn="ctr"/>
                <a:r>
                  <a:rPr lang="en-GB" dirty="0"/>
                  <a:t>There are no polar bears in Antarctica. They only live in the Arctic.</a:t>
                </a:r>
              </a:p>
            </p:txBody>
          </p:sp>
        </p:grpSp>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57271" y="3340247"/>
              <a:ext cx="1756631" cy="1183996"/>
            </a:xfrm>
            <a:prstGeom prst="rect">
              <a:avLst/>
            </a:prstGeom>
          </p:spPr>
        </p:pic>
      </p:grpSp>
      <p:grpSp>
        <p:nvGrpSpPr>
          <p:cNvPr id="13" name="Group 17"/>
          <p:cNvGrpSpPr/>
          <p:nvPr/>
        </p:nvGrpSpPr>
        <p:grpSpPr>
          <a:xfrm>
            <a:off x="5763673" y="4485245"/>
            <a:ext cx="2798380" cy="1877300"/>
            <a:chOff x="5763673" y="4485245"/>
            <a:chExt cx="2798380" cy="1877300"/>
          </a:xfrm>
        </p:grpSpPr>
        <p:grpSp>
          <p:nvGrpSpPr>
            <p:cNvPr id="14" name="Group 22"/>
            <p:cNvGrpSpPr/>
            <p:nvPr/>
          </p:nvGrpSpPr>
          <p:grpSpPr>
            <a:xfrm>
              <a:off x="6719072" y="4485245"/>
              <a:ext cx="1842981" cy="1842981"/>
              <a:chOff x="7233252" y="4287897"/>
              <a:chExt cx="1842981" cy="1842981"/>
            </a:xfrm>
          </p:grpSpPr>
          <p:sp>
            <p:nvSpPr>
              <p:cNvPr id="21" name="Oval 20"/>
              <p:cNvSpPr/>
              <p:nvPr/>
            </p:nvSpPr>
            <p:spPr>
              <a:xfrm>
                <a:off x="7233252" y="4287897"/>
                <a:ext cx="1842981" cy="1842981"/>
              </a:xfrm>
              <a:prstGeom prst="ellipse">
                <a:avLst/>
              </a:prstGeom>
              <a:solidFill>
                <a:srgbClr val="4EB1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7271451" y="4521775"/>
                <a:ext cx="1743567" cy="1477328"/>
              </a:xfrm>
              <a:prstGeom prst="rect">
                <a:avLst/>
              </a:prstGeom>
            </p:spPr>
            <p:txBody>
              <a:bodyPr wrap="square">
                <a:spAutoFit/>
              </a:bodyPr>
              <a:lstStyle/>
              <a:p>
                <a:pPr algn="ctr"/>
                <a:r>
                  <a:rPr lang="en-GB" dirty="0"/>
                  <a:t>Antarctica is called a desert. This is because it has very little rain.</a:t>
                </a:r>
              </a:p>
            </p:txBody>
          </p:sp>
        </p:grpSp>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63673" y="5190119"/>
              <a:ext cx="1218438" cy="1172426"/>
            </a:xfrm>
            <a:prstGeom prst="rect">
              <a:avLst/>
            </a:prstGeom>
          </p:spPr>
        </p:pic>
      </p:grpSp>
      <p:grpSp>
        <p:nvGrpSpPr>
          <p:cNvPr id="18" name="Group 22"/>
          <p:cNvGrpSpPr/>
          <p:nvPr/>
        </p:nvGrpSpPr>
        <p:grpSpPr>
          <a:xfrm>
            <a:off x="3498343" y="3881478"/>
            <a:ext cx="2044601" cy="2387298"/>
            <a:chOff x="3498343" y="3881478"/>
            <a:chExt cx="2044601" cy="2387298"/>
          </a:xfrm>
        </p:grpSpPr>
        <p:grpSp>
          <p:nvGrpSpPr>
            <p:cNvPr id="19" name="Group 14"/>
            <p:cNvGrpSpPr/>
            <p:nvPr/>
          </p:nvGrpSpPr>
          <p:grpSpPr>
            <a:xfrm>
              <a:off x="3498343" y="4224175"/>
              <a:ext cx="2044601" cy="2044601"/>
              <a:chOff x="6345403" y="4397710"/>
              <a:chExt cx="2044601" cy="2044601"/>
            </a:xfrm>
          </p:grpSpPr>
          <p:sp>
            <p:nvSpPr>
              <p:cNvPr id="26" name="Oval 25"/>
              <p:cNvSpPr/>
              <p:nvPr/>
            </p:nvSpPr>
            <p:spPr>
              <a:xfrm>
                <a:off x="6345403" y="4397710"/>
                <a:ext cx="2044601" cy="2044601"/>
              </a:xfrm>
              <a:prstGeom prst="ellipse">
                <a:avLst/>
              </a:prstGeom>
              <a:solidFill>
                <a:srgbClr val="4EB1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p:cNvSpPr/>
              <p:nvPr/>
            </p:nvSpPr>
            <p:spPr>
              <a:xfrm>
                <a:off x="6503662" y="4608491"/>
                <a:ext cx="1709524" cy="1754326"/>
              </a:xfrm>
              <a:prstGeom prst="rect">
                <a:avLst/>
              </a:prstGeom>
            </p:spPr>
            <p:txBody>
              <a:bodyPr wrap="square">
                <a:spAutoFit/>
              </a:bodyPr>
              <a:lstStyle/>
              <a:p>
                <a:pPr algn="ctr"/>
                <a:r>
                  <a:rPr lang="en-GB" dirty="0"/>
                  <a:t>Antarctica is one of the few places on Earth where you won’t find any ants.</a:t>
                </a:r>
              </a:p>
            </p:txBody>
          </p:sp>
        </p:grpSp>
        <p:pic>
          <p:nvPicPr>
            <p:cNvPr id="25" name="Picture 2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003091" y="3881478"/>
              <a:ext cx="851843" cy="661549"/>
            </a:xfrm>
            <a:prstGeom prst="rect">
              <a:avLst/>
            </a:prstGeom>
          </p:spPr>
        </p:pic>
      </p:grpSp>
      <p:grpSp>
        <p:nvGrpSpPr>
          <p:cNvPr id="23" name="Group 27"/>
          <p:cNvGrpSpPr/>
          <p:nvPr/>
        </p:nvGrpSpPr>
        <p:grpSpPr>
          <a:xfrm>
            <a:off x="3047379" y="1368317"/>
            <a:ext cx="2280376" cy="2702754"/>
            <a:chOff x="3047379" y="1368317"/>
            <a:chExt cx="2280376" cy="2702754"/>
          </a:xfrm>
        </p:grpSpPr>
        <p:grpSp>
          <p:nvGrpSpPr>
            <p:cNvPr id="24" name="Group 18"/>
            <p:cNvGrpSpPr/>
            <p:nvPr/>
          </p:nvGrpSpPr>
          <p:grpSpPr>
            <a:xfrm>
              <a:off x="3202620" y="1368317"/>
              <a:ext cx="2125135" cy="2125135"/>
              <a:chOff x="464004" y="3238173"/>
              <a:chExt cx="2125135" cy="2125135"/>
            </a:xfrm>
          </p:grpSpPr>
          <p:sp>
            <p:nvSpPr>
              <p:cNvPr id="31" name="Oval 11"/>
              <p:cNvSpPr/>
              <p:nvPr/>
            </p:nvSpPr>
            <p:spPr>
              <a:xfrm>
                <a:off x="464004" y="3238173"/>
                <a:ext cx="2125135" cy="2125135"/>
              </a:xfrm>
              <a:prstGeom prst="ellipse">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4"/>
              <p:cNvSpPr/>
              <p:nvPr/>
            </p:nvSpPr>
            <p:spPr>
              <a:xfrm>
                <a:off x="603659" y="3697607"/>
                <a:ext cx="1849393" cy="1200329"/>
              </a:xfrm>
              <a:prstGeom prst="rect">
                <a:avLst/>
              </a:prstGeom>
            </p:spPr>
            <p:txBody>
              <a:bodyPr wrap="square">
                <a:spAutoFit/>
              </a:bodyPr>
              <a:lstStyle/>
              <a:p>
                <a:pPr algn="ctr"/>
                <a:r>
                  <a:rPr lang="en-GB" dirty="0"/>
                  <a:t>70% of Earth’s freshwater and 90% of its ice is in Antarctica.</a:t>
                </a:r>
              </a:p>
            </p:txBody>
          </p:sp>
        </p:grpSp>
        <p:pic>
          <p:nvPicPr>
            <p:cNvPr id="30" name="Picture 2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47379" y="3054645"/>
              <a:ext cx="1017714" cy="1016426"/>
            </a:xfrm>
            <a:prstGeom prst="rect">
              <a:avLst/>
            </a:prstGeom>
          </p:spPr>
        </p:pic>
      </p:grpSp>
      <p:grpSp>
        <p:nvGrpSpPr>
          <p:cNvPr id="28" name="Group 28"/>
          <p:cNvGrpSpPr/>
          <p:nvPr/>
        </p:nvGrpSpPr>
        <p:grpSpPr>
          <a:xfrm>
            <a:off x="899772" y="3866398"/>
            <a:ext cx="2435728" cy="2439152"/>
            <a:chOff x="899772" y="3866398"/>
            <a:chExt cx="2435728" cy="2439152"/>
          </a:xfrm>
        </p:grpSpPr>
        <p:grpSp>
          <p:nvGrpSpPr>
            <p:cNvPr id="29" name="Group 17"/>
            <p:cNvGrpSpPr/>
            <p:nvPr/>
          </p:nvGrpSpPr>
          <p:grpSpPr>
            <a:xfrm>
              <a:off x="899772" y="3866398"/>
              <a:ext cx="2435728" cy="2435728"/>
              <a:chOff x="3071126" y="1490523"/>
              <a:chExt cx="2435728" cy="2435728"/>
            </a:xfrm>
          </p:grpSpPr>
          <p:sp>
            <p:nvSpPr>
              <p:cNvPr id="36" name="Oval 10"/>
              <p:cNvSpPr/>
              <p:nvPr/>
            </p:nvSpPr>
            <p:spPr>
              <a:xfrm>
                <a:off x="3071126" y="1490523"/>
                <a:ext cx="2435728" cy="2435728"/>
              </a:xfrm>
              <a:prstGeom prst="ellipse">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Rectangle 3"/>
              <p:cNvSpPr/>
              <p:nvPr/>
            </p:nvSpPr>
            <p:spPr>
              <a:xfrm>
                <a:off x="3106123" y="2119842"/>
                <a:ext cx="2368379" cy="1200329"/>
              </a:xfrm>
              <a:prstGeom prst="rect">
                <a:avLst/>
              </a:prstGeom>
            </p:spPr>
            <p:txBody>
              <a:bodyPr wrap="square">
                <a:spAutoFit/>
              </a:bodyPr>
              <a:lstStyle/>
              <a:p>
                <a:pPr algn="ctr"/>
                <a:r>
                  <a:rPr lang="en-GB" dirty="0"/>
                  <a:t>The largest recorded iceberg in Antarctica was bigger than the size of Jamaica!</a:t>
                </a:r>
              </a:p>
            </p:txBody>
          </p:sp>
        </p:grpSp>
        <p:pic>
          <p:nvPicPr>
            <p:cNvPr id="35" name="Picture 34"/>
            <p:cNvPicPr>
              <a:picLocks noChangeAspect="1"/>
            </p:cNvPicPr>
            <p:nvPr/>
          </p:nvPicPr>
          <p:blipFill rotWithShape="1">
            <a:blip r:embed="rId7" cstate="print">
              <a:extLst>
                <a:ext uri="{28A0092B-C50C-407E-A947-70E740481C1C}">
                  <a14:useLocalDpi xmlns:a14="http://schemas.microsoft.com/office/drawing/2010/main" val="0"/>
                </a:ext>
              </a:extLst>
            </a:blip>
            <a:srcRect l="-8119" t="-133971" r="-80333" b="43850"/>
            <a:stretch/>
          </p:blipFill>
          <p:spPr>
            <a:xfrm>
              <a:off x="946150" y="4102101"/>
              <a:ext cx="2368550" cy="2203449"/>
            </a:xfrm>
            <a:prstGeom prst="ellipse">
              <a:avLst/>
            </a:prstGeom>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fade">
                                      <p:cBhvr>
                                        <p:cTn id="12" dur="500"/>
                                        <p:tgtEl>
                                          <p:spTgt spid="2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500"/>
                                        <p:tgtEl>
                                          <p:spTgt spid="2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fade">
                                      <p:cBhvr>
                                        <p:cTn id="32" dur="500"/>
                                        <p:tgtEl>
                                          <p:spTgt spid="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62804" y="2187699"/>
            <a:ext cx="5598368" cy="369332"/>
          </a:xfrm>
          <a:prstGeom prst="rect">
            <a:avLst/>
          </a:prstGeom>
        </p:spPr>
        <p:txBody>
          <a:bodyPr wrap="square">
            <a:spAutoFit/>
          </a:bodyPr>
          <a:lstStyle/>
          <a:p>
            <a:r>
              <a:rPr lang="en-US" dirty="0"/>
              <a:t>https://www.youtube.com/watch?v=X3uT89xoKuc</a:t>
            </a:r>
          </a:p>
        </p:txBody>
      </p:sp>
      <p:sp>
        <p:nvSpPr>
          <p:cNvPr id="5" name="Rectangle 4"/>
          <p:cNvSpPr/>
          <p:nvPr/>
        </p:nvSpPr>
        <p:spPr>
          <a:xfrm>
            <a:off x="1734812" y="3267455"/>
            <a:ext cx="4878288" cy="369332"/>
          </a:xfrm>
          <a:prstGeom prst="rect">
            <a:avLst/>
          </a:prstGeom>
        </p:spPr>
        <p:txBody>
          <a:bodyPr wrap="square">
            <a:spAutoFit/>
          </a:bodyPr>
          <a:lstStyle/>
          <a:p>
            <a:r>
              <a:rPr lang="en-US" dirty="0"/>
              <a:t>https://www.youtube.com/watch?v=ydFZdu98oVc</a:t>
            </a:r>
          </a:p>
        </p:txBody>
      </p:sp>
      <p:sp>
        <p:nvSpPr>
          <p:cNvPr id="6" name="Rectangle 5"/>
          <p:cNvSpPr/>
          <p:nvPr/>
        </p:nvSpPr>
        <p:spPr>
          <a:xfrm>
            <a:off x="1409278" y="4309709"/>
            <a:ext cx="6696744" cy="646331"/>
          </a:xfrm>
          <a:prstGeom prst="rect">
            <a:avLst/>
          </a:prstGeom>
        </p:spPr>
        <p:txBody>
          <a:bodyPr wrap="square">
            <a:spAutoFit/>
          </a:bodyPr>
          <a:lstStyle/>
          <a:p>
            <a:r>
              <a:rPr lang="en-US" u="sng" dirty="0">
                <a:hlinkClick r:id="rId2"/>
              </a:rPr>
              <a:t>https://www.bbc.co.uk/teach/class-clips-video/pshe-eyfs-ks1-go-jetters-continent-of-antarctica/zj9c382</a:t>
            </a:r>
            <a:endParaRPr lang="en-US" dirty="0"/>
          </a:p>
        </p:txBody>
      </p:sp>
      <p:sp>
        <p:nvSpPr>
          <p:cNvPr id="2" name="TextBox 1">
            <a:extLst>
              <a:ext uri="{FF2B5EF4-FFF2-40B4-BE49-F238E27FC236}">
                <a16:creationId xmlns:a16="http://schemas.microsoft.com/office/drawing/2014/main" id="{16C2D402-774E-44B5-A234-2E6DC80D90EC}"/>
              </a:ext>
            </a:extLst>
          </p:cNvPr>
          <p:cNvSpPr txBox="1"/>
          <p:nvPr/>
        </p:nvSpPr>
        <p:spPr>
          <a:xfrm>
            <a:off x="362310" y="491706"/>
            <a:ext cx="778965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t>   Here are some  OPTIONAL videos to help you with your research and learning.</a:t>
            </a:r>
            <a:endParaRPr lang="en-GB" b="1" dirty="0">
              <a:cs typeface="Calibri"/>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FD2F2E-F59E-4744-AAAF-38C71C11066A}"/>
              </a:ext>
            </a:extLst>
          </p:cNvPr>
          <p:cNvSpPr>
            <a:spLocks noGrp="1"/>
          </p:cNvSpPr>
          <p:nvPr>
            <p:ph type="title"/>
          </p:nvPr>
        </p:nvSpPr>
        <p:spPr>
          <a:xfrm>
            <a:off x="552091" y="3526797"/>
            <a:ext cx="8229600" cy="1143000"/>
          </a:xfrm>
        </p:spPr>
        <p:txBody>
          <a:bodyPr>
            <a:normAutofit fontScale="90000"/>
          </a:bodyPr>
          <a:lstStyle/>
          <a:p>
            <a:r>
              <a:rPr lang="en-GB" b="1" u="sng" dirty="0">
                <a:cs typeface="Calibri"/>
              </a:rPr>
              <a:t>Task</a:t>
            </a:r>
            <a:r>
              <a:rPr lang="en-GB" dirty="0">
                <a:cs typeface="Calibri"/>
              </a:rPr>
              <a:t>: Complete the fact sheet (you will find this in your folder) about </a:t>
            </a:r>
            <a:r>
              <a:rPr lang="en-GB" b="1" dirty="0">
                <a:solidFill>
                  <a:schemeClr val="accent1"/>
                </a:solidFill>
                <a:cs typeface="Calibri"/>
              </a:rPr>
              <a:t>The Antarctic</a:t>
            </a:r>
            <a:r>
              <a:rPr lang="en-GB" dirty="0">
                <a:cs typeface="Calibri"/>
              </a:rPr>
              <a:t> or create your own design and way of presenting what you have learnt about?</a:t>
            </a:r>
          </a:p>
        </p:txBody>
      </p:sp>
      <p:pic>
        <p:nvPicPr>
          <p:cNvPr id="3" name="Picture 3" descr="A picture containing ice, snow, nature, outdoor&#10;&#10;Description automatically generated">
            <a:extLst>
              <a:ext uri="{FF2B5EF4-FFF2-40B4-BE49-F238E27FC236}">
                <a16:creationId xmlns:a16="http://schemas.microsoft.com/office/drawing/2014/main" id="{702CB43D-068A-4043-BBF7-9B64608F1A28}"/>
              </a:ext>
            </a:extLst>
          </p:cNvPr>
          <p:cNvPicPr>
            <a:picLocks noChangeAspect="1"/>
          </p:cNvPicPr>
          <p:nvPr/>
        </p:nvPicPr>
        <p:blipFill>
          <a:blip r:embed="rId2"/>
          <a:stretch>
            <a:fillRect/>
          </a:stretch>
        </p:blipFill>
        <p:spPr>
          <a:xfrm>
            <a:off x="2786332" y="320029"/>
            <a:ext cx="3709358" cy="2085889"/>
          </a:xfrm>
          <a:prstGeom prst="rect">
            <a:avLst/>
          </a:prstGeom>
        </p:spPr>
      </p:pic>
    </p:spTree>
    <p:extLst>
      <p:ext uri="{BB962C8B-B14F-4D97-AF65-F5344CB8AC3E}">
        <p14:creationId xmlns:p14="http://schemas.microsoft.com/office/powerpoint/2010/main" val="3281040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TotalTime>
  <Words>1327</Words>
  <Application>Microsoft Office PowerPoint</Application>
  <PresentationFormat>On-screen Show (4:3)</PresentationFormat>
  <Paragraphs>109</Paragraphs>
  <Slides>30</Slides>
  <Notes>0</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Office Theme</vt:lpstr>
      <vt:lpstr>The Antarctic</vt:lpstr>
      <vt:lpstr>Have you listened to the story 'Poles Apart' yet? You may have missed the link in the weekly overview so here it is again:</vt:lpstr>
      <vt:lpstr>PowerPoint Presentation</vt:lpstr>
      <vt:lpstr>PowerPoint Presentation</vt:lpstr>
      <vt:lpstr>PowerPoint Presentation</vt:lpstr>
      <vt:lpstr>PowerPoint Presentation</vt:lpstr>
      <vt:lpstr>Antarctic Region</vt:lpstr>
      <vt:lpstr>Climate in Antarctica</vt:lpstr>
      <vt:lpstr>PowerPoint Presentation</vt:lpstr>
      <vt:lpstr>Ice floats on the sea.</vt:lpstr>
      <vt:lpstr>PowerPoint Presentation</vt:lpstr>
      <vt:lpstr>What animals do you think live in the Antarctic?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Polar Adaptations</vt:lpstr>
      <vt:lpstr>Antarctic Animals</vt:lpstr>
      <vt:lpstr>Antarctic Animals</vt:lpstr>
      <vt:lpstr>What Grows in the Antarctic?</vt:lpstr>
      <vt:lpstr>PowerPoint Presentation</vt:lpstr>
      <vt:lpstr>Humans in Antarctica</vt:lpstr>
      <vt:lpstr>PowerPoint Presentation</vt:lpstr>
      <vt:lpstr>PowerPoint Presentation</vt:lpstr>
      <vt:lpstr>Quick Facts About Antarctica</vt:lpstr>
      <vt:lpstr>PowerPoint Presentation</vt:lpstr>
      <vt:lpstr>Task: Complete the fact sheet (you will find this in your folder) about The Antarctic or create your own design and way of presenting what you have learnt about?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Antarctic</dc:title>
  <dc:creator>DARREN FOGARTY</dc:creator>
  <cp:lastModifiedBy>DARREN FOGARTY</cp:lastModifiedBy>
  <cp:revision>75</cp:revision>
  <dcterms:created xsi:type="dcterms:W3CDTF">2020-12-31T13:51:54Z</dcterms:created>
  <dcterms:modified xsi:type="dcterms:W3CDTF">2021-01-13T17:59:00Z</dcterms:modified>
</cp:coreProperties>
</file>