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slideLayouts/slideLayout10.xml" ContentType="application/vnd.openxmlformats-officedocument.presentationml.slideLayout+xml"/>
  <Override PartName="/ppt/theme/theme8.xml" ContentType="application/vnd.openxmlformats-officedocument.theme+xml"/>
  <Override PartName="/ppt/slideLayouts/slideLayout11.xml" ContentType="application/vnd.openxmlformats-officedocument.presentationml.slideLayout+xml"/>
  <Override PartName="/ppt/theme/theme9.xml" ContentType="application/vnd.openxmlformats-officedocument.theme+xml"/>
  <Override PartName="/ppt/theme/theme10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notesSlides/notesSlide2.xml" ContentType="application/vnd.openxmlformats-officedocument.presentationml.notesSlide+xml"/>
  <Override PartName="/ppt/tags/tag5.xml" ContentType="application/vnd.openxmlformats-officedocument.presentationml.tags+xml"/>
  <Override PartName="/ppt/notesSlides/notesSlide3.xml" ContentType="application/vnd.openxmlformats-officedocument.presentationml.notesSlide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4" r:id="rId4"/>
    <p:sldMasterId id="2147483657" r:id="rId5"/>
    <p:sldMasterId id="2147483659" r:id="rId6"/>
    <p:sldMasterId id="2147483661" r:id="rId7"/>
    <p:sldMasterId id="2147483663" r:id="rId8"/>
    <p:sldMasterId id="2147483665" r:id="rId9"/>
    <p:sldMasterId id="2147483668" r:id="rId10"/>
    <p:sldMasterId id="2147483650" r:id="rId11"/>
    <p:sldMasterId id="2147483652" r:id="rId12"/>
  </p:sldMasterIdLst>
  <p:notesMasterIdLst>
    <p:notesMasterId r:id="rId27"/>
  </p:notesMasterIdLst>
  <p:sldIdLst>
    <p:sldId id="270" r:id="rId13"/>
    <p:sldId id="272" r:id="rId14"/>
    <p:sldId id="281" r:id="rId15"/>
    <p:sldId id="273" r:id="rId16"/>
    <p:sldId id="277" r:id="rId17"/>
    <p:sldId id="263" r:id="rId18"/>
    <p:sldId id="268" r:id="rId19"/>
    <p:sldId id="276" r:id="rId20"/>
    <p:sldId id="258" r:id="rId21"/>
    <p:sldId id="260" r:id="rId22"/>
    <p:sldId id="266" r:id="rId23"/>
    <p:sldId id="278" r:id="rId24"/>
    <p:sldId id="279" r:id="rId25"/>
    <p:sldId id="280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1B44B"/>
    <a:srgbClr val="3EB6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E18FC38-4B16-2B73-1CAB-070590C5F5C6}" v="5" dt="2021-01-20T13:40:33.98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063" autoAdjust="0"/>
    <p:restoredTop sz="94694"/>
  </p:normalViewPr>
  <p:slideViewPr>
    <p:cSldViewPr snapToGrid="0" snapToObjects="1">
      <p:cViewPr varScale="1">
        <p:scale>
          <a:sx n="81" d="100"/>
          <a:sy n="81" d="100"/>
        </p:scale>
        <p:origin x="1752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.xml"/><Relationship Id="rId18" Type="http://schemas.openxmlformats.org/officeDocument/2006/relationships/slide" Target="slides/slide6.xml"/><Relationship Id="rId26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slide" Target="slides/slide9.xml"/><Relationship Id="rId7" Type="http://schemas.openxmlformats.org/officeDocument/2006/relationships/slideMaster" Target="slideMasters/slideMaster4.xml"/><Relationship Id="rId12" Type="http://schemas.openxmlformats.org/officeDocument/2006/relationships/slideMaster" Target="slideMasters/slideMaster9.xml"/><Relationship Id="rId17" Type="http://schemas.openxmlformats.org/officeDocument/2006/relationships/slide" Target="slides/slide5.xml"/><Relationship Id="rId25" Type="http://schemas.openxmlformats.org/officeDocument/2006/relationships/slide" Target="slides/slide13.xml"/><Relationship Id="rId33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4.xml"/><Relationship Id="rId20" Type="http://schemas.openxmlformats.org/officeDocument/2006/relationships/slide" Target="slides/slide8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2.xml"/><Relationship Id="rId32" Type="http://schemas.microsoft.com/office/2016/11/relationships/changesInfo" Target="changesInfos/changesInfo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3.xml"/><Relationship Id="rId23" Type="http://schemas.openxmlformats.org/officeDocument/2006/relationships/slide" Target="slides/slide11.xml"/><Relationship Id="rId28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7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2.xml"/><Relationship Id="rId22" Type="http://schemas.openxmlformats.org/officeDocument/2006/relationships/slide" Target="slides/slide10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Relationship Id="rId8" Type="http://schemas.openxmlformats.org/officeDocument/2006/relationships/slideMaster" Target="slideMasters/slideMaster5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clId="Web-{6E18FC38-4B16-2B73-1CAB-070590C5F5C6}"/>
    <pc:docChg chg="delSld modSld">
      <pc:chgData name="" userId="" providerId="" clId="Web-{6E18FC38-4B16-2B73-1CAB-070590C5F5C6}" dt="2021-01-20T13:40:33.984" v="4" actId="1076"/>
      <pc:docMkLst>
        <pc:docMk/>
      </pc:docMkLst>
      <pc:sldChg chg="addSp modSp">
        <pc:chgData name="" userId="" providerId="" clId="Web-{6E18FC38-4B16-2B73-1CAB-070590C5F5C6}" dt="2021-01-20T13:40:33.984" v="4" actId="1076"/>
        <pc:sldMkLst>
          <pc:docMk/>
          <pc:sldMk cId="2739028637" sldId="270"/>
        </pc:sldMkLst>
        <pc:picChg chg="add mod">
          <ac:chgData name="" userId="" providerId="" clId="Web-{6E18FC38-4B16-2B73-1CAB-070590C5F5C6}" dt="2021-01-20T13:40:33.984" v="4" actId="1076"/>
          <ac:picMkLst>
            <pc:docMk/>
            <pc:sldMk cId="2739028637" sldId="270"/>
            <ac:picMk id="2" creationId="{748BB0FC-1C80-4CFD-90D1-79E174104147}"/>
          </ac:picMkLst>
        </pc:picChg>
      </pc:sldChg>
      <pc:sldChg chg="del">
        <pc:chgData name="" userId="" providerId="" clId="Web-{6E18FC38-4B16-2B73-1CAB-070590C5F5C6}" dt="2021-01-20T13:40:03.844" v="0"/>
        <pc:sldMkLst>
          <pc:docMk/>
          <pc:sldMk cId="2285858519" sldId="271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06AA71-502A-4458-93BE-06EF0981A4BA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93DBDD-48FF-4B3A-870C-CA63D520D9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76944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093DBDD-48FF-4B3A-870C-CA63D520D937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110484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3DBDD-48FF-4B3A-870C-CA63D520D937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58079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3DBDD-48FF-4B3A-870C-CA63D520D937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973283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3DBDD-48FF-4B3A-870C-CA63D520D937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68800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3DBDD-48FF-4B3A-870C-CA63D520D937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90263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191052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20/01/2021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740902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361613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746778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74546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556058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177252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186828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932999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655709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806871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0.xml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1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41464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6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38629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3321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57977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59312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67932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207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Y3_SP_B5_PP12.jpg">
            <a:extLst>
              <a:ext uri="{FF2B5EF4-FFF2-40B4-BE49-F238E27FC236}">
                <a16:creationId xmlns:a16="http://schemas.microsoft.com/office/drawing/2014/main" id="{02C4704A-7459-1947-800F-A84DF74E385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pic>
        <p:nvPicPr>
          <p:cNvPr id="7" name="Picture 6" descr="Y3_SP_B5_PP12.jpg">
            <a:extLst>
              <a:ext uri="{FF2B5EF4-FFF2-40B4-BE49-F238E27FC236}">
                <a16:creationId xmlns:a16="http://schemas.microsoft.com/office/drawing/2014/main" id="{2994B4EE-78B1-6B46-A7FD-54459844402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867"/>
          <a:stretch/>
        </p:blipFill>
        <p:spPr>
          <a:xfrm>
            <a:off x="0" y="4651513"/>
            <a:ext cx="9144000" cy="2206487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8837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Y3_SP_B5_PP12.jpg">
            <a:extLst>
              <a:ext uri="{FF2B5EF4-FFF2-40B4-BE49-F238E27FC236}">
                <a16:creationId xmlns:a16="http://schemas.microsoft.com/office/drawing/2014/main" id="{02C4704A-7459-1947-800F-A84DF74E385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pic>
        <p:nvPicPr>
          <p:cNvPr id="7" name="Picture 6" descr="Y3_SP_B5_PP12.jpg">
            <a:extLst>
              <a:ext uri="{FF2B5EF4-FFF2-40B4-BE49-F238E27FC236}">
                <a16:creationId xmlns:a16="http://schemas.microsoft.com/office/drawing/2014/main" id="{2994B4EE-78B1-6B46-A7FD-54459844402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867"/>
          <a:stretch/>
        </p:blipFill>
        <p:spPr>
          <a:xfrm>
            <a:off x="0" y="4651513"/>
            <a:ext cx="9144000" cy="2206487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 userDrawn="1"/>
        </p:nvSpPr>
        <p:spPr>
          <a:xfrm rot="16200000">
            <a:off x="4067703" y="-3185203"/>
            <a:ext cx="45719" cy="818112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4728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video" Target="https://player.vimeo.com/video/470181789?app_id=122963" TargetMode="External"/><Relationship Id="rId5" Type="http://schemas.openxmlformats.org/officeDocument/2006/relationships/image" Target="../media/image10.jpeg"/><Relationship Id="rId4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5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4" Type="http://schemas.openxmlformats.org/officeDocument/2006/relationships/image" Target="../media/image11.png"/><Relationship Id="rId9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22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A637B87-3A8B-4E5F-8B84-F391E53FFCD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27318" y="2532810"/>
            <a:ext cx="6565961" cy="1792379"/>
          </a:xfrm>
          <a:prstGeom prst="rect">
            <a:avLst/>
          </a:prstGeom>
        </p:spPr>
      </p:pic>
      <p:pic>
        <p:nvPicPr>
          <p:cNvPr id="2" name="Picture 2">
            <a:hlinkClick r:id="" action="ppaction://media"/>
            <a:extLst>
              <a:ext uri="{FF2B5EF4-FFF2-40B4-BE49-F238E27FC236}">
                <a16:creationId xmlns:a16="http://schemas.microsoft.com/office/drawing/2014/main" id="{748BB0FC-1C80-4CFD-90D1-79E174104147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5"/>
          <a:stretch>
            <a:fillRect/>
          </a:stretch>
        </p:blipFill>
        <p:spPr>
          <a:xfrm>
            <a:off x="167054" y="314326"/>
            <a:ext cx="8845061" cy="5991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90286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A4F0317C-5358-4216-AF0E-47AC427C9736}"/>
                  </a:ext>
                </a:extLst>
              </p:cNvPr>
              <p:cNvSpPr txBox="1"/>
              <p:nvPr/>
            </p:nvSpPr>
            <p:spPr>
              <a:xfrm>
                <a:off x="695550" y="334776"/>
                <a:ext cx="7497474" cy="5262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Measure the length of the rectangle. 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Calculate 9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9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Circle the multiples of 4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12         34            8             20          14</a:t>
                </a: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A4F0317C-5358-4216-AF0E-47AC427C973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262979"/>
              </a:xfrm>
              <a:prstGeom prst="rect">
                <a:avLst/>
              </a:prstGeom>
              <a:blipFill>
                <a:blip r:embed="rId4"/>
                <a:stretch>
                  <a:fillRect l="-1626" t="-1159" b="-24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5914" y="1517595"/>
            <a:ext cx="6708364" cy="1386026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351664" y="1090863"/>
            <a:ext cx="4491787" cy="426732"/>
          </a:xfrm>
          <a:prstGeom prst="rect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80707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A4F0317C-5358-4216-AF0E-47AC427C9736}"/>
                  </a:ext>
                </a:extLst>
              </p:cNvPr>
              <p:cNvSpPr txBox="1"/>
              <p:nvPr/>
            </p:nvSpPr>
            <p:spPr>
              <a:xfrm>
                <a:off x="695550" y="334776"/>
                <a:ext cx="7497474" cy="5262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Measure the length of the rectangle. 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Calculate 9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9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Circle the multiples of 4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12         34            8             20          14</a:t>
                </a: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A4F0317C-5358-4216-AF0E-47AC427C973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262979"/>
              </a:xfrm>
              <a:prstGeom prst="rect">
                <a:avLst/>
              </a:prstGeom>
              <a:blipFill>
                <a:blip r:embed="rId5"/>
                <a:stretch>
                  <a:fillRect l="-1626" t="-1159" b="-24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5914" y="1517595"/>
            <a:ext cx="6708364" cy="1386026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351664" y="1090863"/>
            <a:ext cx="4491787" cy="426732"/>
          </a:xfrm>
          <a:prstGeom prst="rect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6" name="Straight Connector 5"/>
          <p:cNvCxnSpPr/>
          <p:nvPr/>
        </p:nvCxnSpPr>
        <p:spPr>
          <a:xfrm>
            <a:off x="1340259" y="755479"/>
            <a:ext cx="0" cy="1822136"/>
          </a:xfrm>
          <a:prstGeom prst="line">
            <a:avLst/>
          </a:prstGeom>
          <a:ln w="38100"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5843451" y="755479"/>
            <a:ext cx="0" cy="1822136"/>
          </a:xfrm>
          <a:prstGeom prst="line">
            <a:avLst/>
          </a:prstGeom>
          <a:ln w="38100"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6485632" y="978097"/>
            <a:ext cx="17952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11 cm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217745" y="2300068"/>
            <a:ext cx="6045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cm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5188013" y="3132333"/>
                <a:ext cx="2634304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</a:rPr>
                  <a:t>9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4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13</a:t>
                </a:r>
              </a:p>
              <a:p>
                <a:r>
                  <a:rPr lang="en-GB" sz="2800" dirty="0">
                    <a:solidFill>
                      <a:schemeClr val="accent1"/>
                    </a:solidFill>
                  </a:rPr>
                  <a:t>13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13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26</a:t>
                </a:r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88013" y="3132333"/>
                <a:ext cx="2634304" cy="954107"/>
              </a:xfrm>
              <a:prstGeom prst="rect">
                <a:avLst/>
              </a:prstGeom>
              <a:blipFill>
                <a:blip r:embed="rId7"/>
                <a:stretch>
                  <a:fillRect l="-4630" t="-6410" b="-179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Oval 10"/>
          <p:cNvSpPr/>
          <p:nvPr/>
        </p:nvSpPr>
        <p:spPr>
          <a:xfrm>
            <a:off x="1668378" y="4940969"/>
            <a:ext cx="731520" cy="73152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3984298" y="4938191"/>
            <a:ext cx="731520" cy="73152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5322886" y="4940969"/>
            <a:ext cx="731520" cy="73152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668878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11" grpId="0" animBg="1"/>
      <p:bldP spid="12" grpId="0" animBg="1"/>
      <p:bldP spid="1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406014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75541" y="491750"/>
            <a:ext cx="75888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Perimeter is the length around a closed 2-D shape.</a:t>
            </a:r>
          </a:p>
        </p:txBody>
      </p:sp>
      <p:sp>
        <p:nvSpPr>
          <p:cNvPr id="4" name="Rectangle 3"/>
          <p:cNvSpPr/>
          <p:nvPr/>
        </p:nvSpPr>
        <p:spPr>
          <a:xfrm>
            <a:off x="1323895" y="1414527"/>
            <a:ext cx="3103726" cy="1617431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cxnSp>
        <p:nvCxnSpPr>
          <p:cNvPr id="7" name="Straight Arrow Connector 6"/>
          <p:cNvCxnSpPr/>
          <p:nvPr/>
        </p:nvCxnSpPr>
        <p:spPr>
          <a:xfrm>
            <a:off x="1321520" y="1259821"/>
            <a:ext cx="3103726" cy="0"/>
          </a:xfrm>
          <a:prstGeom prst="straightConnector1">
            <a:avLst/>
          </a:prstGeom>
          <a:ln w="38100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>
            <a:off x="4598370" y="1431334"/>
            <a:ext cx="0" cy="1617431"/>
          </a:xfrm>
          <a:prstGeom prst="straightConnector1">
            <a:avLst/>
          </a:prstGeom>
          <a:ln w="38100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 flipH="1">
            <a:off x="1323895" y="3171863"/>
            <a:ext cx="3117335" cy="0"/>
          </a:xfrm>
          <a:prstGeom prst="straightConnector1">
            <a:avLst/>
          </a:prstGeom>
          <a:ln w="38100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V="1">
            <a:off x="1138719" y="1414527"/>
            <a:ext cx="0" cy="1617432"/>
          </a:xfrm>
          <a:prstGeom prst="straightConnector1">
            <a:avLst/>
          </a:prstGeom>
          <a:ln w="38100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>
            <a:cxnSpLocks/>
          </p:cNvCxnSpPr>
          <p:nvPr/>
        </p:nvCxnSpPr>
        <p:spPr>
          <a:xfrm>
            <a:off x="1291329" y="3031958"/>
            <a:ext cx="3136292" cy="0"/>
          </a:xfrm>
          <a:prstGeom prst="line">
            <a:avLst/>
          </a:prstGeom>
          <a:ln w="57150">
            <a:solidFill>
              <a:srgbClr val="3EB64A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0" name="Straight Connector 29"/>
          <p:cNvCxnSpPr>
            <a:cxnSpLocks/>
          </p:cNvCxnSpPr>
          <p:nvPr/>
        </p:nvCxnSpPr>
        <p:spPr>
          <a:xfrm>
            <a:off x="4425246" y="1414527"/>
            <a:ext cx="0" cy="1644557"/>
          </a:xfrm>
          <a:prstGeom prst="line">
            <a:avLst/>
          </a:prstGeom>
          <a:ln w="57150">
            <a:solidFill>
              <a:srgbClr val="3EB64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>
            <a:cxnSpLocks/>
          </p:cNvCxnSpPr>
          <p:nvPr/>
        </p:nvCxnSpPr>
        <p:spPr>
          <a:xfrm>
            <a:off x="1291329" y="1414527"/>
            <a:ext cx="3161918" cy="0"/>
          </a:xfrm>
          <a:prstGeom prst="line">
            <a:avLst/>
          </a:prstGeom>
          <a:ln w="57150">
            <a:solidFill>
              <a:srgbClr val="3EB64A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1321520" y="1414527"/>
            <a:ext cx="0" cy="1617432"/>
          </a:xfrm>
          <a:prstGeom prst="line">
            <a:avLst/>
          </a:prstGeom>
          <a:ln w="57150">
            <a:solidFill>
              <a:srgbClr val="3EB64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" name="Picture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4237" y="931939"/>
            <a:ext cx="3618502" cy="965175"/>
          </a:xfrm>
          <a:prstGeom prst="rect">
            <a:avLst/>
          </a:prstGeom>
        </p:spPr>
      </p:pic>
      <p:pic>
        <p:nvPicPr>
          <p:cNvPr id="1026" name="Picture 2" descr="Image preview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384" y="4431169"/>
            <a:ext cx="7401692" cy="7958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888387" y="4233171"/>
            <a:ext cx="5187793" cy="157851"/>
          </a:xfrm>
          <a:prstGeom prst="rect">
            <a:avLst/>
          </a:prstGeom>
          <a:solidFill>
            <a:srgbClr val="31B44B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Box 30"/>
          <p:cNvSpPr txBox="1"/>
          <p:nvPr/>
        </p:nvSpPr>
        <p:spPr>
          <a:xfrm>
            <a:off x="5097613" y="2223242"/>
            <a:ext cx="248339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The perimeter of the rectangle is 22 cm.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91818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500"/>
                            </p:stCondLst>
                            <p:childTnLst>
                              <p:par>
                                <p:cTn id="4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  <p:bldP spid="3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 rot="2512599">
            <a:off x="1415314" y="1898730"/>
            <a:ext cx="1171296" cy="2445117"/>
          </a:xfrm>
          <a:prstGeom prst="rect">
            <a:avLst/>
          </a:prstGeom>
          <a:noFill/>
          <a:ln w="381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1755362" y="2698912"/>
            <a:ext cx="45236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A</a:t>
            </a:r>
          </a:p>
        </p:txBody>
      </p:sp>
      <p:sp>
        <p:nvSpPr>
          <p:cNvPr id="4" name="Rectangle 3"/>
          <p:cNvSpPr/>
          <p:nvPr/>
        </p:nvSpPr>
        <p:spPr>
          <a:xfrm rot="6593865">
            <a:off x="6070440" y="1582636"/>
            <a:ext cx="1171296" cy="2445117"/>
          </a:xfrm>
          <a:prstGeom prst="rect">
            <a:avLst/>
          </a:prstGeom>
          <a:noFill/>
          <a:ln w="381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 rot="1130864">
            <a:off x="7267339" y="1754412"/>
            <a:ext cx="775854" cy="6987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6447537" y="2375746"/>
            <a:ext cx="43633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B</a:t>
            </a:r>
          </a:p>
        </p:txBody>
      </p:sp>
      <p:sp>
        <p:nvSpPr>
          <p:cNvPr id="7" name="Oval 6"/>
          <p:cNvSpPr/>
          <p:nvPr/>
        </p:nvSpPr>
        <p:spPr>
          <a:xfrm>
            <a:off x="4983456" y="4092863"/>
            <a:ext cx="3077175" cy="1939637"/>
          </a:xfrm>
          <a:prstGeom prst="ellipse">
            <a:avLst/>
          </a:prstGeom>
          <a:noFill/>
          <a:ln w="381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6313492" y="4739515"/>
            <a:ext cx="4683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D</a:t>
            </a:r>
          </a:p>
        </p:txBody>
      </p:sp>
      <p:sp>
        <p:nvSpPr>
          <p:cNvPr id="9" name="Chevron 8"/>
          <p:cNvSpPr/>
          <p:nvPr/>
        </p:nvSpPr>
        <p:spPr>
          <a:xfrm rot="4079336">
            <a:off x="1569775" y="4041955"/>
            <a:ext cx="1011382" cy="2355273"/>
          </a:xfrm>
          <a:prstGeom prst="chevron">
            <a:avLst/>
          </a:prstGeom>
          <a:noFill/>
          <a:ln w="381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 rot="1130864">
            <a:off x="1996031" y="5492435"/>
            <a:ext cx="775854" cy="6987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1091062" y="4520842"/>
            <a:ext cx="388660" cy="6987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2186628" y="4896425"/>
            <a:ext cx="43152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C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80381" y="1195167"/>
            <a:ext cx="731264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Which shapes can we measure the perimeter of?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583491" y="3345243"/>
            <a:ext cx="164981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  <a:latin typeface="Calibri" panose="020F0502020204030204" pitchFamily="34" charset="0"/>
              </a:rPr>
              <a:t>A and D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48497" y="361541"/>
            <a:ext cx="704002" cy="704002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6004254" y="513487"/>
            <a:ext cx="15122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alibri" panose="020F0502020204030204" pitchFamily="34" charset="0"/>
              </a:rPr>
              <a:t>Have a think</a:t>
            </a:r>
          </a:p>
        </p:txBody>
      </p:sp>
      <p:sp>
        <p:nvSpPr>
          <p:cNvPr id="17" name="Rectangle 16"/>
          <p:cNvSpPr/>
          <p:nvPr/>
        </p:nvSpPr>
        <p:spPr>
          <a:xfrm>
            <a:off x="7645101" y="2135649"/>
            <a:ext cx="388660" cy="6987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111793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 rot="5400000">
            <a:off x="2000954" y="709286"/>
            <a:ext cx="2439938" cy="4144858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4770882" y="1199459"/>
            <a:ext cx="658840" cy="145557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6" name="Straight Connector 5"/>
          <p:cNvCxnSpPr/>
          <p:nvPr/>
        </p:nvCxnSpPr>
        <p:spPr>
          <a:xfrm flipV="1">
            <a:off x="5293352" y="1561746"/>
            <a:ext cx="0" cy="1093283"/>
          </a:xfrm>
          <a:prstGeom prst="line">
            <a:avLst/>
          </a:prstGeom>
          <a:ln w="38100">
            <a:solidFill>
              <a:srgbClr val="FFC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 flipV="1">
            <a:off x="4728205" y="1556793"/>
            <a:ext cx="565148" cy="1"/>
          </a:xfrm>
          <a:prstGeom prst="line">
            <a:avLst/>
          </a:prstGeom>
          <a:ln w="38100">
            <a:solidFill>
              <a:srgbClr val="FFC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V="1">
            <a:off x="4728205" y="614705"/>
            <a:ext cx="0" cy="942089"/>
          </a:xfrm>
          <a:prstGeom prst="line">
            <a:avLst/>
          </a:prstGeom>
          <a:ln w="38100">
            <a:solidFill>
              <a:srgbClr val="FFC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V="1">
            <a:off x="4728205" y="614705"/>
            <a:ext cx="1216308" cy="1"/>
          </a:xfrm>
          <a:prstGeom prst="line">
            <a:avLst/>
          </a:prstGeom>
          <a:ln w="38100">
            <a:solidFill>
              <a:srgbClr val="FFC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flipH="1">
            <a:off x="5943453" y="614706"/>
            <a:ext cx="1" cy="2302451"/>
          </a:xfrm>
          <a:prstGeom prst="line">
            <a:avLst/>
          </a:prstGeom>
          <a:ln w="38100">
            <a:solidFill>
              <a:srgbClr val="FFC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V="1">
            <a:off x="5607968" y="2924300"/>
            <a:ext cx="336545" cy="1"/>
          </a:xfrm>
          <a:prstGeom prst="line">
            <a:avLst/>
          </a:prstGeom>
          <a:ln w="38100">
            <a:solidFill>
              <a:srgbClr val="FFC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5607968" y="2659792"/>
            <a:ext cx="0" cy="257365"/>
          </a:xfrm>
          <a:prstGeom prst="line">
            <a:avLst/>
          </a:prstGeom>
          <a:ln w="38100">
            <a:solidFill>
              <a:srgbClr val="FFC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 flipV="1">
            <a:off x="5270364" y="2659791"/>
            <a:ext cx="336545" cy="1"/>
          </a:xfrm>
          <a:prstGeom prst="line">
            <a:avLst/>
          </a:prstGeom>
          <a:ln w="38100">
            <a:solidFill>
              <a:srgbClr val="FFC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4738052" y="1563553"/>
            <a:ext cx="824" cy="696249"/>
          </a:xfrm>
          <a:prstGeom prst="line">
            <a:avLst/>
          </a:prstGeom>
          <a:ln w="38100">
            <a:solidFill>
              <a:srgbClr val="FFC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 flipH="1">
            <a:off x="3002588" y="2259672"/>
            <a:ext cx="1736288" cy="0"/>
          </a:xfrm>
          <a:prstGeom prst="line">
            <a:avLst/>
          </a:prstGeom>
          <a:ln w="38100">
            <a:solidFill>
              <a:srgbClr val="FFC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2979620" y="2259802"/>
            <a:ext cx="0" cy="564067"/>
          </a:xfrm>
          <a:prstGeom prst="line">
            <a:avLst/>
          </a:prstGeom>
          <a:ln w="38100">
            <a:solidFill>
              <a:srgbClr val="FFC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 flipH="1">
            <a:off x="2979620" y="2823869"/>
            <a:ext cx="1481089" cy="0"/>
          </a:xfrm>
          <a:prstGeom prst="line">
            <a:avLst/>
          </a:prstGeom>
          <a:ln w="38100">
            <a:solidFill>
              <a:srgbClr val="FFC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>
            <a:off x="4460709" y="2823869"/>
            <a:ext cx="0" cy="685990"/>
          </a:xfrm>
          <a:prstGeom prst="line">
            <a:avLst/>
          </a:prstGeom>
          <a:ln w="38100">
            <a:solidFill>
              <a:srgbClr val="FFC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 flipH="1">
            <a:off x="5100302" y="2661983"/>
            <a:ext cx="170063" cy="0"/>
          </a:xfrm>
          <a:prstGeom prst="line">
            <a:avLst/>
          </a:prstGeom>
          <a:ln w="38100">
            <a:solidFill>
              <a:srgbClr val="FFC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/>
          <p:cNvCxnSpPr/>
          <p:nvPr/>
        </p:nvCxnSpPr>
        <p:spPr>
          <a:xfrm flipH="1">
            <a:off x="4460709" y="3513224"/>
            <a:ext cx="591341" cy="0"/>
          </a:xfrm>
          <a:prstGeom prst="line">
            <a:avLst/>
          </a:prstGeom>
          <a:ln w="38100">
            <a:solidFill>
              <a:srgbClr val="FFC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/>
          <p:nvPr/>
        </p:nvCxnSpPr>
        <p:spPr>
          <a:xfrm>
            <a:off x="5050993" y="2659792"/>
            <a:ext cx="2468" cy="858290"/>
          </a:xfrm>
          <a:prstGeom prst="line">
            <a:avLst/>
          </a:prstGeom>
          <a:ln w="38100">
            <a:solidFill>
              <a:srgbClr val="FFC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3" name="Picture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7843" y="614706"/>
            <a:ext cx="1545745" cy="1082021"/>
          </a:xfrm>
          <a:prstGeom prst="rect">
            <a:avLst/>
          </a:prstGeom>
        </p:spPr>
      </p:pic>
      <p:sp>
        <p:nvSpPr>
          <p:cNvPr id="5" name="Rounded Rectangular Callout 4"/>
          <p:cNvSpPr/>
          <p:nvPr/>
        </p:nvSpPr>
        <p:spPr>
          <a:xfrm>
            <a:off x="1479885" y="471592"/>
            <a:ext cx="4752474" cy="896760"/>
          </a:xfrm>
          <a:prstGeom prst="wedgeRoundRectCallout">
            <a:avLst>
              <a:gd name="adj1" fmla="val 58024"/>
              <a:gd name="adj2" fmla="val 25658"/>
              <a:gd name="adj3" fmla="val 16667"/>
            </a:avLst>
          </a:prstGeom>
          <a:ln w="28575">
            <a:solidFill>
              <a:schemeClr val="accent6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I think I can find the perimeter of this shape because I can see that it must be a rectangle.</a:t>
            </a:r>
          </a:p>
        </p:txBody>
      </p:sp>
      <p:pic>
        <p:nvPicPr>
          <p:cNvPr id="25" name="Picture 24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608" y="4195078"/>
            <a:ext cx="1140413" cy="1531404"/>
          </a:xfrm>
          <a:prstGeom prst="rect">
            <a:avLst/>
          </a:prstGeom>
        </p:spPr>
      </p:pic>
      <p:sp>
        <p:nvSpPr>
          <p:cNvPr id="7" name="Rounded Rectangular Callout 6"/>
          <p:cNvSpPr/>
          <p:nvPr/>
        </p:nvSpPr>
        <p:spPr>
          <a:xfrm>
            <a:off x="2291806" y="4565663"/>
            <a:ext cx="4770731" cy="1068730"/>
          </a:xfrm>
          <a:prstGeom prst="wedgeRoundRectCallout">
            <a:avLst>
              <a:gd name="adj1" fmla="val -60692"/>
              <a:gd name="adj2" fmla="val 7108"/>
              <a:gd name="adj3" fmla="val 16667"/>
            </a:avLst>
          </a:prstGeom>
          <a:ln w="28575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I don’t think we can just predict that it must be a rectangle.</a:t>
            </a:r>
          </a:p>
          <a:p>
            <a:pPr algn="ctr"/>
            <a:r>
              <a:rPr lang="en-GB" dirty="0"/>
              <a:t>It could be several other shapes, look!</a:t>
            </a:r>
          </a:p>
        </p:txBody>
      </p:sp>
      <p:sp>
        <p:nvSpPr>
          <p:cNvPr id="27" name="Rounded Rectangular Callout 26"/>
          <p:cNvSpPr/>
          <p:nvPr/>
        </p:nvSpPr>
        <p:spPr>
          <a:xfrm>
            <a:off x="1479343" y="471592"/>
            <a:ext cx="4752474" cy="896760"/>
          </a:xfrm>
          <a:prstGeom prst="wedgeRoundRectCallout">
            <a:avLst>
              <a:gd name="adj1" fmla="val 58024"/>
              <a:gd name="adj2" fmla="val 25658"/>
              <a:gd name="adj3" fmla="val 16667"/>
            </a:avLst>
          </a:prstGeom>
          <a:ln w="28575">
            <a:solidFill>
              <a:schemeClr val="accent6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Wow Eva! So that means that we can only find the perimeter of </a:t>
            </a:r>
            <a:r>
              <a:rPr lang="en-GB" b="1" dirty="0">
                <a:solidFill>
                  <a:schemeClr val="accent1"/>
                </a:solidFill>
              </a:rPr>
              <a:t>closed</a:t>
            </a:r>
            <a:r>
              <a:rPr lang="en-GB" dirty="0"/>
              <a:t> shapes.</a:t>
            </a:r>
          </a:p>
        </p:txBody>
      </p:sp>
      <p:sp>
        <p:nvSpPr>
          <p:cNvPr id="29" name="Rounded Rectangular Callout 28"/>
          <p:cNvSpPr/>
          <p:nvPr/>
        </p:nvSpPr>
        <p:spPr>
          <a:xfrm>
            <a:off x="2291805" y="4558519"/>
            <a:ext cx="4770731" cy="1068730"/>
          </a:xfrm>
          <a:prstGeom prst="wedgeRoundRectCallout">
            <a:avLst>
              <a:gd name="adj1" fmla="val -60692"/>
              <a:gd name="adj2" fmla="val 7108"/>
              <a:gd name="adj3" fmla="val 16667"/>
            </a:avLst>
          </a:prstGeom>
          <a:ln w="28575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That’s right Tiny! There can’t be any gaps!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759468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27" grpId="0" animBg="1"/>
      <p:bldP spid="2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65CD8BF9-45A0-497B-8E8A-9C03C951A6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questions 1 and 2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986810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75541" y="491750"/>
            <a:ext cx="75407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Perimeter is the length around a closed 2-D shape.</a:t>
            </a:r>
          </a:p>
        </p:txBody>
      </p:sp>
      <p:sp>
        <p:nvSpPr>
          <p:cNvPr id="4" name="Rectangle 3"/>
          <p:cNvSpPr/>
          <p:nvPr/>
        </p:nvSpPr>
        <p:spPr>
          <a:xfrm>
            <a:off x="1298518" y="1744157"/>
            <a:ext cx="2256023" cy="3302000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4851" y="2343871"/>
            <a:ext cx="4136326" cy="854613"/>
          </a:xfrm>
          <a:prstGeom prst="rect">
            <a:avLst/>
          </a:prstGeom>
        </p:spPr>
      </p:pic>
      <p:cxnSp>
        <p:nvCxnSpPr>
          <p:cNvPr id="7" name="Straight Arrow Connector 6"/>
          <p:cNvCxnSpPr/>
          <p:nvPr/>
        </p:nvCxnSpPr>
        <p:spPr>
          <a:xfrm>
            <a:off x="1298518" y="1501574"/>
            <a:ext cx="2230581" cy="12700"/>
          </a:xfrm>
          <a:prstGeom prst="straightConnector1">
            <a:avLst/>
          </a:prstGeom>
          <a:ln w="38100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>
            <a:off x="3809472" y="1744157"/>
            <a:ext cx="0" cy="3302000"/>
          </a:xfrm>
          <a:prstGeom prst="straightConnector1">
            <a:avLst/>
          </a:prstGeom>
          <a:ln w="38100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 flipH="1">
            <a:off x="1273077" y="5226764"/>
            <a:ext cx="2281464" cy="0"/>
          </a:xfrm>
          <a:prstGeom prst="straightConnector1">
            <a:avLst/>
          </a:prstGeom>
          <a:ln w="38100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V="1">
            <a:off x="1044793" y="1693357"/>
            <a:ext cx="0" cy="3361410"/>
          </a:xfrm>
          <a:prstGeom prst="straightConnector1">
            <a:avLst/>
          </a:prstGeom>
          <a:ln w="38100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2026680" y="1230987"/>
            <a:ext cx="8883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9 cm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3282414" y="2515143"/>
            <a:ext cx="4136326" cy="854613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3542444" y="3019722"/>
            <a:ext cx="10711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13 cm</a:t>
            </a: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4851" y="2343871"/>
            <a:ext cx="4136326" cy="854613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1969330" y="4965154"/>
            <a:ext cx="8883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9 cm</a:t>
            </a: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3282414" y="2515143"/>
            <a:ext cx="4136326" cy="854613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303669" y="3026822"/>
            <a:ext cx="10711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13 cm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1559217" y="5513734"/>
            <a:ext cx="508985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9 cm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latin typeface="Calibri" panose="020F0502020204030204" pitchFamily="34" charset="0"/>
              </a:rPr>
              <a:t> 13 cm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latin typeface="Calibri" panose="020F0502020204030204" pitchFamily="34" charset="0"/>
              </a:rPr>
              <a:t> 9 cm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latin typeface="Calibri" panose="020F0502020204030204" pitchFamily="34" charset="0"/>
              </a:rPr>
              <a:t> 13 cm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latin typeface="Calibri" panose="020F0502020204030204" pitchFamily="34" charset="0"/>
              </a:rPr>
              <a:t> 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469650" y="5491645"/>
            <a:ext cx="10711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44 cm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42925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4.81481E-6 L -0.31927 -0.09306 " pathEditMode="relative" rAng="0" ptsTypes="AA">
                                      <p:cBhvr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972" y="-465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4.81481E-6 L -0.15434 0.02893 " pathEditMode="relative" rAng="0" ptsTypes="AA">
                                      <p:cBhvr>
                                        <p:cTn id="6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726" y="14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4.81481E-6 L -0.31927 0.38888 " pathEditMode="relative" rAng="0" ptsTypes="AA">
                                      <p:cBhvr>
                                        <p:cTn id="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972" y="194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4.81481E-6 L -0.40087 0.02893 " pathEditMode="relative" rAng="0" ptsTypes="AA">
                                      <p:cBhvr>
                                        <p:cTn id="9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052" y="14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3" presetClass="emph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2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3" presetClass="emph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4472C4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8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4472C4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6" grpId="0"/>
      <p:bldP spid="16" grpId="1"/>
      <p:bldP spid="21" grpId="0"/>
      <p:bldP spid="21" grpId="1"/>
      <p:bldP spid="23" grpId="0"/>
      <p:bldP spid="23" grpId="1"/>
      <p:bldP spid="26" grpId="0"/>
      <p:bldP spid="26" grpId="1"/>
      <p:bldP spid="27" grpId="0"/>
      <p:bldP spid="2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65CD8BF9-45A0-497B-8E8A-9C03C951A6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questions 3 and 4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1539405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 rot="2730180">
            <a:off x="1576340" y="1605013"/>
            <a:ext cx="3274934" cy="3274934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1062227" y="1451268"/>
            <a:ext cx="89159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6 m</a:t>
            </a:r>
            <a:endParaRPr lang="en-GB" sz="36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18869" y="430828"/>
            <a:ext cx="70851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Can you work out the perimeter of the square?</a:t>
            </a:r>
          </a:p>
        </p:txBody>
      </p:sp>
      <p:sp>
        <p:nvSpPr>
          <p:cNvPr id="5" name="Rectangle 4"/>
          <p:cNvSpPr/>
          <p:nvPr/>
        </p:nvSpPr>
        <p:spPr>
          <a:xfrm>
            <a:off x="1062227" y="1451268"/>
            <a:ext cx="89159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6 m</a:t>
            </a:r>
            <a:endParaRPr lang="en-GB" sz="36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062227" y="1451268"/>
            <a:ext cx="89159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6 m</a:t>
            </a:r>
            <a:endParaRPr lang="en-GB" sz="36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062227" y="1451268"/>
            <a:ext cx="89159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6 m</a:t>
            </a:r>
            <a:endParaRPr lang="en-GB" sz="36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62227" y="1451268"/>
            <a:ext cx="89159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6 m</a:t>
            </a:r>
            <a:endParaRPr lang="en-GB" sz="36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062227" y="1451268"/>
            <a:ext cx="89159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6 m</a:t>
            </a:r>
            <a:endParaRPr lang="en-GB" sz="36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062227" y="1451268"/>
            <a:ext cx="89159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6 m</a:t>
            </a:r>
            <a:endParaRPr lang="en-GB" sz="36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grpSp>
        <p:nvGrpSpPr>
          <p:cNvPr id="16" name="Group 15"/>
          <p:cNvGrpSpPr/>
          <p:nvPr/>
        </p:nvGrpSpPr>
        <p:grpSpPr>
          <a:xfrm>
            <a:off x="1820070" y="1899453"/>
            <a:ext cx="444517" cy="432501"/>
            <a:chOff x="2935708" y="1468485"/>
            <a:chExt cx="444517" cy="432501"/>
          </a:xfrm>
        </p:grpSpPr>
        <p:cxnSp>
          <p:nvCxnSpPr>
            <p:cNvPr id="14" name="Straight Connector 13"/>
            <p:cNvCxnSpPr/>
            <p:nvPr/>
          </p:nvCxnSpPr>
          <p:spPr>
            <a:xfrm>
              <a:off x="2935708" y="1554755"/>
              <a:ext cx="360947" cy="346231"/>
            </a:xfrm>
            <a:prstGeom prst="line">
              <a:avLst/>
            </a:prstGeom>
            <a:ln w="38100"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3019278" y="1468485"/>
              <a:ext cx="360947" cy="346231"/>
            </a:xfrm>
            <a:prstGeom prst="line">
              <a:avLst/>
            </a:prstGeom>
            <a:ln w="38100"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" name="Group 16"/>
          <p:cNvGrpSpPr/>
          <p:nvPr/>
        </p:nvGrpSpPr>
        <p:grpSpPr>
          <a:xfrm rot="5581866">
            <a:off x="4126122" y="1818470"/>
            <a:ext cx="444517" cy="432501"/>
            <a:chOff x="2935708" y="1468485"/>
            <a:chExt cx="444517" cy="432501"/>
          </a:xfrm>
        </p:grpSpPr>
        <p:cxnSp>
          <p:nvCxnSpPr>
            <p:cNvPr id="18" name="Straight Connector 17"/>
            <p:cNvCxnSpPr/>
            <p:nvPr/>
          </p:nvCxnSpPr>
          <p:spPr>
            <a:xfrm>
              <a:off x="2935708" y="1554755"/>
              <a:ext cx="360947" cy="346231"/>
            </a:xfrm>
            <a:prstGeom prst="line">
              <a:avLst/>
            </a:prstGeom>
            <a:ln w="38100"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3019278" y="1468485"/>
              <a:ext cx="360947" cy="346231"/>
            </a:xfrm>
            <a:prstGeom prst="line">
              <a:avLst/>
            </a:prstGeom>
            <a:ln w="38100"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" name="Group 19"/>
          <p:cNvGrpSpPr/>
          <p:nvPr/>
        </p:nvGrpSpPr>
        <p:grpSpPr>
          <a:xfrm rot="10800000">
            <a:off x="4097399" y="4232806"/>
            <a:ext cx="444517" cy="432501"/>
            <a:chOff x="2935708" y="1468485"/>
            <a:chExt cx="444517" cy="432501"/>
          </a:xfrm>
        </p:grpSpPr>
        <p:cxnSp>
          <p:nvCxnSpPr>
            <p:cNvPr id="21" name="Straight Connector 20"/>
            <p:cNvCxnSpPr/>
            <p:nvPr/>
          </p:nvCxnSpPr>
          <p:spPr>
            <a:xfrm>
              <a:off x="2935708" y="1554755"/>
              <a:ext cx="360947" cy="346231"/>
            </a:xfrm>
            <a:prstGeom prst="line">
              <a:avLst/>
            </a:prstGeom>
            <a:ln w="38100"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3019278" y="1468485"/>
              <a:ext cx="360947" cy="346231"/>
            </a:xfrm>
            <a:prstGeom prst="line">
              <a:avLst/>
            </a:prstGeom>
            <a:ln w="38100"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3" name="Group 22"/>
          <p:cNvGrpSpPr/>
          <p:nvPr/>
        </p:nvGrpSpPr>
        <p:grpSpPr>
          <a:xfrm rot="16200000">
            <a:off x="1848840" y="4142247"/>
            <a:ext cx="444517" cy="432501"/>
            <a:chOff x="2935708" y="1468485"/>
            <a:chExt cx="444517" cy="432501"/>
          </a:xfrm>
        </p:grpSpPr>
        <p:cxnSp>
          <p:nvCxnSpPr>
            <p:cNvPr id="24" name="Straight Connector 23"/>
            <p:cNvCxnSpPr/>
            <p:nvPr/>
          </p:nvCxnSpPr>
          <p:spPr>
            <a:xfrm>
              <a:off x="2935708" y="1554755"/>
              <a:ext cx="360947" cy="346231"/>
            </a:xfrm>
            <a:prstGeom prst="line">
              <a:avLst/>
            </a:prstGeom>
            <a:ln w="38100"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3019278" y="1468485"/>
              <a:ext cx="360947" cy="346231"/>
            </a:xfrm>
            <a:prstGeom prst="line">
              <a:avLst/>
            </a:prstGeom>
            <a:ln w="38100"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5751550" y="3006124"/>
                <a:ext cx="2504212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</a:rPr>
                  <a:t>6 m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4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sz="2800" dirty="0">
                    <a:latin typeface="Calibri" panose="020F0502020204030204" pitchFamily="34" charset="0"/>
                  </a:rPr>
                  <a:t> 24 m</a:t>
                </a:r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51550" y="3006124"/>
                <a:ext cx="2504212" cy="523220"/>
              </a:xfrm>
              <a:prstGeom prst="rect">
                <a:avLst/>
              </a:prstGeom>
              <a:blipFill>
                <a:blip r:embed="rId5"/>
                <a:stretch>
                  <a:fillRect l="-4866" t="-13953" r="-4136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9" name="TextBox 28"/>
          <p:cNvSpPr txBox="1"/>
          <p:nvPr/>
        </p:nvSpPr>
        <p:spPr>
          <a:xfrm>
            <a:off x="1964543" y="5602709"/>
            <a:ext cx="484940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6 m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latin typeface="Calibri" panose="020F0502020204030204" pitchFamily="34" charset="0"/>
              </a:rPr>
              <a:t> 6 m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latin typeface="Calibri" panose="020F0502020204030204" pitchFamily="34" charset="0"/>
              </a:rPr>
              <a:t> 6 m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latin typeface="Calibri" panose="020F0502020204030204" pitchFamily="34" charset="0"/>
              </a:rPr>
              <a:t> 6 m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latin typeface="Calibri" panose="020F0502020204030204" pitchFamily="34" charset="0"/>
              </a:rPr>
              <a:t> 24 m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216986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4.81481E-6 L 0.37639 -0.00694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819" y="-3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4.81481E-6 L 0.3691 0.44375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55" y="2217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4.81481E-6 L -0.00243 0.41088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2" y="205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10" grpId="0"/>
      <p:bldP spid="28" grpId="0"/>
      <p:bldP spid="2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731424" y="392177"/>
            <a:ext cx="710515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Draw a quadrilateral with a perimeter of 20 cm.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7752" y="1270408"/>
            <a:ext cx="1545745" cy="1082021"/>
          </a:xfrm>
          <a:prstGeom prst="rect">
            <a:avLst/>
          </a:prstGeom>
        </p:spPr>
      </p:pic>
      <p:sp>
        <p:nvSpPr>
          <p:cNvPr id="11" name="Rounded Rectangular Callout 10"/>
          <p:cNvSpPr/>
          <p:nvPr/>
        </p:nvSpPr>
        <p:spPr>
          <a:xfrm>
            <a:off x="3266284" y="1174157"/>
            <a:ext cx="2839452" cy="1082021"/>
          </a:xfrm>
          <a:prstGeom prst="wedgeRoundRectCallout">
            <a:avLst>
              <a:gd name="adj1" fmla="val 58204"/>
              <a:gd name="adj2" fmla="val 5697"/>
              <a:gd name="adj3" fmla="val 16667"/>
            </a:avLst>
          </a:prstGeom>
          <a:ln w="28575">
            <a:solidFill>
              <a:schemeClr val="accent6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dirty="0"/>
              <a:t>A quadrilateral is a 4-sided 2-D shape.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0724" y="3525253"/>
            <a:ext cx="5714558" cy="1180694"/>
          </a:xfrm>
          <a:prstGeom prst="rect">
            <a:avLst/>
          </a:prstGeom>
        </p:spPr>
      </p:pic>
      <p:cxnSp>
        <p:nvCxnSpPr>
          <p:cNvPr id="19" name="Straight Connector 18"/>
          <p:cNvCxnSpPr/>
          <p:nvPr/>
        </p:nvCxnSpPr>
        <p:spPr>
          <a:xfrm flipV="1">
            <a:off x="1143000" y="3525253"/>
            <a:ext cx="1756611" cy="5402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4032393" y="3407883"/>
            <a:ext cx="3545289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latin typeface="Calibri" panose="020F0502020204030204" pitchFamily="34" charset="0"/>
              </a:rPr>
              <a:t>How many different rectangles can you draw with a perimeter of 20 cm?</a:t>
            </a:r>
            <a:endParaRPr lang="en-GB" sz="2800" dirty="0">
              <a:latin typeface="Calibri" panose="020F0502020204030204" pitchFamily="34" charset="0"/>
            </a:endParaRP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522647" y="5570447"/>
            <a:ext cx="5714558" cy="1180694"/>
          </a:xfrm>
          <a:prstGeom prst="rect">
            <a:avLst/>
          </a:prstGeom>
        </p:spPr>
      </p:pic>
      <p:cxnSp>
        <p:nvCxnSpPr>
          <p:cNvPr id="22" name="Straight Connector 21"/>
          <p:cNvCxnSpPr/>
          <p:nvPr/>
        </p:nvCxnSpPr>
        <p:spPr>
          <a:xfrm>
            <a:off x="2883709" y="3525253"/>
            <a:ext cx="0" cy="1704121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 flipV="1">
            <a:off x="1149394" y="5223972"/>
            <a:ext cx="1756611" cy="5402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1156056" y="3519851"/>
            <a:ext cx="0" cy="1704121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7" name="Picture 2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-2606281" y="4102025"/>
            <a:ext cx="5714558" cy="1180694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175044" y="2011555"/>
            <a:ext cx="5714558" cy="1180694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731424" y="1491625"/>
            <a:ext cx="11978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Square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/>
              <p:cNvSpPr txBox="1"/>
              <p:nvPr/>
            </p:nvSpPr>
            <p:spPr>
              <a:xfrm>
                <a:off x="731424" y="1902585"/>
                <a:ext cx="1859805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</a:rPr>
                  <a:t>20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5 </a:t>
                </a:r>
              </a:p>
            </p:txBody>
          </p:sp>
        </mc:Choice>
        <mc:Fallback xmlns="">
          <p:sp>
            <p:nvSpPr>
              <p:cNvPr id="30" name="TextBox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1424" y="1902585"/>
                <a:ext cx="1859805" cy="523220"/>
              </a:xfrm>
              <a:prstGeom prst="rect">
                <a:avLst/>
              </a:prstGeom>
              <a:blipFill>
                <a:blip r:embed="rId7"/>
                <a:stretch>
                  <a:fillRect l="-6885" t="-10465" r="-5246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1" name="Picture 3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333386" y="2555495"/>
            <a:ext cx="704002" cy="704002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5889143" y="2707441"/>
            <a:ext cx="15122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alibri" panose="020F0502020204030204" pitchFamily="34" charset="0"/>
              </a:rPr>
              <a:t>Have a think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9718FC0-D283-4B9F-A425-49DC9F3D7084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40656" t="21624" r="41225" b="14463"/>
          <a:stretch/>
        </p:blipFill>
        <p:spPr>
          <a:xfrm rot="1620000" flipV="1">
            <a:off x="1273042" y="2204026"/>
            <a:ext cx="356868" cy="143616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401731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63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4.07407E-6 L 0.1882 4.07407E-6 " pathEditMode="relative" rAng="0" ptsTypes="AA">
                                      <p:cBhvr>
                                        <p:cTn id="29" dur="1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41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1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42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882 4.07407E-6 L 0.1882 0.24976 " pathEditMode="relative" rAng="0" ptsTypes="AA">
                                      <p:cBhvr>
                                        <p:cTn id="44" dur="1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4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5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882 0.24976 L 0.00174 0.24976 " pathEditMode="relative" rAng="0" ptsTypes="AA">
                                      <p:cBhvr>
                                        <p:cTn id="59" dur="9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32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64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74 0.24976 L 3.33333E-6 -4.81481E-6 " pathEditMode="relative" rAng="0" ptsTypes="AA">
                                      <p:cBhvr>
                                        <p:cTn id="74" dur="9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4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20" grpId="0"/>
      <p:bldP spid="29" grpId="0"/>
      <p:bldP spid="30" grpId="0"/>
      <p:bldP spid="3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22"/>
          <p:cNvSpPr txBox="1"/>
          <p:nvPr/>
        </p:nvSpPr>
        <p:spPr>
          <a:xfrm>
            <a:off x="1106792" y="431772"/>
            <a:ext cx="664695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latin typeface="Calibri" panose="020F0502020204030204" pitchFamily="34" charset="0"/>
              </a:rPr>
              <a:t>How many different rectangles can you draw with a perimeter of 20 cm?</a:t>
            </a:r>
            <a:endParaRPr lang="en-GB" sz="2800" dirty="0">
              <a:latin typeface="Calibri" panose="020F0502020204030204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 rot="5400000">
            <a:off x="-714752" y="3488007"/>
            <a:ext cx="3593434" cy="304800"/>
          </a:xfrm>
          <a:prstGeom prst="rect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/>
          <p:cNvSpPr/>
          <p:nvPr/>
        </p:nvSpPr>
        <p:spPr>
          <a:xfrm>
            <a:off x="4048343" y="4624162"/>
            <a:ext cx="3144250" cy="716381"/>
          </a:xfrm>
          <a:prstGeom prst="rect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ectangle 30"/>
          <p:cNvSpPr/>
          <p:nvPr/>
        </p:nvSpPr>
        <p:spPr>
          <a:xfrm rot="2323064">
            <a:off x="2180266" y="2637235"/>
            <a:ext cx="2687051" cy="1103030"/>
          </a:xfrm>
          <a:prstGeom prst="rect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ectangle 31"/>
          <p:cNvSpPr/>
          <p:nvPr/>
        </p:nvSpPr>
        <p:spPr>
          <a:xfrm>
            <a:off x="5126895" y="1786186"/>
            <a:ext cx="2197767" cy="1564751"/>
          </a:xfrm>
          <a:prstGeom prst="rect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1292642" y="3409179"/>
            <a:ext cx="12673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9 cm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714586" y="1339858"/>
            <a:ext cx="12673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 cm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698638" y="2216757"/>
            <a:ext cx="12673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7 cm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1660735" y="1918083"/>
            <a:ext cx="12673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 cm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7233462" y="4817323"/>
            <a:ext cx="12673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 cm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5225914" y="4158373"/>
            <a:ext cx="12673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8 cm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7287404" y="2257355"/>
            <a:ext cx="12673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4 cm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5845441" y="1290543"/>
            <a:ext cx="12673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6 cm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/>
              <p:cNvSpPr txBox="1"/>
              <p:nvPr/>
            </p:nvSpPr>
            <p:spPr>
              <a:xfrm>
                <a:off x="275306" y="5443061"/>
                <a:ext cx="8309924" cy="7007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8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width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 length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b="0" i="1" dirty="0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b="0" i="1" dirty="0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sz="2800" b="0" i="1" dirty="0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en-US" sz="2800" b="0" i="0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sz="2800" b="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of the perimeter of a rectangle</a:t>
                </a:r>
              </a:p>
            </p:txBody>
          </p:sp>
        </mc:Choice>
        <mc:Fallback xmlns="">
          <p:sp>
            <p:nvSpPr>
              <p:cNvPr id="40" name="TextBox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5306" y="5443061"/>
                <a:ext cx="8309924" cy="700705"/>
              </a:xfrm>
              <a:prstGeom prst="rect">
                <a:avLst/>
              </a:prstGeom>
              <a:blipFill>
                <a:blip r:embed="rId6"/>
                <a:stretch>
                  <a:fillRect b="-1217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1294997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4" grpId="0" animBg="1"/>
      <p:bldP spid="31" grpId="0" animBg="1"/>
      <p:bldP spid="32" grpId="0" animBg="1"/>
      <p:bldP spid="4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65CD8BF9-45A0-497B-8E8A-9C03C951A6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the rest of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244880387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7|1.5|5|20|21.6|1|1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5|8|1.5|1.3|1.9|7.6|14|12|5.3|7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3|5.6|1.1|10.6|1.3|6.1|1.9|3|1.3|8.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|6.4|1.3|1.7|1.4|4.7|1.9|5|10.3|7.7|4.4|6.6|1.7|2.5|6.7|1.7|3.7|3.7|2.8|2.2|10.7|9.9|5.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7|9|2.5|2.4|4.6|1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7|14.4|15|8.2|3.6|8.7|0.5|7|4.3|0.6|1.2|1|0.6|1.9|1.1|6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3|6.7|5.6|3.8|19.8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4D2A2878-286F-4603-BF06-A2BD54E6382E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15851A2-CA15-4605-83E6-3907B79A2A6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67711CD-1AE6-475E-827E-CD32B5B2A836}">
  <ds:schemaRefs>
    <ds:schemaRef ds:uri="http://schemas.openxmlformats.org/package/2006/metadata/core-properties"/>
    <ds:schemaRef ds:uri="http://purl.org/dc/dcmitype/"/>
    <ds:schemaRef ds:uri="http://purl.org/dc/elements/1.1/"/>
    <ds:schemaRef ds:uri="http://schemas.microsoft.com/office/2006/documentManagement/types"/>
    <ds:schemaRef ds:uri="522d4c35-b548-4432-90ae-af4376e1c4b4"/>
    <ds:schemaRef ds:uri="http://schemas.microsoft.com/office/infopath/2007/PartnerControls"/>
    <ds:schemaRef ds:uri="http://www.w3.org/XML/1998/namespace"/>
    <ds:schemaRef ds:uri="http://schemas.microsoft.com/office/2006/metadata/properties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733</TotalTime>
  <Words>381</Words>
  <Application>Microsoft Office PowerPoint</Application>
  <PresentationFormat>On-screen Show (4:3)</PresentationFormat>
  <Paragraphs>83</Paragraphs>
  <Slides>14</Slides>
  <Notes>5</Notes>
  <HiddenSlides>0</HiddenSlides>
  <MMClips>0</MMClips>
  <ScaleCrop>false</ScaleCrop>
  <HeadingPairs>
    <vt:vector size="4" baseType="variant">
      <vt:variant>
        <vt:lpstr>Theme</vt:lpstr>
      </vt:variant>
      <vt:variant>
        <vt:i4>9</vt:i4>
      </vt:variant>
      <vt:variant>
        <vt:lpstr>Slide Titles</vt:lpstr>
      </vt:variant>
      <vt:variant>
        <vt:i4>14</vt:i4>
      </vt:variant>
    </vt:vector>
  </HeadingPairs>
  <TitlesOfParts>
    <vt:vector size="23" baseType="lpstr"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Custom Design</vt:lpstr>
      <vt:lpstr>1_Custom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1 and 2 on the worksheet</vt:lpstr>
      <vt:lpstr>PowerPoint Presentation</vt:lpstr>
      <vt:lpstr>Have a go at questions 3 and 4 on the worksheet</vt:lpstr>
      <vt:lpstr>PowerPoint Presentation</vt:lpstr>
      <vt:lpstr>PowerPoint Presentation</vt:lpstr>
      <vt:lpstr>PowerPoint Presentation</vt:lpstr>
      <vt:lpstr>Have a go at the rest of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Julie Lawson</cp:lastModifiedBy>
  <cp:revision>95</cp:revision>
  <dcterms:created xsi:type="dcterms:W3CDTF">2019-07-05T11:02:13Z</dcterms:created>
  <dcterms:modified xsi:type="dcterms:W3CDTF">2021-01-20T13:40:34Z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