
<file path=[Content_Types].xml><?xml version="1.0" encoding="utf-8"?>
<Types xmlns="http://schemas.openxmlformats.org/package/2006/content-types">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358" r:id="rId2"/>
    <p:sldId id="327" r:id="rId3"/>
    <p:sldId id="264" r:id="rId4"/>
    <p:sldId id="359" r:id="rId5"/>
    <p:sldId id="345" r:id="rId6"/>
    <p:sldId id="346" r:id="rId7"/>
    <p:sldId id="316" r:id="rId8"/>
    <p:sldId id="347" r:id="rId9"/>
    <p:sldId id="348" r:id="rId10"/>
    <p:sldId id="31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94"/>
  </p:normalViewPr>
  <p:slideViewPr>
    <p:cSldViewPr snapToGrid="0" snapToObjects="1">
      <p:cViewPr varScale="1">
        <p:scale>
          <a:sx n="104" d="100"/>
          <a:sy n="104" d="100"/>
        </p:scale>
        <p:origin x="232"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1FAF25-94FC-7944-820C-AEFF39D5761C}" type="datetimeFigureOut">
              <a:rPr lang="en-US" smtClean="0"/>
              <a:t>1/7/21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5B5C5D-CB48-284B-A98C-EBCDB12BA923}" type="slidenum">
              <a:rPr lang="en-US" smtClean="0"/>
              <a:t>‹#›</a:t>
            </a:fld>
            <a:endParaRPr lang="en-US"/>
          </a:p>
        </p:txBody>
      </p:sp>
    </p:spTree>
    <p:extLst>
      <p:ext uri="{BB962C8B-B14F-4D97-AF65-F5344CB8AC3E}">
        <p14:creationId xmlns:p14="http://schemas.microsoft.com/office/powerpoint/2010/main" val="2373164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C55C4-35C4-C444-8414-8715C31A4F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9979AF2-0512-724A-9417-3C51F589FD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FF470AA-9B6E-8444-AF6D-4B0775D82A64}"/>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5" name="Footer Placeholder 4">
            <a:extLst>
              <a:ext uri="{FF2B5EF4-FFF2-40B4-BE49-F238E27FC236}">
                <a16:creationId xmlns:a16="http://schemas.microsoft.com/office/drawing/2014/main" id="{2395617A-3665-9B4B-89BF-162A54CD1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84BB5A-BD24-2B44-91FB-BD74E3F99C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938836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52372-9B8F-CE44-9A49-A0B4A56BED1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B18762D-1C08-FE4D-95A9-E620BB3213E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EEC92C-2EAD-014B-B121-3F10A5E65813}"/>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5" name="Footer Placeholder 4">
            <a:extLst>
              <a:ext uri="{FF2B5EF4-FFF2-40B4-BE49-F238E27FC236}">
                <a16:creationId xmlns:a16="http://schemas.microsoft.com/office/drawing/2014/main" id="{5A2EA9EE-24F6-724C-A77D-68E4B5E340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F9D77D-A1DA-4040-BE42-10185526D0DE}"/>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014812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FB79F-DB34-EF40-9184-599B5F2C4F1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8267FD5-8061-5941-97EF-7789BED26AF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066794-FFD0-1840-9380-87BBF4513C0B}"/>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5" name="Footer Placeholder 4">
            <a:extLst>
              <a:ext uri="{FF2B5EF4-FFF2-40B4-BE49-F238E27FC236}">
                <a16:creationId xmlns:a16="http://schemas.microsoft.com/office/drawing/2014/main" id="{8C2249D8-F433-5149-A5CA-076BE32B5F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C4851B-61BA-5045-BFF5-D462802C8571}"/>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16152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79BC5-4000-6E4D-8CB2-AF72DA4A34E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00F2618-B7D3-F249-8CF6-EFC008943D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8F72918-B915-6545-A243-13A54F91129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006ED38-38F6-A14A-A2A9-44067B488ADE}"/>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6" name="Footer Placeholder 5">
            <a:extLst>
              <a:ext uri="{FF2B5EF4-FFF2-40B4-BE49-F238E27FC236}">
                <a16:creationId xmlns:a16="http://schemas.microsoft.com/office/drawing/2014/main" id="{EADB24A6-588E-2F42-8684-97CCA0A291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0B1E23-0382-D84D-BC80-7588662E168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86804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7726D-366D-6F4E-B559-991A53A0F6C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D23B336-AAE9-6344-82DD-2C9420B9C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FEA1629-8AFB-FE40-9E71-71C4EB68119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DAA6641-E3D2-7944-A71E-53EA2AE7DC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F84A2B-073F-1444-800B-7AD810EF168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1413A9E-5E67-BD41-82DB-9019DF64FD45}"/>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8" name="Footer Placeholder 7">
            <a:extLst>
              <a:ext uri="{FF2B5EF4-FFF2-40B4-BE49-F238E27FC236}">
                <a16:creationId xmlns:a16="http://schemas.microsoft.com/office/drawing/2014/main" id="{19B11EFF-9719-DD4D-B878-C4D3B542FF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52DDB2F-CAEB-3E45-8F9E-3DC5A607D629}"/>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3680159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B9E4B-D268-DF40-8907-C672BD00AB4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F198FB0-38FB-5848-A32F-B021290D3E3A}"/>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4" name="Footer Placeholder 3">
            <a:extLst>
              <a:ext uri="{FF2B5EF4-FFF2-40B4-BE49-F238E27FC236}">
                <a16:creationId xmlns:a16="http://schemas.microsoft.com/office/drawing/2014/main" id="{1D17BDF9-8FB0-3F4E-8D1B-68713C8842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82F36BA-E878-7B49-B5EE-F1DABAF29DC2}"/>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147955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71BCA6-9B84-D24E-9548-A398483DE4EF}"/>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3" name="Footer Placeholder 2">
            <a:extLst>
              <a:ext uri="{FF2B5EF4-FFF2-40B4-BE49-F238E27FC236}">
                <a16:creationId xmlns:a16="http://schemas.microsoft.com/office/drawing/2014/main" id="{9DE10D7A-EC55-1E46-AE94-B2D98FE691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656B2C-AA6C-EC4D-8B28-886B4A94748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539146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E6AF6-D8CE-6948-8832-45B9A8C98DB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0235F7A-5AC1-7541-8E4F-1AF11C3346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390D3E7-FAFD-B047-8AA2-4ECDE8D9F1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E420C89-F8CB-344E-9A16-9692466A1E70}"/>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6" name="Footer Placeholder 5">
            <a:extLst>
              <a:ext uri="{FF2B5EF4-FFF2-40B4-BE49-F238E27FC236}">
                <a16:creationId xmlns:a16="http://schemas.microsoft.com/office/drawing/2014/main" id="{4509FA21-7F94-5549-8993-24965163FD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318AC1-A489-6D4F-9C92-C71AD3C7AEC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1641934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D42D7-3964-3341-B8E2-29F6A72D7CD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86D8DB9-9D71-C94A-AF40-421A23D4A3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7A9266-D8F8-B240-8C10-25B7774EF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9B4920-091E-F64F-A399-B7784E598C82}"/>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6" name="Footer Placeholder 5">
            <a:extLst>
              <a:ext uri="{FF2B5EF4-FFF2-40B4-BE49-F238E27FC236}">
                <a16:creationId xmlns:a16="http://schemas.microsoft.com/office/drawing/2014/main" id="{B3B590C3-D609-D745-AD05-353AFCBBF5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14359E-7AE0-8640-8573-BBB08E73A1F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939137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5BB42-EAB1-6F44-881D-DA25DDC907E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D0EBE4F-72A2-8A45-A73B-72D4A0E1DEA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2EC4FFA-7C11-814F-A052-AB0BD6F6D523}"/>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5" name="Footer Placeholder 4">
            <a:extLst>
              <a:ext uri="{FF2B5EF4-FFF2-40B4-BE49-F238E27FC236}">
                <a16:creationId xmlns:a16="http://schemas.microsoft.com/office/drawing/2014/main" id="{BD02656C-5242-3B4A-9F29-B58318813C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AC6FE4-BDA0-094C-A5E5-D22EBA274D28}"/>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4230203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B0735F-2C9E-364C-A45C-81AD69B4AFE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3C51045-03D7-5B4C-8B72-97363156784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A2B59D-FB95-2549-91F3-02722058D4FB}"/>
              </a:ext>
            </a:extLst>
          </p:cNvPr>
          <p:cNvSpPr>
            <a:spLocks noGrp="1"/>
          </p:cNvSpPr>
          <p:nvPr>
            <p:ph type="dt" sz="half" idx="10"/>
          </p:nvPr>
        </p:nvSpPr>
        <p:spPr/>
        <p:txBody>
          <a:bodyPr/>
          <a:lstStyle/>
          <a:p>
            <a:fld id="{73AC04AB-CCD4-6846-B248-B01E69F2983D}" type="datetimeFigureOut">
              <a:rPr lang="en-US" smtClean="0"/>
              <a:t>1/7/21</a:t>
            </a:fld>
            <a:endParaRPr lang="en-US"/>
          </a:p>
        </p:txBody>
      </p:sp>
      <p:sp>
        <p:nvSpPr>
          <p:cNvPr id="5" name="Footer Placeholder 4">
            <a:extLst>
              <a:ext uri="{FF2B5EF4-FFF2-40B4-BE49-F238E27FC236}">
                <a16:creationId xmlns:a16="http://schemas.microsoft.com/office/drawing/2014/main" id="{447286A7-88C7-6842-AE0D-2E8C0AD830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7E16A2-80C4-8347-A348-5795E34A2D20}"/>
              </a:ext>
            </a:extLst>
          </p:cNvPr>
          <p:cNvSpPr>
            <a:spLocks noGrp="1"/>
          </p:cNvSpPr>
          <p:nvPr>
            <p:ph type="sldNum" sz="quarter" idx="12"/>
          </p:nvPr>
        </p:nvSpPr>
        <p:spPr/>
        <p:txBody>
          <a:bodyPr/>
          <a:lstStyle/>
          <a:p>
            <a:fld id="{1A232C43-1108-3240-936A-DBD69438E190}" type="slidenum">
              <a:rPr lang="en-US" smtClean="0"/>
              <a:t>‹#›</a:t>
            </a:fld>
            <a:endParaRPr lang="en-US"/>
          </a:p>
        </p:txBody>
      </p:sp>
    </p:spTree>
    <p:extLst>
      <p:ext uri="{BB962C8B-B14F-4D97-AF65-F5344CB8AC3E}">
        <p14:creationId xmlns:p14="http://schemas.microsoft.com/office/powerpoint/2010/main" val="2612638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A576C4-1661-524D-9940-8752FC00F7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5DAFBB2-81D0-7947-98CC-8894B7A1A8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780DB9-FDE6-BF49-B32A-D469905DCE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AC04AB-CCD4-6846-B248-B01E69F2983D}" type="datetimeFigureOut">
              <a:rPr lang="en-US" smtClean="0"/>
              <a:t>1/7/21</a:t>
            </a:fld>
            <a:endParaRPr lang="en-US"/>
          </a:p>
        </p:txBody>
      </p:sp>
      <p:sp>
        <p:nvSpPr>
          <p:cNvPr id="5" name="Footer Placeholder 4">
            <a:extLst>
              <a:ext uri="{FF2B5EF4-FFF2-40B4-BE49-F238E27FC236}">
                <a16:creationId xmlns:a16="http://schemas.microsoft.com/office/drawing/2014/main" id="{6DE516C6-C999-114C-A1BF-71ACF48E85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BC49A91-817F-454E-8278-D214383930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232C43-1108-3240-936A-DBD69438E190}" type="slidenum">
              <a:rPr lang="en-US" smtClean="0"/>
              <a:t>‹#›</a:t>
            </a:fld>
            <a:endParaRPr lang="en-US"/>
          </a:p>
        </p:txBody>
      </p:sp>
    </p:spTree>
    <p:extLst>
      <p:ext uri="{BB962C8B-B14F-4D97-AF65-F5344CB8AC3E}">
        <p14:creationId xmlns:p14="http://schemas.microsoft.com/office/powerpoint/2010/main" val="2456647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tiff"/><Relationship Id="rId1" Type="http://schemas.openxmlformats.org/officeDocument/2006/relationships/slideLayout" Target="../slideLayouts/slideLayout2.xml"/><Relationship Id="rId6" Type="http://schemas.openxmlformats.org/officeDocument/2006/relationships/image" Target="../media/image7.tiff"/><Relationship Id="rId5" Type="http://schemas.openxmlformats.org/officeDocument/2006/relationships/image" Target="../media/image6.tiff"/><Relationship Id="rId4" Type="http://schemas.openxmlformats.org/officeDocument/2006/relationships/image" Target="../media/image5.tiff"/></Relationships>
</file>

<file path=ppt/slides/_rels/slide6.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251965" y="-8922"/>
            <a:ext cx="10191405" cy="5685725"/>
          </a:xfrm>
        </p:spPr>
        <p:txBody>
          <a:bodyPr vert="horz" lIns="91440" tIns="45720" rIns="91440" bIns="45720" rtlCol="0" anchor="b">
            <a:normAutofit/>
          </a:bodyPr>
          <a:lstStyle/>
          <a:p>
            <a:r>
              <a:rPr lang="en-US" b="1" u="sng" dirty="0"/>
              <a:t>SPAG Warm Up</a:t>
            </a:r>
            <a:br>
              <a:rPr lang="en-US" sz="2500" b="1" dirty="0"/>
            </a:br>
            <a:r>
              <a:rPr lang="en-US" sz="4000" b="1" dirty="0"/>
              <a:t>Spot the mistakes.</a:t>
            </a:r>
            <a:br>
              <a:rPr lang="en-US" sz="4000" b="1" dirty="0"/>
            </a:br>
            <a:r>
              <a:rPr lang="en-US" sz="4000" b="1" dirty="0"/>
              <a:t>1. Quietly the man crept to the park.</a:t>
            </a:r>
            <a:br>
              <a:rPr lang="en-US" sz="4000" b="1" dirty="0"/>
            </a:br>
            <a:r>
              <a:rPr lang="en-US" sz="4000" b="1" dirty="0"/>
              <a:t>2. In the morning the sky was clear.</a:t>
            </a:r>
            <a:br>
              <a:rPr lang="en-US" sz="4000" b="1" dirty="0"/>
            </a:br>
            <a:r>
              <a:rPr lang="en-US" sz="4000" b="1" dirty="0"/>
              <a:t>3 ”Stop shouted the man!”</a:t>
            </a:r>
            <a:br>
              <a:rPr lang="en-US" sz="4000" b="1" dirty="0"/>
            </a:br>
            <a:r>
              <a:rPr lang="en-US" sz="4000" b="1" dirty="0"/>
              <a:t>4 Why do I have to learn at home.</a:t>
            </a:r>
            <a:br>
              <a:rPr lang="en-US" sz="4000" b="1" dirty="0"/>
            </a:br>
            <a:r>
              <a:rPr lang="en-US" sz="4000" b="1" dirty="0"/>
              <a:t>5 The boys </a:t>
            </a:r>
            <a:r>
              <a:rPr lang="en-US" sz="4000" b="1" dirty="0" err="1"/>
              <a:t>walkt</a:t>
            </a:r>
            <a:r>
              <a:rPr lang="en-US" sz="4000" b="1" dirty="0"/>
              <a:t> slowly to the station.</a:t>
            </a:r>
            <a:br>
              <a:rPr lang="en-US" sz="2500" b="1" dirty="0"/>
            </a:br>
            <a:br>
              <a:rPr lang="en-US" sz="2500" b="1" dirty="0"/>
            </a:br>
            <a:br>
              <a:rPr lang="en-US" sz="2500" b="1" dirty="0"/>
            </a:br>
            <a:br>
              <a:rPr lang="en-US" sz="1700" kern="1200" dirty="0">
                <a:solidFill>
                  <a:schemeClr val="tx1"/>
                </a:solidFill>
                <a:latin typeface="+mj-lt"/>
                <a:ea typeface="+mj-ea"/>
                <a:cs typeface="+mj-cs"/>
              </a:rPr>
            </a:br>
            <a:endParaRPr lang="en-US" sz="1700" kern="1200" dirty="0">
              <a:solidFill>
                <a:schemeClr val="tx1"/>
              </a:solidFill>
              <a:latin typeface="+mj-lt"/>
              <a:ea typeface="+mj-ea"/>
              <a:cs typeface="+mj-cs"/>
            </a:endParaRPr>
          </a:p>
        </p:txBody>
      </p:sp>
      <p:pic>
        <p:nvPicPr>
          <p:cNvPr id="6" name="Picture 5">
            <a:extLst>
              <a:ext uri="{FF2B5EF4-FFF2-40B4-BE49-F238E27FC236}">
                <a16:creationId xmlns:a16="http://schemas.microsoft.com/office/drawing/2014/main" id="{D01EA1F0-BEAB-9948-AAED-A8F4EFF963BF}"/>
              </a:ext>
            </a:extLst>
          </p:cNvPr>
          <p:cNvPicPr>
            <a:picLocks noChangeAspect="1"/>
          </p:cNvPicPr>
          <p:nvPr/>
        </p:nvPicPr>
        <p:blipFill rotWithShape="1">
          <a:blip r:embed="rId2"/>
          <a:srcRect l="2991" r="20309" b="2"/>
          <a:stretch/>
        </p:blipFill>
        <p:spPr>
          <a:xfrm>
            <a:off x="8540843" y="4180360"/>
            <a:ext cx="3651157" cy="2677640"/>
          </a:xfrm>
          <a:prstGeom prst="rect">
            <a:avLst/>
          </a:prstGeom>
        </p:spPr>
      </p:pic>
    </p:spTree>
    <p:extLst>
      <p:ext uri="{BB962C8B-B14F-4D97-AF65-F5344CB8AC3E}">
        <p14:creationId xmlns:p14="http://schemas.microsoft.com/office/powerpoint/2010/main" val="4211530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2B9FBB8-887E-9F4D-9660-B7975DCDD41D}"/>
              </a:ext>
            </a:extLst>
          </p:cNvPr>
          <p:cNvPicPr>
            <a:picLocks noChangeAspect="1"/>
          </p:cNvPicPr>
          <p:nvPr/>
        </p:nvPicPr>
        <p:blipFill rotWithShape="1">
          <a:blip r:embed="rId2"/>
          <a:srcRect l="2991" r="20309" b="2"/>
          <a:stretch/>
        </p:blipFill>
        <p:spPr>
          <a:xfrm>
            <a:off x="5313693" y="1209533"/>
            <a:ext cx="6878307" cy="5044326"/>
          </a:xfrm>
          <a:prstGeom prst="rect">
            <a:avLst/>
          </a:prstGeom>
        </p:spPr>
      </p:pic>
      <p:pic>
        <p:nvPicPr>
          <p:cNvPr id="11" name="Picture 10">
            <a:extLst>
              <a:ext uri="{FF2B5EF4-FFF2-40B4-BE49-F238E27FC236}">
                <a16:creationId xmlns:a16="http://schemas.microsoft.com/office/drawing/2014/main" id="{9D01B3E5-85F4-41A9-A504-D5E6268DEC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804788" y="293796"/>
            <a:ext cx="10810563" cy="2383844"/>
          </a:xfrm>
        </p:spPr>
        <p:txBody>
          <a:bodyPr vert="horz" lIns="91440" tIns="45720" rIns="91440" bIns="45720" rtlCol="0" anchor="t">
            <a:normAutofit/>
          </a:bodyPr>
          <a:lstStyle/>
          <a:p>
            <a:r>
              <a:rPr lang="en-US" dirty="0">
                <a:solidFill>
                  <a:srgbClr val="000000"/>
                </a:solidFill>
              </a:rPr>
              <a:t>Thursday LC: Can I add a quote from a witness to my report?</a:t>
            </a:r>
          </a:p>
        </p:txBody>
      </p:sp>
    </p:spTree>
    <p:extLst>
      <p:ext uri="{BB962C8B-B14F-4D97-AF65-F5344CB8AC3E}">
        <p14:creationId xmlns:p14="http://schemas.microsoft.com/office/powerpoint/2010/main" val="1057608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838200" y="785255"/>
            <a:ext cx="10515600" cy="1325563"/>
          </a:xfrm>
        </p:spPr>
        <p:txBody>
          <a:bodyPr>
            <a:normAutofit fontScale="90000"/>
          </a:bodyPr>
          <a:lstStyle/>
          <a:p>
            <a:br>
              <a:rPr lang="en-US" dirty="0"/>
            </a:br>
            <a:br>
              <a:rPr lang="en-US" dirty="0"/>
            </a:br>
            <a:br>
              <a:rPr lang="en-US" dirty="0"/>
            </a:br>
            <a:r>
              <a:rPr lang="en-US" dirty="0"/>
              <a:t>Recap: Why do you think we might sometimes want to interview someone in a story?</a:t>
            </a:r>
            <a:br>
              <a:rPr lang="en-US" dirty="0"/>
            </a:br>
            <a:br>
              <a:rPr lang="en-US" dirty="0"/>
            </a:br>
            <a:endParaRPr lang="en-US" dirty="0"/>
          </a:p>
        </p:txBody>
      </p:sp>
      <p:pic>
        <p:nvPicPr>
          <p:cNvPr id="4" name="Content Placeholder 3">
            <a:extLst>
              <a:ext uri="{FF2B5EF4-FFF2-40B4-BE49-F238E27FC236}">
                <a16:creationId xmlns:a16="http://schemas.microsoft.com/office/drawing/2014/main" id="{CF0010AF-2ACB-3C43-8D4B-412CA8F72D7B}"/>
              </a:ext>
            </a:extLst>
          </p:cNvPr>
          <p:cNvPicPr>
            <a:picLocks noGrp="1" noChangeAspect="1"/>
          </p:cNvPicPr>
          <p:nvPr>
            <p:ph idx="1"/>
          </p:nvPr>
        </p:nvPicPr>
        <p:blipFill rotWithShape="1">
          <a:blip r:embed="rId2"/>
          <a:srcRect l="2991" r="20309" b="2"/>
          <a:stretch/>
        </p:blipFill>
        <p:spPr>
          <a:xfrm>
            <a:off x="8673632" y="4338848"/>
            <a:ext cx="3518368" cy="2580238"/>
          </a:xfrm>
          <a:prstGeom prst="rect">
            <a:avLst/>
          </a:prstGeom>
        </p:spPr>
      </p:pic>
    </p:spTree>
    <p:extLst>
      <p:ext uri="{BB962C8B-B14F-4D97-AF65-F5344CB8AC3E}">
        <p14:creationId xmlns:p14="http://schemas.microsoft.com/office/powerpoint/2010/main" val="20471480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838200" y="785255"/>
            <a:ext cx="10515600" cy="1325563"/>
          </a:xfrm>
        </p:spPr>
        <p:txBody>
          <a:bodyPr>
            <a:normAutofit fontScale="90000"/>
          </a:bodyPr>
          <a:lstStyle/>
          <a:p>
            <a:br>
              <a:rPr lang="en-US" dirty="0"/>
            </a:br>
            <a:br>
              <a:rPr lang="en-US" dirty="0"/>
            </a:br>
            <a:br>
              <a:rPr lang="en-US" dirty="0"/>
            </a:br>
            <a:r>
              <a:rPr lang="en-US" dirty="0"/>
              <a:t>Recap: Why do you think we might sometimes want to interview someone in a story?</a:t>
            </a:r>
            <a:br>
              <a:rPr lang="en-US" dirty="0"/>
            </a:br>
            <a:br>
              <a:rPr lang="en-US" dirty="0"/>
            </a:br>
            <a:r>
              <a:rPr lang="en-US" dirty="0"/>
              <a:t>To find out more from the person at the </a:t>
            </a:r>
            <a:r>
              <a:rPr lang="en-US" dirty="0" err="1"/>
              <a:t>centre</a:t>
            </a:r>
            <a:r>
              <a:rPr lang="en-US" dirty="0"/>
              <a:t> of the story.</a:t>
            </a:r>
            <a:br>
              <a:rPr lang="en-US" dirty="0"/>
            </a:br>
            <a:br>
              <a:rPr lang="en-US" dirty="0"/>
            </a:br>
            <a:r>
              <a:rPr lang="en-US" dirty="0"/>
              <a:t>To hear from expert witnesses</a:t>
            </a:r>
          </a:p>
        </p:txBody>
      </p:sp>
      <p:pic>
        <p:nvPicPr>
          <p:cNvPr id="4" name="Content Placeholder 3">
            <a:extLst>
              <a:ext uri="{FF2B5EF4-FFF2-40B4-BE49-F238E27FC236}">
                <a16:creationId xmlns:a16="http://schemas.microsoft.com/office/drawing/2014/main" id="{CF0010AF-2ACB-3C43-8D4B-412CA8F72D7B}"/>
              </a:ext>
            </a:extLst>
          </p:cNvPr>
          <p:cNvPicPr>
            <a:picLocks noGrp="1" noChangeAspect="1"/>
          </p:cNvPicPr>
          <p:nvPr>
            <p:ph idx="1"/>
          </p:nvPr>
        </p:nvPicPr>
        <p:blipFill rotWithShape="1">
          <a:blip r:embed="rId2"/>
          <a:srcRect l="2991" r="20309" b="2"/>
          <a:stretch/>
        </p:blipFill>
        <p:spPr>
          <a:xfrm>
            <a:off x="8673632" y="4338848"/>
            <a:ext cx="3518368" cy="2580238"/>
          </a:xfrm>
          <a:prstGeom prst="rect">
            <a:avLst/>
          </a:prstGeom>
        </p:spPr>
      </p:pic>
    </p:spTree>
    <p:extLst>
      <p:ext uri="{BB962C8B-B14F-4D97-AF65-F5344CB8AC3E}">
        <p14:creationId xmlns:p14="http://schemas.microsoft.com/office/powerpoint/2010/main" val="1548681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4128368" y="4522156"/>
            <a:ext cx="4937937" cy="1363215"/>
          </a:xfrm>
        </p:spPr>
        <p:txBody>
          <a:bodyPr vert="horz" lIns="91440" tIns="45720" rIns="91440" bIns="45720" rtlCol="0" anchor="t">
            <a:normAutofit/>
          </a:bodyPr>
          <a:lstStyle/>
          <a:p>
            <a:br>
              <a:rPr lang="en-US" sz="1400" kern="1200">
                <a:solidFill>
                  <a:schemeClr val="tx1"/>
                </a:solidFill>
                <a:latin typeface="+mj-lt"/>
                <a:ea typeface="+mj-ea"/>
                <a:cs typeface="+mj-cs"/>
              </a:rPr>
            </a:br>
            <a:br>
              <a:rPr lang="en-US" sz="1400" kern="1200">
                <a:solidFill>
                  <a:schemeClr val="tx1"/>
                </a:solidFill>
                <a:latin typeface="+mj-lt"/>
                <a:ea typeface="+mj-ea"/>
                <a:cs typeface="+mj-cs"/>
              </a:rPr>
            </a:br>
            <a:br>
              <a:rPr lang="en-US" sz="1400" kern="1200">
                <a:solidFill>
                  <a:schemeClr val="tx1"/>
                </a:solidFill>
                <a:latin typeface="+mj-lt"/>
                <a:ea typeface="+mj-ea"/>
                <a:cs typeface="+mj-cs"/>
              </a:rPr>
            </a:br>
            <a:br>
              <a:rPr lang="en-US" sz="1400" kern="1200">
                <a:solidFill>
                  <a:schemeClr val="tx1"/>
                </a:solidFill>
                <a:latin typeface="+mj-lt"/>
                <a:ea typeface="+mj-ea"/>
                <a:cs typeface="+mj-cs"/>
              </a:rPr>
            </a:br>
            <a:br>
              <a:rPr lang="en-US" sz="1400" kern="1200">
                <a:solidFill>
                  <a:schemeClr val="tx1"/>
                </a:solidFill>
                <a:latin typeface="+mj-lt"/>
                <a:ea typeface="+mj-ea"/>
                <a:cs typeface="+mj-cs"/>
              </a:rPr>
            </a:br>
            <a:endParaRPr lang="en-US" sz="1400" kern="1200">
              <a:solidFill>
                <a:schemeClr val="tx1"/>
              </a:solidFill>
              <a:latin typeface="+mj-lt"/>
              <a:ea typeface="+mj-ea"/>
              <a:cs typeface="+mj-cs"/>
            </a:endParaRPr>
          </a:p>
        </p:txBody>
      </p:sp>
      <p:pic>
        <p:nvPicPr>
          <p:cNvPr id="12" name="Picture 11">
            <a:extLst>
              <a:ext uri="{FF2B5EF4-FFF2-40B4-BE49-F238E27FC236}">
                <a16:creationId xmlns:a16="http://schemas.microsoft.com/office/drawing/2014/main" id="{78A75C6E-0172-FA43-992F-62082B31C968}"/>
              </a:ext>
            </a:extLst>
          </p:cNvPr>
          <p:cNvPicPr>
            <a:picLocks noChangeAspect="1"/>
          </p:cNvPicPr>
          <p:nvPr/>
        </p:nvPicPr>
        <p:blipFill rotWithShape="1">
          <a:blip r:embed="rId2"/>
          <a:srcRect r="-1" b="12193"/>
          <a:stretch/>
        </p:blipFill>
        <p:spPr>
          <a:xfrm>
            <a:off x="1246573" y="10"/>
            <a:ext cx="3913632" cy="2285224"/>
          </a:xfrm>
          <a:custGeom>
            <a:avLst/>
            <a:gdLst/>
            <a:ahLst/>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10" name="Picture 9">
            <a:extLst>
              <a:ext uri="{FF2B5EF4-FFF2-40B4-BE49-F238E27FC236}">
                <a16:creationId xmlns:a16="http://schemas.microsoft.com/office/drawing/2014/main" id="{E4C43B08-E3CB-5045-96FD-6D88AE8DD6D7}"/>
              </a:ext>
            </a:extLst>
          </p:cNvPr>
          <p:cNvPicPr>
            <a:picLocks noChangeAspect="1"/>
          </p:cNvPicPr>
          <p:nvPr/>
        </p:nvPicPr>
        <p:blipFill rotWithShape="1">
          <a:blip r:embed="rId3"/>
          <a:srcRect r="3" b="5139"/>
          <a:stretch/>
        </p:blipFill>
        <p:spPr>
          <a:xfrm>
            <a:off x="20" y="2288331"/>
            <a:ext cx="3564618" cy="4569668"/>
          </a:xfrm>
          <a:custGeom>
            <a:avLst/>
            <a:gdLst/>
            <a:ahLst/>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pic>
        <p:nvPicPr>
          <p:cNvPr id="4" name="Picture 3">
            <a:extLst>
              <a:ext uri="{FF2B5EF4-FFF2-40B4-BE49-F238E27FC236}">
                <a16:creationId xmlns:a16="http://schemas.microsoft.com/office/drawing/2014/main" id="{31507D79-5C61-2147-86F3-24691983FB21}"/>
              </a:ext>
            </a:extLst>
          </p:cNvPr>
          <p:cNvPicPr>
            <a:picLocks noChangeAspect="1"/>
          </p:cNvPicPr>
          <p:nvPr/>
        </p:nvPicPr>
        <p:blipFill rotWithShape="1">
          <a:blip r:embed="rId4"/>
          <a:srcRect l="16055" r="27697" b="3"/>
          <a:stretch/>
        </p:blipFill>
        <p:spPr>
          <a:xfrm>
            <a:off x="5525559" y="725908"/>
            <a:ext cx="2852928" cy="2852928"/>
          </a:xfrm>
          <a:custGeom>
            <a:avLst/>
            <a:gdLst/>
            <a:ahLst/>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p:spPr>
      </p:pic>
      <p:pic>
        <p:nvPicPr>
          <p:cNvPr id="7" name="Picture 6">
            <a:extLst>
              <a:ext uri="{FF2B5EF4-FFF2-40B4-BE49-F238E27FC236}">
                <a16:creationId xmlns:a16="http://schemas.microsoft.com/office/drawing/2014/main" id="{46A8EA63-0641-3B44-BB8F-F0FF7E30A150}"/>
              </a:ext>
            </a:extLst>
          </p:cNvPr>
          <p:cNvPicPr>
            <a:picLocks noChangeAspect="1"/>
          </p:cNvPicPr>
          <p:nvPr/>
        </p:nvPicPr>
        <p:blipFill rotWithShape="1">
          <a:blip r:embed="rId5"/>
          <a:srcRect l="2635" r="638" b="3"/>
          <a:stretch/>
        </p:blipFill>
        <p:spPr>
          <a:xfrm>
            <a:off x="8918761" y="-4331"/>
            <a:ext cx="3273238" cy="3383891"/>
          </a:xfrm>
          <a:custGeom>
            <a:avLst/>
            <a:gdLst/>
            <a:ahLst/>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p:spPr>
      </p:pic>
      <p:pic>
        <p:nvPicPr>
          <p:cNvPr id="6" name="Picture 5">
            <a:extLst>
              <a:ext uri="{FF2B5EF4-FFF2-40B4-BE49-F238E27FC236}">
                <a16:creationId xmlns:a16="http://schemas.microsoft.com/office/drawing/2014/main" id="{CCE08363-69AA-0142-80AD-6E28D2B1ED47}"/>
              </a:ext>
            </a:extLst>
          </p:cNvPr>
          <p:cNvPicPr>
            <a:picLocks noChangeAspect="1"/>
          </p:cNvPicPr>
          <p:nvPr/>
        </p:nvPicPr>
        <p:blipFill rotWithShape="1">
          <a:blip r:embed="rId6"/>
          <a:srcRect l="24268" r="24975" b="-3"/>
          <a:stretch/>
        </p:blipFill>
        <p:spPr>
          <a:xfrm>
            <a:off x="9363236" y="4071322"/>
            <a:ext cx="2828765" cy="2786678"/>
          </a:xfrm>
          <a:custGeom>
            <a:avLst/>
            <a:gdLst/>
            <a:ahLst/>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p:spPr>
      </p:pic>
      <p:sp>
        <p:nvSpPr>
          <p:cNvPr id="8" name="TextBox 7">
            <a:extLst>
              <a:ext uri="{FF2B5EF4-FFF2-40B4-BE49-F238E27FC236}">
                <a16:creationId xmlns:a16="http://schemas.microsoft.com/office/drawing/2014/main" id="{32C6775B-8642-7445-A5A4-340D1FDCE629}"/>
              </a:ext>
            </a:extLst>
          </p:cNvPr>
          <p:cNvSpPr txBox="1"/>
          <p:nvPr/>
        </p:nvSpPr>
        <p:spPr>
          <a:xfrm>
            <a:off x="3896992" y="3905131"/>
            <a:ext cx="6110062" cy="2431435"/>
          </a:xfrm>
          <a:prstGeom prst="rect">
            <a:avLst/>
          </a:prstGeom>
          <a:noFill/>
        </p:spPr>
        <p:txBody>
          <a:bodyPr wrap="square" rtlCol="0">
            <a:spAutoFit/>
          </a:bodyPr>
          <a:lstStyle/>
          <a:p>
            <a:pPr>
              <a:spcAft>
                <a:spcPts val="600"/>
              </a:spcAft>
            </a:pPr>
            <a:r>
              <a:rPr lang="en-US" sz="3800" dirty="0"/>
              <a:t>You have planned your own visitor to school for your article. Who will you ask to comment?</a:t>
            </a:r>
          </a:p>
        </p:txBody>
      </p:sp>
    </p:spTree>
    <p:extLst>
      <p:ext uri="{BB962C8B-B14F-4D97-AF65-F5344CB8AC3E}">
        <p14:creationId xmlns:p14="http://schemas.microsoft.com/office/powerpoint/2010/main" val="2898073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689919" y="3429000"/>
            <a:ext cx="10515600" cy="1325563"/>
          </a:xfrm>
        </p:spPr>
        <p:txBody>
          <a:bodyPr>
            <a:normAutofit fontScale="90000"/>
          </a:bodyPr>
          <a:lstStyle/>
          <a:p>
            <a:r>
              <a:rPr lang="en-US" dirty="0"/>
              <a:t>The visitor to school</a:t>
            </a:r>
            <a:br>
              <a:rPr lang="en-US" dirty="0"/>
            </a:br>
            <a:r>
              <a:rPr lang="en-US" dirty="0"/>
              <a:t>One of the teacher’s</a:t>
            </a:r>
            <a:br>
              <a:rPr lang="en-US" dirty="0"/>
            </a:br>
            <a:r>
              <a:rPr lang="en-US" dirty="0" err="1"/>
              <a:t>Mr</a:t>
            </a:r>
            <a:r>
              <a:rPr lang="en-US" dirty="0"/>
              <a:t> Bradley</a:t>
            </a:r>
            <a:br>
              <a:rPr lang="en-US" dirty="0"/>
            </a:br>
            <a:r>
              <a:rPr lang="en-US" dirty="0"/>
              <a:t>The head-teacher.</a:t>
            </a:r>
            <a:br>
              <a:rPr lang="en-US" dirty="0"/>
            </a:br>
            <a:r>
              <a:rPr lang="en-US" dirty="0"/>
              <a:t>Perhaps a GP from the local surgery</a:t>
            </a:r>
            <a:br>
              <a:rPr lang="en-US" dirty="0"/>
            </a:br>
            <a:r>
              <a:rPr lang="en-US" dirty="0"/>
              <a:t>A local resident</a:t>
            </a:r>
            <a:br>
              <a:rPr lang="en-US" dirty="0"/>
            </a:br>
            <a:r>
              <a:rPr lang="en-US" dirty="0"/>
              <a:t>A visiting police officer</a:t>
            </a:r>
            <a:br>
              <a:rPr lang="en-US" dirty="0"/>
            </a:br>
            <a:br>
              <a:rPr lang="en-US" dirty="0"/>
            </a:br>
            <a:endParaRPr lang="en-US" dirty="0"/>
          </a:p>
        </p:txBody>
      </p:sp>
      <p:pic>
        <p:nvPicPr>
          <p:cNvPr id="4" name="Content Placeholder 3">
            <a:extLst>
              <a:ext uri="{FF2B5EF4-FFF2-40B4-BE49-F238E27FC236}">
                <a16:creationId xmlns:a16="http://schemas.microsoft.com/office/drawing/2014/main" id="{CF0010AF-2ACB-3C43-8D4B-412CA8F72D7B}"/>
              </a:ext>
            </a:extLst>
          </p:cNvPr>
          <p:cNvPicPr>
            <a:picLocks noGrp="1" noChangeAspect="1"/>
          </p:cNvPicPr>
          <p:nvPr>
            <p:ph idx="1"/>
          </p:nvPr>
        </p:nvPicPr>
        <p:blipFill rotWithShape="1">
          <a:blip r:embed="rId2"/>
          <a:srcRect l="2991" r="20309" b="2"/>
          <a:stretch/>
        </p:blipFill>
        <p:spPr>
          <a:xfrm>
            <a:off x="8673632" y="4338848"/>
            <a:ext cx="3518368" cy="2580238"/>
          </a:xfrm>
          <a:prstGeom prst="rect">
            <a:avLst/>
          </a:prstGeom>
        </p:spPr>
      </p:pic>
    </p:spTree>
    <p:extLst>
      <p:ext uri="{BB962C8B-B14F-4D97-AF65-F5344CB8AC3E}">
        <p14:creationId xmlns:p14="http://schemas.microsoft.com/office/powerpoint/2010/main" val="1612180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43930" y="2906104"/>
            <a:ext cx="9281984" cy="1325563"/>
          </a:xfrm>
        </p:spPr>
        <p:txBody>
          <a:bodyPr>
            <a:normAutofit fontScale="90000"/>
          </a:bodyPr>
          <a:lstStyle/>
          <a:p>
            <a:r>
              <a:rPr lang="en-US" dirty="0"/>
              <a:t>Head-teacher at </a:t>
            </a:r>
            <a:r>
              <a:rPr lang="en-US" dirty="0" err="1"/>
              <a:t>Bramhope</a:t>
            </a:r>
            <a:r>
              <a:rPr lang="en-US" dirty="0"/>
              <a:t> Primary School,  </a:t>
            </a:r>
            <a:r>
              <a:rPr lang="en-US" dirty="0" err="1"/>
              <a:t>Mrs</a:t>
            </a:r>
            <a:r>
              <a:rPr lang="en-US" dirty="0"/>
              <a:t> Colbourn was working in her office. She noticed Little Mix outside her office </a:t>
            </a:r>
            <a:r>
              <a:rPr lang="en-US" dirty="0">
                <a:solidFill>
                  <a:srgbClr val="FF0000"/>
                </a:solidFill>
              </a:rPr>
              <a:t>“I have always loved Little Mix but was so busy in my office I didn’t get chance to go out!”</a:t>
            </a:r>
            <a:br>
              <a:rPr lang="en-US" dirty="0">
                <a:solidFill>
                  <a:srgbClr val="FF0000"/>
                </a:solidFill>
              </a:rPr>
            </a:br>
            <a:br>
              <a:rPr lang="en-US" dirty="0"/>
            </a:br>
            <a:br>
              <a:rPr lang="en-US" dirty="0"/>
            </a:br>
            <a:endParaRPr lang="en-US" dirty="0"/>
          </a:p>
        </p:txBody>
      </p:sp>
      <p:pic>
        <p:nvPicPr>
          <p:cNvPr id="4" name="Content Placeholder 3">
            <a:extLst>
              <a:ext uri="{FF2B5EF4-FFF2-40B4-BE49-F238E27FC236}">
                <a16:creationId xmlns:a16="http://schemas.microsoft.com/office/drawing/2014/main" id="{A1A755A2-C99A-9F4C-935F-B6AD52F3829D}"/>
              </a:ext>
            </a:extLst>
          </p:cNvPr>
          <p:cNvPicPr>
            <a:picLocks noGrp="1" noChangeAspect="1"/>
          </p:cNvPicPr>
          <p:nvPr>
            <p:ph idx="1"/>
          </p:nvPr>
        </p:nvPicPr>
        <p:blipFill rotWithShape="1">
          <a:blip r:embed="rId2"/>
          <a:srcRect l="2991" r="20309" b="2"/>
          <a:stretch/>
        </p:blipFill>
        <p:spPr>
          <a:xfrm>
            <a:off x="8673632" y="4338848"/>
            <a:ext cx="3518368" cy="2580238"/>
          </a:xfrm>
          <a:prstGeom prst="rect">
            <a:avLst/>
          </a:prstGeom>
        </p:spPr>
      </p:pic>
    </p:spTree>
    <p:extLst>
      <p:ext uri="{BB962C8B-B14F-4D97-AF65-F5344CB8AC3E}">
        <p14:creationId xmlns:p14="http://schemas.microsoft.com/office/powerpoint/2010/main" val="1962793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43930" y="2906104"/>
            <a:ext cx="9281984" cy="1325563"/>
          </a:xfrm>
        </p:spPr>
        <p:txBody>
          <a:bodyPr>
            <a:normAutofit fontScale="90000"/>
          </a:bodyPr>
          <a:lstStyle/>
          <a:p>
            <a:r>
              <a:rPr lang="en-US" dirty="0" err="1"/>
              <a:t>Mr</a:t>
            </a:r>
            <a:r>
              <a:rPr lang="en-US" dirty="0"/>
              <a:t> Bradley, at </a:t>
            </a:r>
            <a:r>
              <a:rPr lang="en-US" dirty="0" err="1"/>
              <a:t>Bramhope</a:t>
            </a:r>
            <a:r>
              <a:rPr lang="en-US" dirty="0"/>
              <a:t> Primary School,  said, </a:t>
            </a:r>
            <a:r>
              <a:rPr lang="en-US" dirty="0">
                <a:solidFill>
                  <a:srgbClr val="FF0000"/>
                </a:solidFill>
              </a:rPr>
              <a:t>“I love music but I’m not a fan of Little Mix, so it was just a normal day for me!”</a:t>
            </a:r>
            <a:br>
              <a:rPr lang="en-US" dirty="0">
                <a:solidFill>
                  <a:srgbClr val="FF0000"/>
                </a:solidFill>
              </a:rPr>
            </a:br>
            <a:br>
              <a:rPr lang="en-US" dirty="0"/>
            </a:br>
            <a:br>
              <a:rPr lang="en-US" dirty="0"/>
            </a:br>
            <a:endParaRPr lang="en-US" dirty="0"/>
          </a:p>
        </p:txBody>
      </p:sp>
      <p:pic>
        <p:nvPicPr>
          <p:cNvPr id="5" name="Content Placeholder 3">
            <a:extLst>
              <a:ext uri="{FF2B5EF4-FFF2-40B4-BE49-F238E27FC236}">
                <a16:creationId xmlns:a16="http://schemas.microsoft.com/office/drawing/2014/main" id="{C85CECA3-CABB-034A-A5A3-E5C3607BC450}"/>
              </a:ext>
            </a:extLst>
          </p:cNvPr>
          <p:cNvPicPr>
            <a:picLocks noGrp="1" noChangeAspect="1"/>
          </p:cNvPicPr>
          <p:nvPr>
            <p:ph idx="1"/>
          </p:nvPr>
        </p:nvPicPr>
        <p:blipFill rotWithShape="1">
          <a:blip r:embed="rId2"/>
          <a:srcRect l="2991" r="20309" b="2"/>
          <a:stretch/>
        </p:blipFill>
        <p:spPr>
          <a:xfrm>
            <a:off x="8673632" y="4338848"/>
            <a:ext cx="3518368" cy="2580238"/>
          </a:xfrm>
          <a:prstGeom prst="rect">
            <a:avLst/>
          </a:prstGeom>
        </p:spPr>
      </p:pic>
    </p:spTree>
    <p:extLst>
      <p:ext uri="{BB962C8B-B14F-4D97-AF65-F5344CB8AC3E}">
        <p14:creationId xmlns:p14="http://schemas.microsoft.com/office/powerpoint/2010/main" val="805654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343930" y="2906104"/>
            <a:ext cx="9281984" cy="1325563"/>
          </a:xfrm>
        </p:spPr>
        <p:txBody>
          <a:bodyPr>
            <a:normAutofit fontScale="90000"/>
          </a:bodyPr>
          <a:lstStyle/>
          <a:p>
            <a:r>
              <a:rPr lang="en-US" dirty="0" err="1"/>
              <a:t>Mr</a:t>
            </a:r>
            <a:r>
              <a:rPr lang="en-US" dirty="0"/>
              <a:t> </a:t>
            </a:r>
            <a:r>
              <a:rPr lang="en-US" dirty="0" err="1"/>
              <a:t>Mckeown</a:t>
            </a:r>
            <a:r>
              <a:rPr lang="en-US" dirty="0"/>
              <a:t>, a teacher at </a:t>
            </a:r>
            <a:r>
              <a:rPr lang="en-US" dirty="0" err="1"/>
              <a:t>Bramhope</a:t>
            </a:r>
            <a:r>
              <a:rPr lang="en-US" dirty="0"/>
              <a:t> Primary School,  said, </a:t>
            </a:r>
            <a:r>
              <a:rPr lang="en-US" dirty="0">
                <a:solidFill>
                  <a:srgbClr val="FF0000"/>
                </a:solidFill>
              </a:rPr>
              <a:t>“I was so pleased to see Marcus Rashford training in our school grounds. It will be inspirational for the children!”</a:t>
            </a:r>
            <a:br>
              <a:rPr lang="en-US" dirty="0"/>
            </a:br>
            <a:br>
              <a:rPr lang="en-US" dirty="0"/>
            </a:br>
            <a:endParaRPr lang="en-US" dirty="0"/>
          </a:p>
        </p:txBody>
      </p:sp>
      <p:pic>
        <p:nvPicPr>
          <p:cNvPr id="4" name="Content Placeholder 3">
            <a:extLst>
              <a:ext uri="{FF2B5EF4-FFF2-40B4-BE49-F238E27FC236}">
                <a16:creationId xmlns:a16="http://schemas.microsoft.com/office/drawing/2014/main" id="{13C0CA21-5BC9-A941-B256-1ACBC37D08D1}"/>
              </a:ext>
            </a:extLst>
          </p:cNvPr>
          <p:cNvPicPr>
            <a:picLocks noGrp="1" noChangeAspect="1"/>
          </p:cNvPicPr>
          <p:nvPr>
            <p:ph idx="1"/>
          </p:nvPr>
        </p:nvPicPr>
        <p:blipFill rotWithShape="1">
          <a:blip r:embed="rId2"/>
          <a:srcRect l="2991" r="20309" b="2"/>
          <a:stretch/>
        </p:blipFill>
        <p:spPr>
          <a:xfrm>
            <a:off x="8673632" y="4338848"/>
            <a:ext cx="3518368" cy="2580238"/>
          </a:xfrm>
          <a:prstGeom prst="rect">
            <a:avLst/>
          </a:prstGeom>
        </p:spPr>
      </p:pic>
    </p:spTree>
    <p:extLst>
      <p:ext uri="{BB962C8B-B14F-4D97-AF65-F5344CB8AC3E}">
        <p14:creationId xmlns:p14="http://schemas.microsoft.com/office/powerpoint/2010/main" val="1564581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99601-00BE-9E46-85A9-D01C3B515EDE}"/>
              </a:ext>
            </a:extLst>
          </p:cNvPr>
          <p:cNvSpPr>
            <a:spLocks noGrp="1"/>
          </p:cNvSpPr>
          <p:nvPr>
            <p:ph type="title"/>
          </p:nvPr>
        </p:nvSpPr>
        <p:spPr>
          <a:xfrm>
            <a:off x="195648" y="3655905"/>
            <a:ext cx="9281984" cy="1325563"/>
          </a:xfrm>
        </p:spPr>
        <p:txBody>
          <a:bodyPr>
            <a:normAutofit fontScale="90000"/>
          </a:bodyPr>
          <a:lstStyle/>
          <a:p>
            <a:r>
              <a:rPr lang="en-US" dirty="0"/>
              <a:t>Look at your 5ws and think who you will ask for a comment. Write your quote using the format, we’ve shared in the slides. </a:t>
            </a:r>
            <a:br>
              <a:rPr lang="en-US" dirty="0"/>
            </a:br>
            <a:br>
              <a:rPr lang="en-US" dirty="0"/>
            </a:br>
            <a:r>
              <a:rPr lang="en-US" dirty="0"/>
              <a:t>Toolkit: </a:t>
            </a:r>
            <a:br>
              <a:rPr lang="en-US" dirty="0"/>
            </a:br>
            <a:r>
              <a:rPr lang="en-US" dirty="0"/>
              <a:t>Who is providing the quote.</a:t>
            </a:r>
            <a:br>
              <a:rPr lang="en-US" dirty="0"/>
            </a:br>
            <a:r>
              <a:rPr lang="en-US" dirty="0"/>
              <a:t>Inverted commas around what is said.</a:t>
            </a:r>
            <a:br>
              <a:rPr lang="en-US" dirty="0"/>
            </a:br>
            <a:r>
              <a:rPr lang="en-US" dirty="0"/>
              <a:t>Punctuation before closing the inverted commas.</a:t>
            </a:r>
            <a:br>
              <a:rPr lang="en-US" dirty="0"/>
            </a:br>
            <a:endParaRPr lang="en-US" dirty="0"/>
          </a:p>
        </p:txBody>
      </p:sp>
      <p:sp>
        <p:nvSpPr>
          <p:cNvPr id="4" name="Title 1">
            <a:extLst>
              <a:ext uri="{FF2B5EF4-FFF2-40B4-BE49-F238E27FC236}">
                <a16:creationId xmlns:a16="http://schemas.microsoft.com/office/drawing/2014/main" id="{920D0F8E-A8E1-3648-AED7-DD4DC12F01C7}"/>
              </a:ext>
            </a:extLst>
          </p:cNvPr>
          <p:cNvSpPr txBox="1">
            <a:spLocks/>
          </p:cNvSpPr>
          <p:nvPr/>
        </p:nvSpPr>
        <p:spPr>
          <a:xfrm>
            <a:off x="195648" y="225211"/>
            <a:ext cx="9281984" cy="2023719"/>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7000" b="1" u="sng" dirty="0"/>
              <a:t>LC: Can I write a witness quote for my report?</a:t>
            </a:r>
            <a:br>
              <a:rPr lang="en-US" sz="13000" b="1" u="sng" dirty="0"/>
            </a:br>
            <a:br>
              <a:rPr lang="en-US" dirty="0"/>
            </a:br>
            <a:br>
              <a:rPr lang="en-US" dirty="0"/>
            </a:br>
            <a:br>
              <a:rPr lang="en-US" dirty="0"/>
            </a:br>
            <a:endParaRPr lang="en-US" dirty="0"/>
          </a:p>
        </p:txBody>
      </p:sp>
    </p:spTree>
    <p:extLst>
      <p:ext uri="{BB962C8B-B14F-4D97-AF65-F5344CB8AC3E}">
        <p14:creationId xmlns:p14="http://schemas.microsoft.com/office/powerpoint/2010/main" val="9541459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392</Words>
  <Application>Microsoft Macintosh PowerPoint</Application>
  <PresentationFormat>Widescreen</PresentationFormat>
  <Paragraphs>12</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SPAG Warm Up Spot the mistakes. 1. Quietly the man crept to the park. 2. In the morning the sky was clear. 3 ”Stop shouted the man!” 4 Why do I have to learn at home. 5 The boys walkt slowly to the station.    </vt:lpstr>
      <vt:lpstr>Thursday LC: Can I add a quote from a witness to my report?</vt:lpstr>
      <vt:lpstr>   Recap: Why do you think we might sometimes want to interview someone in a story?  </vt:lpstr>
      <vt:lpstr>   Recap: Why do you think we might sometimes want to interview someone in a story?  To find out more from the person at the centre of the story.  To hear from expert witnesses</vt:lpstr>
      <vt:lpstr>     </vt:lpstr>
      <vt:lpstr>The visitor to school One of the teacher’s Mr Bradley The head-teacher. Perhaps a GP from the local surgery A local resident A visiting police officer  </vt:lpstr>
      <vt:lpstr>Head-teacher at Bramhope Primary School,  Mrs Colbourn was working in her office. She noticed Little Mix outside her office “I have always loved Little Mix but was so busy in my office I didn’t get chance to go out!”   </vt:lpstr>
      <vt:lpstr>Mr Bradley, at Bramhope Primary School,  said, “I love music but I’m not a fan of Little Mix, so it was just a normal day for me!”   </vt:lpstr>
      <vt:lpstr>Mr Mckeown, a teacher at Bramhope Primary School,  said, “I was so pleased to see Marcus Rashford training in our school grounds. It will be inspirational for the children!”  </vt:lpstr>
      <vt:lpstr>Look at your 5ws and think who you will ask for a comment. Write your quote using the format, we’ve shared in the slides.   Toolkit:  Who is providing the quote. Inverted commas around what is said. Punctuation before closing the inverted commas.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 Friday, we started to think about what might happen if a UFO landed on Bramhope Playground.  Today we are going to start thinking about our own article about a strange event at Bramhope Primary School. You will then be writing a headline and planning a 5Ws grid of your own.. </dc:title>
  <dc:creator>charlottehahnel@me.com</dc:creator>
  <cp:lastModifiedBy>charlottehahnel@me.com</cp:lastModifiedBy>
  <cp:revision>12</cp:revision>
  <cp:lastPrinted>2021-01-07T12:47:46Z</cp:lastPrinted>
  <dcterms:created xsi:type="dcterms:W3CDTF">2021-01-07T11:40:23Z</dcterms:created>
  <dcterms:modified xsi:type="dcterms:W3CDTF">2021-01-07T14:13:59Z</dcterms:modified>
</cp:coreProperties>
</file>