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64" r:id="rId9"/>
    <p:sldId id="266" r:id="rId10"/>
    <p:sldId id="272" r:id="rId11"/>
    <p:sldId id="273" r:id="rId12"/>
    <p:sldId id="277" r:id="rId13"/>
    <p:sldId id="274" r:id="rId14"/>
    <p:sldId id="276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programmes/p03tmzyk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0XGymNU_b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OAdiKIDxI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828073"/>
              </p:ext>
            </p:extLst>
          </p:nvPr>
        </p:nvGraphicFramePr>
        <p:xfrm>
          <a:off x="1154955" y="2099734"/>
          <a:ext cx="8825657" cy="39167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25657">
                  <a:extLst>
                    <a:ext uri="{9D8B030D-6E8A-4147-A177-3AD203B41FA5}">
                      <a16:colId xmlns:a16="http://schemas.microsoft.com/office/drawing/2014/main" val="3248512327"/>
                    </a:ext>
                  </a:extLst>
                </a:gridCol>
              </a:tblGrid>
              <a:tr h="391677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28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L.C. Can I recognise that living things have changed over time and that fossils provide information about living things that inhabited the Earth millions of years ago?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endParaRPr lang="en-GB" sz="2800" b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28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Toolkit </a:t>
                      </a:r>
                      <a:endParaRPr lang="en-GB" sz="2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0154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782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566" y="973668"/>
            <a:ext cx="9036801" cy="706964"/>
          </a:xfrm>
        </p:spPr>
        <p:txBody>
          <a:bodyPr/>
          <a:lstStyle/>
          <a:p>
            <a:r>
              <a:rPr lang="en-US" dirty="0" smtClean="0"/>
              <a:t>Recap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469" y="2394857"/>
            <a:ext cx="11373394" cy="3764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In the mid-19th century, two natural </a:t>
            </a:r>
            <a:r>
              <a:rPr lang="en-US" sz="2000" dirty="0" smtClean="0"/>
              <a:t>historians  independently </a:t>
            </a:r>
            <a:r>
              <a:rPr lang="en-US" sz="2000" dirty="0"/>
              <a:t>arrived at almost </a:t>
            </a:r>
            <a:r>
              <a:rPr lang="en-US" sz="2000" dirty="0" smtClean="0"/>
              <a:t>identical theories</a:t>
            </a:r>
            <a:r>
              <a:rPr lang="en-US" sz="2000" dirty="0"/>
              <a:t>. 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Who were they and what were their theories? </a:t>
            </a:r>
            <a:endParaRPr lang="en-GB" sz="2000" dirty="0"/>
          </a:p>
        </p:txBody>
      </p:sp>
      <p:pic>
        <p:nvPicPr>
          <p:cNvPr id="1026" name="Picture 2" descr="Evolution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788" y="3720352"/>
            <a:ext cx="3725987" cy="2811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75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260" y="973668"/>
            <a:ext cx="8966108" cy="706964"/>
          </a:xfrm>
        </p:spPr>
        <p:txBody>
          <a:bodyPr/>
          <a:lstStyle/>
          <a:p>
            <a:r>
              <a:rPr lang="en-GB" dirty="0" smtClean="0"/>
              <a:t>Darwin and Wallace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024" y="2456329"/>
            <a:ext cx="11289382" cy="35634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One, </a:t>
            </a:r>
            <a:r>
              <a:rPr lang="en-US" b="1" dirty="0"/>
              <a:t>Charles Darwin</a:t>
            </a:r>
            <a:r>
              <a:rPr lang="en-US" dirty="0"/>
              <a:t>, is remembered as the father of evolutionary thinking. </a:t>
            </a:r>
            <a:r>
              <a:rPr lang="en-US" dirty="0" smtClean="0"/>
              <a:t>The other</a:t>
            </a:r>
            <a:r>
              <a:rPr lang="en-US" dirty="0"/>
              <a:t>, </a:t>
            </a:r>
            <a:r>
              <a:rPr lang="en-US" b="1" dirty="0"/>
              <a:t>Alfred Russel Wallace</a:t>
            </a:r>
            <a:r>
              <a:rPr lang="en-US" dirty="0"/>
              <a:t>, is much less well </a:t>
            </a:r>
            <a:r>
              <a:rPr lang="en-GB" dirty="0"/>
              <a:t>known. Darwin travelled widely, collecting </a:t>
            </a:r>
            <a:r>
              <a:rPr lang="en-US" dirty="0"/>
              <a:t>information about many diverse plants and animals. But much of his life’s work was done at home in the Kentish countryside.</a:t>
            </a:r>
          </a:p>
          <a:p>
            <a:pPr marL="0" indent="0">
              <a:buNone/>
            </a:pPr>
            <a:r>
              <a:rPr lang="en-US" dirty="0"/>
              <a:t>From gathering and </a:t>
            </a:r>
            <a:r>
              <a:rPr lang="en-US" dirty="0" err="1"/>
              <a:t>analysing</a:t>
            </a:r>
            <a:r>
              <a:rPr lang="en-US" dirty="0"/>
              <a:t> data about plants and animals around Down </a:t>
            </a:r>
            <a:r>
              <a:rPr lang="en-US" dirty="0" smtClean="0"/>
              <a:t>House where </a:t>
            </a:r>
            <a:r>
              <a:rPr lang="en-US" dirty="0"/>
              <a:t>he lived, Darwin developed his theory on evolution that still </a:t>
            </a:r>
            <a:r>
              <a:rPr lang="en-US" dirty="0" smtClean="0"/>
              <a:t>underpins research </a:t>
            </a:r>
            <a:r>
              <a:rPr lang="en-US" dirty="0"/>
              <a:t>into the natural world today. Their shared insight was that living </a:t>
            </a:r>
            <a:r>
              <a:rPr lang="en-US" dirty="0" smtClean="0"/>
              <a:t>species were </a:t>
            </a:r>
            <a:r>
              <a:rPr lang="en-US" dirty="0"/>
              <a:t>not fixed, but were the product of a gradual process of change driven by </a:t>
            </a:r>
            <a:r>
              <a:rPr lang="en-US" dirty="0" smtClean="0"/>
              <a:t>natural selection</a:t>
            </a:r>
            <a:r>
              <a:rPr lang="en-US" dirty="0"/>
              <a:t>: the survival and reproduction of organisms suited to their environment, at </a:t>
            </a:r>
            <a:r>
              <a:rPr lang="en-US" dirty="0" smtClean="0"/>
              <a:t>the expense </a:t>
            </a:r>
            <a:r>
              <a:rPr lang="en-US" dirty="0"/>
              <a:t>of those less successful.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Darwin </a:t>
            </a:r>
            <a:r>
              <a:rPr lang="en-US" dirty="0"/>
              <a:t>laid out his ideas in On the Origin </a:t>
            </a:r>
            <a:r>
              <a:rPr lang="en-US" dirty="0" smtClean="0"/>
              <a:t>of Species </a:t>
            </a:r>
            <a:r>
              <a:rPr lang="en-US" dirty="0"/>
              <a:t>by Means of Natural Selection, possibly the most important scientific book </a:t>
            </a:r>
            <a:r>
              <a:rPr lang="en-US" dirty="0" smtClean="0"/>
              <a:t>ever published</a:t>
            </a:r>
            <a:r>
              <a:rPr lang="en-US" dirty="0"/>
              <a:t>. Biology would never be the same </a:t>
            </a:r>
            <a:r>
              <a:rPr lang="en-GB" dirty="0"/>
              <a:t>again.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0309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988" y="895291"/>
            <a:ext cx="8761413" cy="706964"/>
          </a:xfrm>
        </p:spPr>
        <p:txBody>
          <a:bodyPr/>
          <a:lstStyle/>
          <a:p>
            <a:r>
              <a:rPr lang="en-GB" dirty="0"/>
              <a:t>Darwin and Wallace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" y="2429691"/>
            <a:ext cx="10737669" cy="35901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Both Darwin and Wallace had travelled </a:t>
            </a:r>
            <a:r>
              <a:rPr lang="en-US" dirty="0" smtClean="0"/>
              <a:t>the world </a:t>
            </a:r>
            <a:r>
              <a:rPr lang="en-US" dirty="0"/>
              <a:t>- and Wallace's celebrated book, </a:t>
            </a:r>
            <a:r>
              <a:rPr lang="en-US" dirty="0" smtClean="0"/>
              <a:t>The Malay </a:t>
            </a:r>
            <a:r>
              <a:rPr lang="en-US" dirty="0"/>
              <a:t>Archipelago (1869), based on </a:t>
            </a:r>
            <a:r>
              <a:rPr lang="en-US" dirty="0" smtClean="0"/>
              <a:t>his travels</a:t>
            </a:r>
            <a:r>
              <a:rPr lang="en-US" dirty="0"/>
              <a:t>, has never been out of print</a:t>
            </a:r>
            <a:r>
              <a:rPr lang="en-US" dirty="0" smtClean="0"/>
              <a:t>. 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"The natural history of these islands </a:t>
            </a:r>
            <a:r>
              <a:rPr lang="en-US" dirty="0" smtClean="0"/>
              <a:t>is eminently </a:t>
            </a:r>
            <a:r>
              <a:rPr lang="en-US" dirty="0"/>
              <a:t>curious..." wrote Charles </a:t>
            </a:r>
            <a:r>
              <a:rPr lang="en-US" dirty="0" smtClean="0"/>
              <a:t>Darwin about </a:t>
            </a:r>
            <a:r>
              <a:rPr lang="en-US" dirty="0"/>
              <a:t>the Galapagos, islands he visited in 1835</a:t>
            </a:r>
            <a:r>
              <a:rPr lang="en-US" dirty="0" smtClean="0"/>
              <a:t>, during </a:t>
            </a:r>
            <a:r>
              <a:rPr lang="en-US" dirty="0"/>
              <a:t>a round-the-world voyage on the </a:t>
            </a:r>
            <a:r>
              <a:rPr lang="en-US" dirty="0" smtClean="0"/>
              <a:t>HMS </a:t>
            </a:r>
            <a:r>
              <a:rPr lang="en-GB" dirty="0" smtClean="0"/>
              <a:t>Beagle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US" dirty="0"/>
              <a:t>"Most of the organic productions (plants </a:t>
            </a:r>
            <a:r>
              <a:rPr lang="en-US" dirty="0" smtClean="0"/>
              <a:t>and animals</a:t>
            </a:r>
            <a:r>
              <a:rPr lang="en-US" dirty="0"/>
              <a:t>) are found nowhere else... </a:t>
            </a:r>
            <a:r>
              <a:rPr lang="en-US" dirty="0" smtClean="0"/>
              <a:t>yet </a:t>
            </a:r>
            <a:r>
              <a:rPr lang="en-US" dirty="0"/>
              <a:t>all </a:t>
            </a:r>
            <a:r>
              <a:rPr lang="en-US" dirty="0" smtClean="0"/>
              <a:t>show a </a:t>
            </a:r>
            <a:r>
              <a:rPr lang="en-US" dirty="0"/>
              <a:t>marked relationship with those of America</a:t>
            </a:r>
            <a:r>
              <a:rPr lang="en-US" dirty="0" smtClean="0"/>
              <a:t>,</a:t>
            </a:r>
            <a:r>
              <a:rPr lang="en-US" dirty="0"/>
              <a:t> though separated by an open space of ocean</a:t>
            </a:r>
          </a:p>
          <a:p>
            <a:pPr marL="0" indent="0">
              <a:buNone/>
            </a:pPr>
            <a:r>
              <a:rPr lang="en-US" dirty="0"/>
              <a:t>between 500 and 600 miles in width.</a:t>
            </a:r>
          </a:p>
          <a:p>
            <a:pPr marL="0" indent="0">
              <a:buNone/>
            </a:pPr>
            <a:r>
              <a:rPr lang="en-US" dirty="0"/>
              <a:t>Considering the small size of these islands, </a:t>
            </a:r>
            <a:r>
              <a:rPr lang="en-US" dirty="0" smtClean="0"/>
              <a:t>we feel </a:t>
            </a:r>
            <a:r>
              <a:rPr lang="en-US" dirty="0"/>
              <a:t>the more astonished at the number of their</a:t>
            </a:r>
          </a:p>
          <a:p>
            <a:pPr marL="0" indent="0">
              <a:buNone/>
            </a:pPr>
            <a:r>
              <a:rPr lang="en-GB" dirty="0"/>
              <a:t>aboriginal beings..."</a:t>
            </a:r>
          </a:p>
        </p:txBody>
      </p:sp>
    </p:spTree>
    <p:extLst>
      <p:ext uri="{BB962C8B-B14F-4D97-AF65-F5344CB8AC3E}">
        <p14:creationId xmlns:p14="http://schemas.microsoft.com/office/powerpoint/2010/main" val="2696687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Darwin and Wallace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308" y="2316480"/>
            <a:ext cx="10842171" cy="37033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During their travels Darwin and </a:t>
            </a:r>
            <a:r>
              <a:rPr lang="en-US" dirty="0" smtClean="0"/>
              <a:t>Wallace experienced </a:t>
            </a:r>
            <a:r>
              <a:rPr lang="en-US" dirty="0"/>
              <a:t>first hand a terrific diversity of life</a:t>
            </a:r>
            <a:r>
              <a:rPr lang="en-US" dirty="0" smtClean="0"/>
              <a:t>, and </a:t>
            </a:r>
            <a:r>
              <a:rPr lang="en-US" dirty="0"/>
              <a:t>as they recorded and catalogued what </a:t>
            </a:r>
            <a:r>
              <a:rPr lang="en-US" dirty="0" smtClean="0"/>
              <a:t>they saw</a:t>
            </a:r>
            <a:r>
              <a:rPr lang="en-US" dirty="0"/>
              <a:t>, they tried to make sense of this </a:t>
            </a:r>
            <a:r>
              <a:rPr lang="en-US" dirty="0" smtClean="0"/>
              <a:t>great </a:t>
            </a:r>
            <a:r>
              <a:rPr lang="en-GB" dirty="0" smtClean="0"/>
              <a:t>variety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US" dirty="0"/>
              <a:t>They were both intellectually interested in </a:t>
            </a:r>
            <a:r>
              <a:rPr lang="en-US" dirty="0" smtClean="0"/>
              <a:t>the advances </a:t>
            </a:r>
            <a:r>
              <a:rPr lang="en-US" dirty="0"/>
              <a:t>in technology and science of </a:t>
            </a:r>
            <a:r>
              <a:rPr lang="en-US" dirty="0" smtClean="0"/>
              <a:t>their time </a:t>
            </a:r>
            <a:r>
              <a:rPr lang="en-US" dirty="0"/>
              <a:t>and in their writings, demonstrated </a:t>
            </a:r>
            <a:r>
              <a:rPr lang="en-US" dirty="0" smtClean="0"/>
              <a:t>they knew </a:t>
            </a:r>
            <a:r>
              <a:rPr lang="en-US" dirty="0"/>
              <a:t>of the latest advances in geology </a:t>
            </a:r>
            <a:r>
              <a:rPr lang="en-US" dirty="0" smtClean="0"/>
              <a:t>and chemistry</a:t>
            </a:r>
            <a:r>
              <a:rPr lang="en-US" dirty="0"/>
              <a:t>, as well as biology.</a:t>
            </a:r>
          </a:p>
          <a:p>
            <a:pPr marL="0" indent="0">
              <a:buNone/>
            </a:pPr>
            <a:r>
              <a:rPr lang="en-US" dirty="0"/>
              <a:t>While it is hard to distill their thoughts into </a:t>
            </a:r>
            <a:r>
              <a:rPr lang="en-US" dirty="0" smtClean="0"/>
              <a:t>a few </a:t>
            </a:r>
            <a:r>
              <a:rPr lang="en-US" dirty="0"/>
              <a:t>words here are some of the main lines of</a:t>
            </a:r>
          </a:p>
          <a:p>
            <a:pPr marL="0" indent="0">
              <a:buNone/>
            </a:pPr>
            <a:r>
              <a:rPr lang="en-US" dirty="0"/>
              <a:t>evidence they would have known about:</a:t>
            </a:r>
          </a:p>
          <a:p>
            <a:pPr marL="0" indent="0">
              <a:buNone/>
            </a:pPr>
            <a:r>
              <a:rPr lang="en-GB" dirty="0"/>
              <a:t>• the fossil record</a:t>
            </a:r>
          </a:p>
          <a:p>
            <a:pPr marL="0" indent="0">
              <a:buNone/>
            </a:pPr>
            <a:r>
              <a:rPr lang="en-US" dirty="0"/>
              <a:t>• insights from breeding domestic </a:t>
            </a:r>
            <a:r>
              <a:rPr lang="en-US" dirty="0" smtClean="0"/>
              <a:t>animals </a:t>
            </a:r>
            <a:r>
              <a:rPr lang="en-GB" dirty="0" smtClean="0"/>
              <a:t>and </a:t>
            </a:r>
            <a:r>
              <a:rPr lang="en-GB" dirty="0"/>
              <a:t>plants</a:t>
            </a:r>
          </a:p>
          <a:p>
            <a:pPr marL="0" indent="0">
              <a:buNone/>
            </a:pPr>
            <a:r>
              <a:rPr lang="en-GB" dirty="0"/>
              <a:t>• similarities and differences </a:t>
            </a:r>
            <a:r>
              <a:rPr lang="en-GB" dirty="0" smtClean="0"/>
              <a:t>between geographically </a:t>
            </a:r>
            <a:r>
              <a:rPr lang="en-GB" dirty="0"/>
              <a:t>separated </a:t>
            </a:r>
            <a:r>
              <a:rPr lang="en-GB" dirty="0" smtClean="0"/>
              <a:t>species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94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Fossil Record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1144" y="2252016"/>
            <a:ext cx="7889966" cy="376778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dirty="0"/>
              <a:t>Britain has an interesting geology. As you </a:t>
            </a:r>
            <a:r>
              <a:rPr lang="en-US" sz="8000" dirty="0" smtClean="0"/>
              <a:t>travel from </a:t>
            </a:r>
            <a:r>
              <a:rPr lang="en-US" sz="8000" dirty="0"/>
              <a:t>East Anglia to the West of </a:t>
            </a:r>
            <a:r>
              <a:rPr lang="en-US" sz="8000" dirty="0" smtClean="0"/>
              <a:t>Wales, you </a:t>
            </a:r>
            <a:r>
              <a:rPr lang="en-US" sz="8000" dirty="0" smtClean="0"/>
              <a:t>travel </a:t>
            </a:r>
            <a:r>
              <a:rPr lang="en-US" sz="8000" dirty="0"/>
              <a:t>back in time from muds and gravels </a:t>
            </a:r>
            <a:r>
              <a:rPr lang="en-US" sz="8000" dirty="0" smtClean="0"/>
              <a:t>laid down </a:t>
            </a:r>
            <a:r>
              <a:rPr lang="en-US" sz="8000" dirty="0"/>
              <a:t>during the last ice-ages just a few </a:t>
            </a:r>
            <a:r>
              <a:rPr lang="en-US" sz="8000" dirty="0" smtClean="0"/>
              <a:t>ten thousand </a:t>
            </a:r>
            <a:r>
              <a:rPr lang="en-US" sz="8000" dirty="0"/>
              <a:t>years ago, through Cretaceous chalk</a:t>
            </a:r>
            <a:r>
              <a:rPr lang="en-US" sz="8000" dirty="0" smtClean="0"/>
              <a:t>, Jurassic </a:t>
            </a:r>
            <a:r>
              <a:rPr lang="en-US" sz="8000" dirty="0"/>
              <a:t>limestone and on eventually </a:t>
            </a:r>
            <a:r>
              <a:rPr lang="en-US" sz="8000" dirty="0" smtClean="0"/>
              <a:t>to Cambrian </a:t>
            </a:r>
            <a:r>
              <a:rPr lang="en-US" sz="8000" dirty="0"/>
              <a:t>rocks that contain fossils from </a:t>
            </a:r>
            <a:r>
              <a:rPr lang="en-US" sz="8000" dirty="0" smtClean="0"/>
              <a:t>the very </a:t>
            </a:r>
            <a:r>
              <a:rPr lang="en-US" sz="8000" dirty="0"/>
              <a:t>first shelled animals, formed some </a:t>
            </a:r>
            <a:r>
              <a:rPr lang="en-US" sz="8000" dirty="0" smtClean="0"/>
              <a:t>500 </a:t>
            </a:r>
            <a:r>
              <a:rPr lang="en-GB" sz="8000" dirty="0" smtClean="0"/>
              <a:t>million </a:t>
            </a:r>
            <a:r>
              <a:rPr lang="en-GB" sz="8000" dirty="0"/>
              <a:t>years ago</a:t>
            </a:r>
            <a:r>
              <a:rPr lang="en-GB" sz="8000" dirty="0" smtClean="0"/>
              <a:t>.</a:t>
            </a:r>
          </a:p>
          <a:p>
            <a:pPr marL="0" indent="0">
              <a:buNone/>
            </a:pPr>
            <a:r>
              <a:rPr lang="en-US" sz="8000" dirty="0"/>
              <a:t>Fossils were r</a:t>
            </a:r>
            <a:r>
              <a:rPr lang="en-US" sz="7200" dirty="0"/>
              <a:t>evealed to the Victorians as </a:t>
            </a:r>
            <a:r>
              <a:rPr lang="en-US" sz="7200" dirty="0" smtClean="0"/>
              <a:t>they first </a:t>
            </a:r>
            <a:r>
              <a:rPr lang="en-US" sz="7200" dirty="0"/>
              <a:t>dug canals and then drove railways </a:t>
            </a:r>
            <a:r>
              <a:rPr lang="en-US" sz="7200" dirty="0" smtClean="0"/>
              <a:t>across the </a:t>
            </a:r>
            <a:r>
              <a:rPr lang="en-US" sz="7200" dirty="0"/>
              <a:t>landscape. Some of the cuttings </a:t>
            </a:r>
            <a:r>
              <a:rPr lang="en-US" sz="7200" dirty="0" smtClean="0"/>
              <a:t>revealed many </a:t>
            </a:r>
            <a:r>
              <a:rPr lang="en-US" sz="7200" dirty="0"/>
              <a:t>layers of stone, a sight that could easily </a:t>
            </a:r>
            <a:r>
              <a:rPr lang="en-US" sz="7200" dirty="0" smtClean="0"/>
              <a:t>be seen </a:t>
            </a:r>
            <a:r>
              <a:rPr lang="en-US" sz="7200" dirty="0"/>
              <a:t>in sea-side cliffs, a sight that the </a:t>
            </a:r>
            <a:r>
              <a:rPr lang="en-US" sz="7200" dirty="0" smtClean="0"/>
              <a:t>railways made </a:t>
            </a:r>
            <a:r>
              <a:rPr lang="en-US" sz="7200" dirty="0"/>
              <a:t>accessible to many people for the </a:t>
            </a:r>
            <a:r>
              <a:rPr lang="en-US" sz="7200" dirty="0" smtClean="0"/>
              <a:t>very </a:t>
            </a:r>
            <a:r>
              <a:rPr lang="en-GB" sz="7200" dirty="0" smtClean="0"/>
              <a:t>first </a:t>
            </a:r>
            <a:r>
              <a:rPr lang="en-GB" sz="7200" dirty="0"/>
              <a:t>time.</a:t>
            </a:r>
          </a:p>
          <a:p>
            <a:pPr marL="0" indent="0">
              <a:buNone/>
            </a:pPr>
            <a:r>
              <a:rPr lang="en-GB" sz="7200" dirty="0"/>
              <a:t>And fossils </a:t>
            </a:r>
            <a:r>
              <a:rPr lang="en-GB" sz="7200" dirty="0" smtClean="0"/>
              <a:t>were visible </a:t>
            </a:r>
            <a:r>
              <a:rPr lang="en-GB" sz="7200" dirty="0"/>
              <a:t>in just </a:t>
            </a:r>
            <a:r>
              <a:rPr lang="en-GB" sz="7200" dirty="0" smtClean="0"/>
              <a:t>about every </a:t>
            </a:r>
            <a:r>
              <a:rPr lang="en-GB" sz="7200" dirty="0"/>
              <a:t>lump of </a:t>
            </a:r>
            <a:r>
              <a:rPr lang="en-GB" sz="7200" dirty="0" smtClean="0"/>
              <a:t>coal the Victorians burnt </a:t>
            </a:r>
            <a:r>
              <a:rPr lang="en-GB" sz="7200" dirty="0"/>
              <a:t>in their </a:t>
            </a:r>
            <a:r>
              <a:rPr lang="en-GB" sz="7200" dirty="0" smtClean="0"/>
              <a:t>fires and </a:t>
            </a:r>
            <a:r>
              <a:rPr lang="en-GB" sz="7200" dirty="0"/>
              <a:t>stoves.</a:t>
            </a:r>
          </a:p>
          <a:p>
            <a:pPr marL="0" indent="0">
              <a:buNone/>
            </a:pPr>
            <a:r>
              <a:rPr lang="en-US" sz="7200" dirty="0"/>
              <a:t>These fossil revealed an immense variety of </a:t>
            </a:r>
            <a:r>
              <a:rPr lang="en-US" sz="7200" dirty="0" smtClean="0"/>
              <a:t> lifeforms, many </a:t>
            </a:r>
            <a:r>
              <a:rPr lang="en-US" sz="7200" dirty="0"/>
              <a:t>extinct. How could this variety </a:t>
            </a:r>
            <a:r>
              <a:rPr lang="en-US" sz="7200" dirty="0" smtClean="0"/>
              <a:t>be explained</a:t>
            </a:r>
            <a:r>
              <a:rPr lang="en-US" sz="7200" dirty="0"/>
              <a:t>? </a:t>
            </a:r>
            <a:endParaRPr lang="en-GB" sz="7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59" y="2252016"/>
            <a:ext cx="3069635" cy="353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72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50" y="973668"/>
            <a:ext cx="9054218" cy="706964"/>
          </a:xfrm>
        </p:spPr>
        <p:txBody>
          <a:bodyPr/>
          <a:lstStyle/>
          <a:p>
            <a:r>
              <a:rPr lang="en-US" dirty="0" smtClean="0"/>
              <a:t>How old is the Earth?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89" y="2429690"/>
            <a:ext cx="11268891" cy="34333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In 1779, </a:t>
            </a:r>
            <a:r>
              <a:rPr lang="en-GB" sz="2400" dirty="0" smtClean="0"/>
              <a:t>the </a:t>
            </a:r>
            <a:r>
              <a:rPr lang="en-US" sz="2400" dirty="0" smtClean="0"/>
              <a:t>French </a:t>
            </a:r>
            <a:r>
              <a:rPr lang="en-US" sz="2400" dirty="0"/>
              <a:t>naturalist Comte du Buffon tried </a:t>
            </a:r>
            <a:r>
              <a:rPr lang="en-US" sz="2400" dirty="0" smtClean="0"/>
              <a:t>to obtain </a:t>
            </a:r>
            <a:r>
              <a:rPr lang="en-US" sz="2400" dirty="0"/>
              <a:t>a value for the age of Earth using </a:t>
            </a:r>
            <a:r>
              <a:rPr lang="en-US" sz="2400" dirty="0" smtClean="0"/>
              <a:t>an experiment</a:t>
            </a:r>
            <a:r>
              <a:rPr lang="en-US" sz="2400" dirty="0"/>
              <a:t>: he created a small globe </a:t>
            </a:r>
            <a:r>
              <a:rPr lang="en-US" sz="2400" dirty="0" smtClean="0"/>
              <a:t>that resembled </a:t>
            </a:r>
            <a:r>
              <a:rPr lang="en-US" sz="2400" dirty="0"/>
              <a:t>Earth in composition and </a:t>
            </a:r>
            <a:r>
              <a:rPr lang="en-US" sz="2400" dirty="0" smtClean="0"/>
              <a:t>then measured </a:t>
            </a:r>
            <a:r>
              <a:rPr lang="en-US" sz="2400" dirty="0"/>
              <a:t>its rate of cooling. This led him </a:t>
            </a:r>
            <a:r>
              <a:rPr lang="en-US" sz="2400" dirty="0" smtClean="0"/>
              <a:t>to estimate </a:t>
            </a:r>
            <a:r>
              <a:rPr lang="en-US" sz="2400" dirty="0"/>
              <a:t>that the Earth was about 75,000 </a:t>
            </a:r>
            <a:r>
              <a:rPr lang="en-US" sz="2400" dirty="0" smtClean="0"/>
              <a:t>years </a:t>
            </a:r>
            <a:r>
              <a:rPr lang="en-GB" sz="2400" dirty="0" smtClean="0"/>
              <a:t>old</a:t>
            </a:r>
            <a:r>
              <a:rPr lang="en-GB" sz="2400" dirty="0"/>
              <a:t>.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Later </a:t>
            </a:r>
            <a:r>
              <a:rPr lang="en-US" sz="2400" dirty="0"/>
              <a:t>in the UK John Phillips, calculated </a:t>
            </a:r>
            <a:r>
              <a:rPr lang="en-US" sz="2400" dirty="0" smtClean="0"/>
              <a:t>that the </a:t>
            </a:r>
            <a:r>
              <a:rPr lang="en-US" sz="2400" dirty="0"/>
              <a:t>Earth was about 96 million years old. </a:t>
            </a:r>
            <a:r>
              <a:rPr lang="en-US" sz="2400" dirty="0" smtClean="0"/>
              <a:t>His estimate </a:t>
            </a:r>
            <a:r>
              <a:rPr lang="en-US" sz="2400" dirty="0"/>
              <a:t>was based on matching rock </a:t>
            </a:r>
            <a:r>
              <a:rPr lang="en-US" sz="2400" dirty="0" smtClean="0"/>
              <a:t>strata from </a:t>
            </a:r>
            <a:r>
              <a:rPr lang="en-US" sz="2400" dirty="0"/>
              <a:t>different places containing similar </a:t>
            </a:r>
            <a:r>
              <a:rPr lang="en-US" sz="2400" dirty="0" smtClean="0"/>
              <a:t>fossils which </a:t>
            </a:r>
            <a:r>
              <a:rPr lang="en-US" sz="2400" dirty="0"/>
              <a:t>he presumed were of the same age</a:t>
            </a:r>
            <a:r>
              <a:rPr lang="en-US" sz="2400" dirty="0" smtClean="0"/>
              <a:t>. Now </a:t>
            </a:r>
            <a:r>
              <a:rPr lang="en-US" sz="2400" dirty="0"/>
              <a:t>we estimate the age of the earth at </a:t>
            </a:r>
            <a:r>
              <a:rPr lang="en-US" sz="2400" dirty="0" smtClean="0"/>
              <a:t>4.54 billion </a:t>
            </a:r>
            <a:r>
              <a:rPr lang="en-US" sz="2400" dirty="0"/>
              <a:t>years, but even the old mistake </a:t>
            </a:r>
            <a:r>
              <a:rPr lang="en-US" sz="2400" dirty="0" smtClean="0"/>
              <a:t>estimate of </a:t>
            </a:r>
            <a:r>
              <a:rPr lang="en-US" sz="2400" dirty="0"/>
              <a:t>96 million years left enough time for </a:t>
            </a:r>
            <a:r>
              <a:rPr lang="en-US" sz="2400" dirty="0" smtClean="0"/>
              <a:t>the variety </a:t>
            </a:r>
            <a:r>
              <a:rPr lang="en-US" sz="2400" dirty="0"/>
              <a:t>of life on earth to change many </a:t>
            </a:r>
            <a:r>
              <a:rPr lang="en-US" sz="2400" dirty="0" smtClean="0"/>
              <a:t>times </a:t>
            </a:r>
            <a:r>
              <a:rPr lang="en-GB" sz="2400" dirty="0" smtClean="0"/>
              <a:t>over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273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8" y="975360"/>
            <a:ext cx="9045510" cy="705272"/>
          </a:xfrm>
        </p:spPr>
        <p:txBody>
          <a:bodyPr/>
          <a:lstStyle/>
          <a:p>
            <a:r>
              <a:rPr lang="en-GB" dirty="0" smtClean="0"/>
              <a:t>Tree of Life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343" y="2603862"/>
            <a:ext cx="6783978" cy="3415937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 smtClean="0"/>
              <a:t>Watch the </a:t>
            </a:r>
            <a:r>
              <a:rPr lang="en-GB" sz="2000" dirty="0"/>
              <a:t>tree of life </a:t>
            </a:r>
            <a:r>
              <a:rPr lang="en-GB" sz="2000" dirty="0" smtClean="0"/>
              <a:t>video and </a:t>
            </a:r>
            <a:r>
              <a:rPr lang="en-GB" sz="2000" dirty="0" smtClean="0"/>
              <a:t>make </a:t>
            </a:r>
            <a:r>
              <a:rPr lang="en-GB" sz="2000" dirty="0" smtClean="0"/>
              <a:t>notes. </a:t>
            </a:r>
            <a:endParaRPr lang="en-GB" sz="2000" dirty="0" smtClean="0"/>
          </a:p>
          <a:p>
            <a:pPr marL="0" indent="0">
              <a:buNone/>
            </a:pPr>
            <a:r>
              <a:rPr lang="en-US" sz="2000" dirty="0" smtClean="0"/>
              <a:t>David </a:t>
            </a:r>
            <a:r>
              <a:rPr lang="en-US" sz="2000" dirty="0"/>
              <a:t>Attenborough explains how life </a:t>
            </a:r>
            <a:r>
              <a:rPr lang="en-US" sz="2000" dirty="0" smtClean="0"/>
              <a:t>on </a:t>
            </a:r>
            <a:r>
              <a:rPr lang="en-US" sz="2000" dirty="0"/>
              <a:t>Earth has </a:t>
            </a:r>
            <a:r>
              <a:rPr lang="en-US" sz="2000" dirty="0" smtClean="0"/>
              <a:t>evolved over </a:t>
            </a:r>
            <a:r>
              <a:rPr lang="en-US" sz="2000" dirty="0"/>
              <a:t>the past three thousand million years.</a:t>
            </a:r>
          </a:p>
          <a:p>
            <a:pPr marL="0" indent="0">
              <a:buNone/>
            </a:pPr>
            <a:endParaRPr lang="en-GB" sz="2000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www.bbc.co.uk/programmes/p03tmzyk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2050" name="Picture 2" descr="Tree of Life Posters and Prints | Posterlounge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244" y="418011"/>
            <a:ext cx="4600215" cy="621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52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4" y="2560320"/>
            <a:ext cx="7262948" cy="34594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dirty="0" smtClean="0"/>
              <a:t>Natural selection </a:t>
            </a:r>
            <a:r>
              <a:rPr lang="en-US" sz="2800" dirty="0"/>
              <a:t>dominated evolution, pressures </a:t>
            </a:r>
            <a:r>
              <a:rPr lang="en-US" sz="2800" dirty="0" smtClean="0"/>
              <a:t>of competition </a:t>
            </a:r>
            <a:r>
              <a:rPr lang="en-US" sz="2800" dirty="0"/>
              <a:t>for food, avoiding predation, </a:t>
            </a:r>
            <a:r>
              <a:rPr lang="en-US" sz="2800" dirty="0" smtClean="0"/>
              <a:t>and surviving </a:t>
            </a:r>
            <a:r>
              <a:rPr lang="en-US" sz="2800" dirty="0"/>
              <a:t>infection. That is apart from when</a:t>
            </a:r>
          </a:p>
          <a:p>
            <a:pPr marL="0" indent="0">
              <a:buNone/>
            </a:pPr>
            <a:r>
              <a:rPr lang="en-US" sz="2800" dirty="0"/>
              <a:t>geological and cosmic events disturbed </a:t>
            </a:r>
            <a:r>
              <a:rPr lang="en-US" sz="2800" dirty="0" smtClean="0"/>
              <a:t>the scene</a:t>
            </a:r>
            <a:r>
              <a:rPr lang="en-US" sz="2800" dirty="0"/>
              <a:t>, sometimes drastically enough to </a:t>
            </a:r>
            <a:r>
              <a:rPr lang="en-US" sz="2800" dirty="0" smtClean="0"/>
              <a:t>cause </a:t>
            </a:r>
            <a:r>
              <a:rPr lang="en-GB" sz="2800" dirty="0" smtClean="0"/>
              <a:t>mass-extinctions such as the dinosaurs.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b="1" dirty="0" smtClean="0"/>
              <a:t>How did animals evolve? </a:t>
            </a:r>
            <a:endParaRPr lang="en-GB" sz="2800" b="1" dirty="0"/>
          </a:p>
        </p:txBody>
      </p:sp>
      <p:pic>
        <p:nvPicPr>
          <p:cNvPr id="3074" name="Picture 2" descr="dinosaur | Definition, Types, Pictures, Videos, &amp;amp; Facts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372" y="2324100"/>
            <a:ext cx="3391989" cy="418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45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the horse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097" y="2438400"/>
            <a:ext cx="11112137" cy="35814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dirty="0" smtClean="0">
                <a:hlinkClick r:id="rId2"/>
              </a:rPr>
              <a:t>https</a:t>
            </a:r>
            <a:r>
              <a:rPr lang="en-US" sz="8000" dirty="0">
                <a:hlinkClick r:id="rId2"/>
              </a:rPr>
              <a:t>://</a:t>
            </a:r>
            <a:r>
              <a:rPr lang="en-US" sz="8000" dirty="0" smtClean="0">
                <a:hlinkClick r:id="rId2"/>
              </a:rPr>
              <a:t>www.youtube.com/watch?v=U0XGymNU_bQ</a:t>
            </a:r>
            <a:endParaRPr lang="en-US" sz="8000" dirty="0" smtClean="0"/>
          </a:p>
          <a:p>
            <a:pPr marL="0" indent="0">
              <a:buNone/>
            </a:pPr>
            <a:r>
              <a:rPr lang="en-US" sz="8000" dirty="0" smtClean="0"/>
              <a:t>Watch the clip!</a:t>
            </a:r>
          </a:p>
          <a:p>
            <a:pPr marL="0" indent="0">
              <a:buNone/>
            </a:pPr>
            <a:r>
              <a:rPr lang="en-US" sz="8000" dirty="0" smtClean="0"/>
              <a:t>The </a:t>
            </a:r>
            <a:r>
              <a:rPr lang="en-US" sz="8000" dirty="0"/>
              <a:t>distant ancestors of the modern horse</a:t>
            </a:r>
            <a:r>
              <a:rPr lang="en-US" sz="8000" dirty="0" smtClean="0"/>
              <a:t>, </a:t>
            </a:r>
            <a:r>
              <a:rPr lang="en-US" sz="8000" i="1" dirty="0" err="1" smtClean="0"/>
              <a:t>Hyracotherium</a:t>
            </a:r>
            <a:r>
              <a:rPr lang="en-US" sz="8000" i="1" dirty="0"/>
              <a:t>, </a:t>
            </a:r>
            <a:r>
              <a:rPr lang="en-US" sz="8000" dirty="0"/>
              <a:t>was about the size of a dog. </a:t>
            </a:r>
            <a:r>
              <a:rPr lang="en-US" sz="8000" dirty="0" smtClean="0"/>
              <a:t>It lived </a:t>
            </a:r>
            <a:r>
              <a:rPr lang="en-US" sz="8000" dirty="0"/>
              <a:t>in sub-tropical humid ecosystems </a:t>
            </a:r>
            <a:r>
              <a:rPr lang="en-US" sz="8000" dirty="0" smtClean="0"/>
              <a:t>and browsed </a:t>
            </a:r>
            <a:r>
              <a:rPr lang="en-US" sz="8000" dirty="0"/>
              <a:t>for its food. It is likely </a:t>
            </a:r>
            <a:r>
              <a:rPr lang="en-US" sz="8000" i="1" dirty="0" err="1" smtClean="0"/>
              <a:t>Hyracotherium</a:t>
            </a:r>
            <a:r>
              <a:rPr lang="en-US" sz="8000" i="1" dirty="0" smtClean="0"/>
              <a:t> </a:t>
            </a:r>
            <a:r>
              <a:rPr lang="en-US" sz="8000" dirty="0" smtClean="0"/>
              <a:t>lived </a:t>
            </a:r>
            <a:r>
              <a:rPr lang="en-US" sz="8000" dirty="0"/>
              <a:t>in small family groups, perhaps a male, </a:t>
            </a:r>
            <a:r>
              <a:rPr lang="en-US" sz="8000" dirty="0" smtClean="0"/>
              <a:t>a couple </a:t>
            </a:r>
            <a:r>
              <a:rPr lang="en-US" sz="8000" dirty="0"/>
              <a:t>of females and young of varying ages.</a:t>
            </a:r>
          </a:p>
          <a:p>
            <a:pPr marL="0" indent="0">
              <a:buNone/>
            </a:pPr>
            <a:r>
              <a:rPr lang="en-US" sz="7200" dirty="0"/>
              <a:t>We need to explain how this animal evolved </a:t>
            </a:r>
            <a:r>
              <a:rPr lang="en-US" sz="7200" dirty="0" smtClean="0"/>
              <a:t>to different </a:t>
            </a:r>
            <a:r>
              <a:rPr lang="en-US" sz="7200" dirty="0"/>
              <a:t>arrangement of jaw and teeth, </a:t>
            </a:r>
            <a:r>
              <a:rPr lang="en-US" sz="7200" dirty="0" smtClean="0"/>
              <a:t>and how </a:t>
            </a:r>
            <a:r>
              <a:rPr lang="en-US" sz="7200" dirty="0"/>
              <a:t>hooves developed from toes</a:t>
            </a:r>
            <a:r>
              <a:rPr lang="en-US" sz="7200" dirty="0" smtClean="0"/>
              <a:t>.</a:t>
            </a:r>
            <a:r>
              <a:rPr lang="en-US" sz="7200" i="1" dirty="0"/>
              <a:t> </a:t>
            </a:r>
            <a:r>
              <a:rPr lang="en-US" sz="7200" i="1" dirty="0" err="1"/>
              <a:t>Hyracotherium</a:t>
            </a:r>
            <a:r>
              <a:rPr lang="en-US" sz="7200" i="1" dirty="0"/>
              <a:t> </a:t>
            </a:r>
            <a:r>
              <a:rPr lang="en-US" sz="7200" dirty="0"/>
              <a:t>came under selection </a:t>
            </a:r>
            <a:r>
              <a:rPr lang="en-US" sz="7200" dirty="0" smtClean="0"/>
              <a:t>pressure because </a:t>
            </a:r>
            <a:r>
              <a:rPr lang="en-US" sz="7200" dirty="0"/>
              <a:t>the climate changed. In this case, </a:t>
            </a:r>
            <a:r>
              <a:rPr lang="en-US" sz="7200" dirty="0" smtClean="0"/>
              <a:t>the environment </a:t>
            </a:r>
            <a:r>
              <a:rPr lang="en-US" sz="7200" dirty="0"/>
              <a:t>became dryer, woodland gave </a:t>
            </a:r>
            <a:r>
              <a:rPr lang="en-US" sz="7200" dirty="0" smtClean="0"/>
              <a:t>way to </a:t>
            </a:r>
            <a:r>
              <a:rPr lang="en-US" sz="7200" dirty="0"/>
              <a:t>grass dominated savannah. </a:t>
            </a:r>
            <a:endParaRPr lang="en-US" sz="7200" dirty="0" smtClean="0"/>
          </a:p>
          <a:p>
            <a:pPr marL="0" indent="0">
              <a:buNone/>
            </a:pPr>
            <a:r>
              <a:rPr lang="en-US" sz="7200" dirty="0" smtClean="0"/>
              <a:t>A </a:t>
            </a:r>
            <a:r>
              <a:rPr lang="en-US" sz="7200" dirty="0"/>
              <a:t>species </a:t>
            </a:r>
            <a:r>
              <a:rPr lang="en-US" sz="7200" dirty="0" smtClean="0"/>
              <a:t>that previously </a:t>
            </a:r>
            <a:r>
              <a:rPr lang="en-US" sz="7200" dirty="0"/>
              <a:t>probably concealed itself </a:t>
            </a:r>
            <a:r>
              <a:rPr lang="en-US" sz="7200" dirty="0" smtClean="0"/>
              <a:t>from predators </a:t>
            </a:r>
            <a:r>
              <a:rPr lang="en-US" sz="7200" dirty="0"/>
              <a:t>now had to run for its life</a:t>
            </a:r>
            <a:r>
              <a:rPr lang="en-US" sz="7200" dirty="0" smtClean="0"/>
              <a:t>. In </a:t>
            </a:r>
            <a:r>
              <a:rPr lang="en-US" sz="7200" dirty="0"/>
              <a:t>any family, any group of offspring, there </a:t>
            </a:r>
            <a:r>
              <a:rPr lang="en-US" sz="7200" dirty="0" smtClean="0"/>
              <a:t>will be </a:t>
            </a:r>
            <a:r>
              <a:rPr lang="en-US" sz="7200" dirty="0"/>
              <a:t>natural variation. Some species contain </a:t>
            </a:r>
            <a:r>
              <a:rPr lang="en-US" sz="7200" dirty="0" smtClean="0"/>
              <a:t>more natural </a:t>
            </a:r>
            <a:r>
              <a:rPr lang="en-US" sz="7200" dirty="0"/>
              <a:t>variation than others. By chance, </a:t>
            </a:r>
            <a:r>
              <a:rPr lang="en-US" sz="7200" dirty="0" smtClean="0"/>
              <a:t>some individual </a:t>
            </a:r>
            <a:r>
              <a:rPr lang="en-US" sz="7200" i="1" dirty="0" err="1"/>
              <a:t>Hyracotherium</a:t>
            </a:r>
            <a:r>
              <a:rPr lang="en-US" sz="7200" i="1" dirty="0"/>
              <a:t> </a:t>
            </a:r>
            <a:r>
              <a:rPr lang="en-US" sz="7200" dirty="0"/>
              <a:t>would have </a:t>
            </a:r>
            <a:r>
              <a:rPr lang="en-US" sz="7200" dirty="0" smtClean="0"/>
              <a:t>been faster</a:t>
            </a:r>
            <a:r>
              <a:rPr lang="en-US" sz="7200" dirty="0"/>
              <a:t>, perhaps because they had longer legs</a:t>
            </a:r>
            <a:r>
              <a:rPr lang="en-US" sz="7200" dirty="0" smtClean="0"/>
              <a:t>.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71811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the horse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310" y="2490651"/>
            <a:ext cx="11059884" cy="3857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These would have been more likely to survive and breed, passing on their characteristics </a:t>
            </a:r>
            <a:r>
              <a:rPr lang="en-US" dirty="0" smtClean="0"/>
              <a:t>to the </a:t>
            </a:r>
            <a:r>
              <a:rPr lang="en-US" dirty="0"/>
              <a:t>next generation. Over time, this </a:t>
            </a:r>
            <a:r>
              <a:rPr lang="en-US" dirty="0" smtClean="0"/>
              <a:t>could explain </a:t>
            </a:r>
            <a:r>
              <a:rPr lang="en-US" dirty="0"/>
              <a:t>how horses became larger.</a:t>
            </a:r>
          </a:p>
          <a:p>
            <a:pPr marL="0" indent="0">
              <a:buNone/>
            </a:pPr>
            <a:r>
              <a:rPr lang="en-US" dirty="0"/>
              <a:t>We can imagine a similar process </a:t>
            </a:r>
            <a:r>
              <a:rPr lang="en-US" dirty="0" smtClean="0"/>
              <a:t>happening with </a:t>
            </a:r>
            <a:r>
              <a:rPr lang="en-US" dirty="0"/>
              <a:t>teeth. Grass is much harder on teeth </a:t>
            </a:r>
            <a:r>
              <a:rPr lang="en-US" dirty="0" smtClean="0"/>
              <a:t>than the </a:t>
            </a:r>
            <a:r>
              <a:rPr lang="en-US" dirty="0"/>
              <a:t>leaves of shrubs and bushes. Those </a:t>
            </a:r>
            <a:r>
              <a:rPr lang="en-US" dirty="0" smtClean="0"/>
              <a:t>animals which </a:t>
            </a:r>
            <a:r>
              <a:rPr lang="en-US" dirty="0"/>
              <a:t>happened to have longer teeth, </a:t>
            </a:r>
            <a:r>
              <a:rPr lang="en-US" dirty="0" smtClean="0"/>
              <a:t>with surfaces </a:t>
            </a:r>
            <a:r>
              <a:rPr lang="en-US" dirty="0"/>
              <a:t>more suitable to grinding than cutting</a:t>
            </a:r>
            <a:r>
              <a:rPr lang="en-US" dirty="0" smtClean="0"/>
              <a:t>, and </a:t>
            </a:r>
            <a:r>
              <a:rPr lang="en-US" dirty="0"/>
              <a:t>consequently took longer to wear out, </a:t>
            </a:r>
            <a:r>
              <a:rPr lang="en-US" dirty="0" smtClean="0"/>
              <a:t>might live </a:t>
            </a:r>
            <a:r>
              <a:rPr lang="en-US" dirty="0"/>
              <a:t>longer, breed more and pass on their </a:t>
            </a:r>
            <a:r>
              <a:rPr lang="en-US" dirty="0" smtClean="0"/>
              <a:t>teeth </a:t>
            </a:r>
            <a:r>
              <a:rPr lang="en-GB" dirty="0" smtClean="0"/>
              <a:t>characteristics.</a:t>
            </a:r>
          </a:p>
          <a:p>
            <a:pPr marL="0" indent="0">
              <a:buNone/>
            </a:pPr>
            <a:r>
              <a:rPr lang="en-US" dirty="0"/>
              <a:t>The main stages of horse evolution show </a:t>
            </a:r>
            <a:r>
              <a:rPr lang="en-US" dirty="0" smtClean="0"/>
              <a:t>a steady </a:t>
            </a:r>
            <a:r>
              <a:rPr lang="en-US" dirty="0"/>
              <a:t>reduction in the number of toes with </a:t>
            </a:r>
            <a:r>
              <a:rPr lang="en-US" dirty="0" smtClean="0"/>
              <a:t>the third </a:t>
            </a:r>
            <a:r>
              <a:rPr lang="en-US" dirty="0"/>
              <a:t>digit increasingly taking all the weight</a:t>
            </a:r>
            <a:r>
              <a:rPr lang="en-US" dirty="0" smtClean="0"/>
              <a:t>, until </a:t>
            </a:r>
            <a:r>
              <a:rPr lang="en-US" dirty="0"/>
              <a:t>eventually we see the modern pattern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Hoofed animals are capable of running for </a:t>
            </a:r>
            <a:r>
              <a:rPr lang="en-US" dirty="0" smtClean="0"/>
              <a:t>long periods </a:t>
            </a:r>
            <a:r>
              <a:rPr lang="en-US" dirty="0"/>
              <a:t>over hard and rocky ground, but </a:t>
            </a:r>
            <a:r>
              <a:rPr lang="en-US" dirty="0" smtClean="0"/>
              <a:t>would not </a:t>
            </a:r>
            <a:r>
              <a:rPr lang="en-US" dirty="0"/>
              <a:t>have been as suitable as the early </a:t>
            </a:r>
            <a:r>
              <a:rPr lang="en-US" dirty="0" smtClean="0"/>
              <a:t>horses tapir-like </a:t>
            </a:r>
            <a:r>
              <a:rPr lang="en-US" dirty="0"/>
              <a:t>toes and feet for a humid and </a:t>
            </a:r>
            <a:r>
              <a:rPr lang="en-US" dirty="0" smtClean="0"/>
              <a:t>marshy </a:t>
            </a:r>
            <a:r>
              <a:rPr lang="en-GB" dirty="0" smtClean="0"/>
              <a:t>environment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6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5760" y="461555"/>
            <a:ext cx="4763588" cy="34137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811" y="487680"/>
            <a:ext cx="5495109" cy="33876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1542" y="4153989"/>
            <a:ext cx="5138057" cy="240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7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Evolution of the </a:t>
            </a:r>
            <a:r>
              <a:rPr lang="en-US" dirty="0" smtClean="0"/>
              <a:t>whale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2281646"/>
            <a:ext cx="10911840" cy="37381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www.youtube.com/watch?v=uOAdiKIDxIo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Watch the clip!</a:t>
            </a:r>
          </a:p>
          <a:p>
            <a:pPr marL="0" indent="0">
              <a:buNone/>
            </a:pPr>
            <a:r>
              <a:rPr lang="en-US" dirty="0" smtClean="0"/>
              <a:t>Climate </a:t>
            </a:r>
            <a:r>
              <a:rPr lang="en-US" dirty="0"/>
              <a:t>change probably does not explain </a:t>
            </a:r>
            <a:r>
              <a:rPr lang="en-US" dirty="0" smtClean="0"/>
              <a:t>whale evolution</a:t>
            </a:r>
            <a:r>
              <a:rPr lang="en-US" dirty="0"/>
              <a:t>. Here, evolution was more likely </a:t>
            </a:r>
            <a:r>
              <a:rPr lang="en-US" dirty="0" smtClean="0"/>
              <a:t>to have </a:t>
            </a:r>
            <a:r>
              <a:rPr lang="en-US" dirty="0"/>
              <a:t>been driven by access to food. As </a:t>
            </a:r>
            <a:r>
              <a:rPr lang="en-US" dirty="0" smtClean="0"/>
              <a:t>the ancestors </a:t>
            </a:r>
            <a:r>
              <a:rPr lang="en-US" dirty="0"/>
              <a:t>to whales became more and </a:t>
            </a:r>
            <a:r>
              <a:rPr lang="en-US" dirty="0" smtClean="0"/>
              <a:t>more aquatic </a:t>
            </a:r>
            <a:r>
              <a:rPr lang="en-US" dirty="0"/>
              <a:t>they were able to access food at </a:t>
            </a:r>
            <a:r>
              <a:rPr lang="en-US" dirty="0" smtClean="0"/>
              <a:t>greater depths </a:t>
            </a:r>
            <a:r>
              <a:rPr lang="en-US" dirty="0"/>
              <a:t>and at greater distances from the </a:t>
            </a:r>
            <a:r>
              <a:rPr lang="en-US" dirty="0" smtClean="0"/>
              <a:t>land until </a:t>
            </a:r>
            <a:r>
              <a:rPr lang="en-US" dirty="0"/>
              <a:t>they were able to roam the whole </a:t>
            </a:r>
            <a:r>
              <a:rPr lang="en-US" dirty="0" smtClean="0"/>
              <a:t>breadth and </a:t>
            </a:r>
            <a:r>
              <a:rPr lang="en-US" dirty="0"/>
              <a:t>depth of the oceans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The fossils showing the transition from </a:t>
            </a:r>
            <a:r>
              <a:rPr lang="en-US" dirty="0" smtClean="0"/>
              <a:t>land animal </a:t>
            </a:r>
            <a:r>
              <a:rPr lang="en-US" dirty="0"/>
              <a:t>to sea-going animal were </a:t>
            </a:r>
            <a:r>
              <a:rPr lang="en-US" dirty="0" smtClean="0"/>
              <a:t>discovered </a:t>
            </a:r>
            <a:r>
              <a:rPr lang="en-GB" dirty="0" smtClean="0"/>
              <a:t>relatively </a:t>
            </a:r>
            <a:r>
              <a:rPr lang="en-GB" dirty="0"/>
              <a:t>recently in Pakistan.</a:t>
            </a:r>
          </a:p>
          <a:p>
            <a:pPr marL="0" indent="0">
              <a:buNone/>
            </a:pPr>
            <a:r>
              <a:rPr lang="en-US" dirty="0"/>
              <a:t>They show a clear transition of animals </a:t>
            </a:r>
            <a:r>
              <a:rPr lang="en-US" dirty="0" smtClean="0"/>
              <a:t>that started </a:t>
            </a:r>
            <a:r>
              <a:rPr lang="en-US" dirty="0"/>
              <a:t>the sequence looking a little like a </a:t>
            </a:r>
            <a:r>
              <a:rPr lang="en-US" dirty="0" smtClean="0"/>
              <a:t>small </a:t>
            </a:r>
            <a:r>
              <a:rPr lang="en-US" dirty="0" smtClean="0"/>
              <a:t>deer. </a:t>
            </a:r>
            <a:r>
              <a:rPr lang="en-US" dirty="0"/>
              <a:t>This was followed by an otter like animal</a:t>
            </a:r>
            <a:r>
              <a:rPr lang="en-US" dirty="0" smtClean="0"/>
              <a:t>, then </a:t>
            </a:r>
            <a:r>
              <a:rPr lang="en-US" dirty="0"/>
              <a:t>an animal analogous to a sea-lion, </a:t>
            </a:r>
            <a:r>
              <a:rPr lang="en-US" dirty="0" smtClean="0"/>
              <a:t>and lastly </a:t>
            </a:r>
            <a:r>
              <a:rPr lang="en-US" dirty="0"/>
              <a:t>to an animal that is clearly the ancestor </a:t>
            </a:r>
            <a:r>
              <a:rPr lang="en-US" dirty="0" smtClean="0"/>
              <a:t>of </a:t>
            </a:r>
            <a:r>
              <a:rPr lang="en-GB" dirty="0" smtClean="0"/>
              <a:t>today’s </a:t>
            </a:r>
            <a:r>
              <a:rPr lang="en-GB" dirty="0"/>
              <a:t>whales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US" dirty="0"/>
              <a:t>Once the animal had become fully aquatic, </a:t>
            </a:r>
            <a:r>
              <a:rPr lang="en-US" dirty="0" smtClean="0"/>
              <a:t>it could </a:t>
            </a:r>
            <a:r>
              <a:rPr lang="en-US" dirty="0"/>
              <a:t>afford to lose its hind limbs and take </a:t>
            </a:r>
            <a:r>
              <a:rPr lang="en-US" dirty="0" smtClean="0"/>
              <a:t>on </a:t>
            </a:r>
            <a:r>
              <a:rPr lang="en-GB" dirty="0" smtClean="0"/>
              <a:t>the </a:t>
            </a:r>
            <a:r>
              <a:rPr lang="en-GB" dirty="0"/>
              <a:t>modern shape</a:t>
            </a:r>
            <a:r>
              <a:rPr lang="en-GB" dirty="0" smtClean="0"/>
              <a:t>. </a:t>
            </a:r>
            <a:r>
              <a:rPr lang="en-US" dirty="0" smtClean="0"/>
              <a:t>Supported </a:t>
            </a:r>
            <a:r>
              <a:rPr lang="en-US" dirty="0"/>
              <a:t>by water, and the riches of the seas</a:t>
            </a:r>
            <a:r>
              <a:rPr lang="en-US" dirty="0" smtClean="0"/>
              <a:t>, that </a:t>
            </a:r>
            <a:r>
              <a:rPr lang="en-US" dirty="0"/>
              <a:t>shape could be very large in deed.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5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the whale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03520" y="2629626"/>
            <a:ext cx="5805921" cy="3416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034" y="2629626"/>
            <a:ext cx="36120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64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8234" y="2603500"/>
            <a:ext cx="5237137" cy="34163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are going to sequence either the evolution of the whale or the  evolution of the horse. </a:t>
            </a:r>
          </a:p>
          <a:p>
            <a:pPr marL="0" indent="0">
              <a:buNone/>
            </a:pPr>
            <a:r>
              <a:rPr lang="en-GB" dirty="0" smtClean="0"/>
              <a:t>You can choose how to present your work. You could: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Make a comic strip like the examples.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Write an explanation text.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Make a double page spread.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098" name="Picture 2" descr="Evolution of the Horse | S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415" y="766354"/>
            <a:ext cx="3203300" cy="453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volution of the Whale | STE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765" y="1887946"/>
            <a:ext cx="2772134" cy="466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747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123</TotalTime>
  <Words>1451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Ion Boardroom</vt:lpstr>
      <vt:lpstr>PowerPoint Presentation</vt:lpstr>
      <vt:lpstr>Recap</vt:lpstr>
      <vt:lpstr>Darwin and Wallace</vt:lpstr>
      <vt:lpstr>Darwin and Wallace</vt:lpstr>
      <vt:lpstr>Darwin and Wallace</vt:lpstr>
      <vt:lpstr>The Fossil Record</vt:lpstr>
      <vt:lpstr>How old is the Earth?</vt:lpstr>
      <vt:lpstr>Tree of Life</vt:lpstr>
      <vt:lpstr>Evolution</vt:lpstr>
      <vt:lpstr>Evolution of the horse</vt:lpstr>
      <vt:lpstr>Evolution of the horse</vt:lpstr>
      <vt:lpstr>PowerPoint Presentation</vt:lpstr>
      <vt:lpstr>Evolution of the whale</vt:lpstr>
      <vt:lpstr>Evolution of the whale</vt:lpstr>
      <vt:lpstr>Task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13</cp:revision>
  <dcterms:created xsi:type="dcterms:W3CDTF">2021-06-02T15:46:58Z</dcterms:created>
  <dcterms:modified xsi:type="dcterms:W3CDTF">2021-07-05T13:42:18Z</dcterms:modified>
</cp:coreProperties>
</file>