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sldIdLst>
    <p:sldId id="278" r:id="rId5"/>
    <p:sldId id="325" r:id="rId6"/>
    <p:sldId id="327" r:id="rId7"/>
    <p:sldId id="328" r:id="rId8"/>
    <p:sldId id="282" r:id="rId9"/>
    <p:sldId id="326" r:id="rId10"/>
    <p:sldId id="32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662C82-77FF-A2E0-4FC5-CB74D9A3F003}" v="21" dt="2021-01-05T08:35:17.734"/>
    <p1510:client id="{A2AB0C77-934E-43BB-5298-D014B3F30F71}" v="1832" dt="2021-01-14T15:04:21.979"/>
    <p1510:client id="{CE05A75A-38F0-99BC-3C87-D1F685B95D7D}" v="4" dt="2021-01-14T15:51:27.144"/>
    <p1510:client id="{E631E3CE-089B-1925-B672-900FC76AC850}" v="9" dt="2021-01-14T16:24:27.4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44"/>
  </p:normalViewPr>
  <p:slideViewPr>
    <p:cSldViewPr snapToGrid="0" snapToObjects="1">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FAF25-94FC-7944-820C-AEFF39D5761C}" type="datetimeFigureOut">
              <a:rPr lang="en-US" smtClean="0"/>
              <a:t>1/15/2021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5B5C5D-CB48-284B-A98C-EBCDB12BA923}" type="slidenum">
              <a:rPr lang="en-US" smtClean="0"/>
              <a:t>‹#›</a:t>
            </a:fld>
            <a:endParaRPr lang="en-US"/>
          </a:p>
        </p:txBody>
      </p:sp>
    </p:spTree>
    <p:extLst>
      <p:ext uri="{BB962C8B-B14F-4D97-AF65-F5344CB8AC3E}">
        <p14:creationId xmlns:p14="http://schemas.microsoft.com/office/powerpoint/2010/main" val="237316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55C4-35C4-C444-8414-8715C31A4F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9979AF2-0512-724A-9417-3C51F589FD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F470AA-9B6E-8444-AF6D-4B0775D82A64}"/>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2395617A-3665-9B4B-89BF-162A54CD1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4BB5A-BD24-2B44-91FB-BD74E3F99C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93883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52372-9B8F-CE44-9A49-A0B4A56BED1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18762D-1C08-FE4D-95A9-E620BB3213E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EEC92C-2EAD-014B-B121-3F10A5E65813}"/>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5A2EA9EE-24F6-724C-A77D-68E4B5E34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9D77D-A1DA-4040-BE42-10185526D0DE}"/>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01481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FB79F-DB34-EF40-9184-599B5F2C4F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267FD5-8061-5941-97EF-7789BED26A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066794-FFD0-1840-9380-87BBF4513C0B}"/>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8C2249D8-F433-5149-A5CA-076BE32B5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4851B-61BA-5045-BFF5-D462802C85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1615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9BC5-4000-6E4D-8CB2-AF72DA4A34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F2618-B7D3-F249-8CF6-EFC008943D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F72918-B915-6545-A243-13A54F9112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06ED38-38F6-A14A-A2A9-44067B488ADE}"/>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EADB24A6-588E-2F42-8684-97CCA0A29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B1E23-0382-D84D-BC80-7588662E168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6804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7726D-366D-6F4E-B559-991A53A0F6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23B336-AAE9-6344-82DD-2C9420B9C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EA1629-8AFB-FE40-9E71-71C4EB6811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AA6641-E3D2-7944-A71E-53EA2AE7DC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F84A2B-073F-1444-800B-7AD810EF1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413A9E-5E67-BD41-82DB-9019DF64FD45}"/>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8" name="Footer Placeholder 7">
            <a:extLst>
              <a:ext uri="{FF2B5EF4-FFF2-40B4-BE49-F238E27FC236}">
                <a16:creationId xmlns:a16="http://schemas.microsoft.com/office/drawing/2014/main" id="{19B11EFF-9719-DD4D-B878-C4D3B542FF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DDB2F-CAEB-3E45-8F9E-3DC5A607D62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680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9E4B-D268-DF40-8907-C672BD00AB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198FB0-38FB-5848-A32F-B021290D3E3A}"/>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4" name="Footer Placeholder 3">
            <a:extLst>
              <a:ext uri="{FF2B5EF4-FFF2-40B4-BE49-F238E27FC236}">
                <a16:creationId xmlns:a16="http://schemas.microsoft.com/office/drawing/2014/main" id="{1D17BDF9-8FB0-3F4E-8D1B-68713C8842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2F36BA-E878-7B49-B5EE-F1DABAF29DC2}"/>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147955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1BCA6-9B84-D24E-9548-A398483DE4EF}"/>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3" name="Footer Placeholder 2">
            <a:extLst>
              <a:ext uri="{FF2B5EF4-FFF2-40B4-BE49-F238E27FC236}">
                <a16:creationId xmlns:a16="http://schemas.microsoft.com/office/drawing/2014/main" id="{9DE10D7A-EC55-1E46-AE94-B2D98FE691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6B2C-AA6C-EC4D-8B28-886B4A94748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53914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6AF6-D8CE-6948-8832-45B9A8C98D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235F7A-5AC1-7541-8E4F-1AF11C3346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90D3E7-FAFD-B047-8AA2-4ECDE8D9F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420C89-F8CB-344E-9A16-9692466A1E70}"/>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4509FA21-7F94-5549-8993-24965163FD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18AC1-A489-6D4F-9C92-C71AD3C7AEC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64193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42D7-3964-3341-B8E2-29F6A72D7C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6D8DB9-9D71-C94A-AF40-421A23D4A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A9266-D8F8-B240-8C10-25B7774EF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9B4920-091E-F64F-A399-B7784E598C82}"/>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6" name="Footer Placeholder 5">
            <a:extLst>
              <a:ext uri="{FF2B5EF4-FFF2-40B4-BE49-F238E27FC236}">
                <a16:creationId xmlns:a16="http://schemas.microsoft.com/office/drawing/2014/main" id="{B3B590C3-D609-D745-AD05-353AFCBBF5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14359E-7AE0-8640-8573-BBB08E73A1F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93913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5BB42-EAB1-6F44-881D-DA25DDC907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0EBE4F-72A2-8A45-A73B-72D4A0E1DE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EC4FFA-7C11-814F-A052-AB0BD6F6D523}"/>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BD02656C-5242-3B4A-9F29-B58318813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AC6FE4-BDA0-094C-A5E5-D22EBA274D2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423020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0735F-2C9E-364C-A45C-81AD69B4AFE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3C51045-03D7-5B4C-8B72-9736315678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A2B59D-FB95-2549-91F3-02722058D4FB}"/>
              </a:ext>
            </a:extLst>
          </p:cNvPr>
          <p:cNvSpPr>
            <a:spLocks noGrp="1"/>
          </p:cNvSpPr>
          <p:nvPr>
            <p:ph type="dt" sz="half" idx="10"/>
          </p:nvPr>
        </p:nvSpPr>
        <p:spPr/>
        <p:txBody>
          <a:body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447286A7-88C7-6842-AE0D-2E8C0AD83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16A2-80C4-8347-A348-5795E34A2D2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61263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76C4-1661-524D-9940-8752FC00F7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DAFBB2-81D0-7947-98CC-8894B7A1A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80DB9-FDE6-BF49-B32A-D469905DCE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C04AB-CCD4-6846-B248-B01E69F2983D}" type="datetimeFigureOut">
              <a:rPr lang="en-US" smtClean="0"/>
              <a:t>1/15/2021</a:t>
            </a:fld>
            <a:endParaRPr lang="en-US"/>
          </a:p>
        </p:txBody>
      </p:sp>
      <p:sp>
        <p:nvSpPr>
          <p:cNvPr id="5" name="Footer Placeholder 4">
            <a:extLst>
              <a:ext uri="{FF2B5EF4-FFF2-40B4-BE49-F238E27FC236}">
                <a16:creationId xmlns:a16="http://schemas.microsoft.com/office/drawing/2014/main" id="{6DE516C6-C999-114C-A1BF-71ACF48E85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C49A91-817F-454E-8278-D2143839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32C43-1108-3240-936A-DBD69438E190}" type="slidenum">
              <a:rPr lang="en-US" smtClean="0"/>
              <a:t>‹#›</a:t>
            </a:fld>
            <a:endParaRPr lang="en-US"/>
          </a:p>
        </p:txBody>
      </p:sp>
    </p:spTree>
    <p:extLst>
      <p:ext uri="{BB962C8B-B14F-4D97-AF65-F5344CB8AC3E}">
        <p14:creationId xmlns:p14="http://schemas.microsoft.com/office/powerpoint/2010/main" val="245664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28311" y="309677"/>
            <a:ext cx="11156553" cy="2383844"/>
          </a:xfrm>
        </p:spPr>
        <p:txBody>
          <a:bodyPr vert="horz" lIns="91440" tIns="45720" rIns="91440" bIns="45720" rtlCol="0" anchor="t">
            <a:normAutofit fontScale="90000"/>
          </a:bodyPr>
          <a:lstStyle/>
          <a:p>
            <a:r>
              <a:rPr lang="en-US" dirty="0">
                <a:solidFill>
                  <a:srgbClr val="000000"/>
                </a:solidFill>
              </a:rPr>
              <a:t>Friday: Spot the mistakes.</a:t>
            </a:r>
            <a:br>
              <a:rPr lang="en-US" dirty="0">
                <a:solidFill>
                  <a:srgbClr val="000000"/>
                </a:solidFill>
              </a:rPr>
            </a:br>
            <a:br>
              <a:rPr lang="en-US" dirty="0">
                <a:solidFill>
                  <a:srgbClr val="000000"/>
                </a:solidFill>
              </a:rPr>
            </a:br>
            <a:r>
              <a:rPr lang="en-US" dirty="0" err="1">
                <a:solidFill>
                  <a:srgbClr val="000000"/>
                </a:solidFill>
              </a:rPr>
              <a:t>Mrs</a:t>
            </a:r>
            <a:r>
              <a:rPr lang="en-US" dirty="0">
                <a:solidFill>
                  <a:srgbClr val="000000"/>
                </a:solidFill>
              </a:rPr>
              <a:t> Lawson said it was the happiest day of my life.</a:t>
            </a:r>
            <a:br>
              <a:rPr lang="en-US" dirty="0">
                <a:solidFill>
                  <a:srgbClr val="000000"/>
                </a:solidFill>
              </a:rPr>
            </a:br>
            <a:br>
              <a:rPr lang="en-US" dirty="0">
                <a:solidFill>
                  <a:srgbClr val="000000"/>
                </a:solidFill>
              </a:rPr>
            </a:br>
            <a:r>
              <a:rPr lang="en-US" dirty="0" err="1">
                <a:solidFill>
                  <a:srgbClr val="000000"/>
                </a:solidFill>
              </a:rPr>
              <a:t>Mrs</a:t>
            </a:r>
            <a:r>
              <a:rPr lang="en-US" dirty="0">
                <a:solidFill>
                  <a:srgbClr val="000000"/>
                </a:solidFill>
              </a:rPr>
              <a:t> Colbourn exclaimed I have never been prouder of the pupils at </a:t>
            </a:r>
            <a:r>
              <a:rPr lang="en-US" dirty="0" err="1">
                <a:solidFill>
                  <a:srgbClr val="000000"/>
                </a:solidFill>
              </a:rPr>
              <a:t>Bramhope</a:t>
            </a:r>
            <a:r>
              <a:rPr lang="en-US" dirty="0">
                <a:solidFill>
                  <a:srgbClr val="000000"/>
                </a:solidFill>
              </a:rPr>
              <a:t> Primary School.</a:t>
            </a:r>
            <a:br>
              <a:rPr lang="en-US" dirty="0">
                <a:solidFill>
                  <a:srgbClr val="000000"/>
                </a:solidFill>
              </a:rPr>
            </a:br>
            <a:br>
              <a:rPr lang="en-US" dirty="0">
                <a:solidFill>
                  <a:srgbClr val="000000"/>
                </a:solidFill>
              </a:rPr>
            </a:br>
            <a:r>
              <a:rPr lang="en-US" dirty="0">
                <a:solidFill>
                  <a:srgbClr val="000000"/>
                </a:solidFill>
              </a:rPr>
              <a:t>At 11am Rashford arrived at the school.</a:t>
            </a:r>
            <a:br>
              <a:rPr lang="en-US" dirty="0">
                <a:solidFill>
                  <a:srgbClr val="000000"/>
                </a:solidFill>
              </a:rPr>
            </a:br>
            <a:br>
              <a:rPr lang="en-US" dirty="0">
                <a:solidFill>
                  <a:srgbClr val="000000"/>
                </a:solidFill>
              </a:rPr>
            </a:br>
            <a:r>
              <a:rPr lang="en-US" dirty="0">
                <a:solidFill>
                  <a:srgbClr val="000000"/>
                </a:solidFill>
              </a:rPr>
              <a:t>Nobody believed it could of happened in Leeds!</a:t>
            </a:r>
            <a:br>
              <a:rPr lang="en-US" dirty="0">
                <a:solidFill>
                  <a:srgbClr val="000000"/>
                </a:solidFill>
              </a:rPr>
            </a:br>
            <a:br>
              <a:rPr lang="en-US" dirty="0">
                <a:solidFill>
                  <a:srgbClr val="000000"/>
                </a:solidFill>
              </a:rPr>
            </a:br>
            <a:br>
              <a:rPr lang="en-US" dirty="0">
                <a:solidFill>
                  <a:srgbClr val="000000"/>
                </a:solidFill>
              </a:rPr>
            </a:br>
            <a:endParaRPr lang="en-US"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411349" y="1787490"/>
            <a:ext cx="7954175" cy="4946941"/>
          </a:xfrm>
        </p:spPr>
        <p:txBody>
          <a:bodyPr vert="horz" lIns="91440" tIns="45720" rIns="91440" bIns="45720" rtlCol="0" anchor="b">
            <a:normAutofit/>
          </a:bodyPr>
          <a:lstStyle/>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5300" dirty="0">
              <a:solidFill>
                <a:srgbClr val="000000"/>
              </a:solidFill>
            </a:endParaRPr>
          </a:p>
          <a:p>
            <a:pPr marL="0" indent="0">
              <a:buNone/>
            </a:pPr>
            <a:endParaRPr lang="en-US" sz="5300" dirty="0">
              <a:solidFill>
                <a:srgbClr val="000000"/>
              </a:solidFill>
            </a:endParaRPr>
          </a:p>
        </p:txBody>
      </p:sp>
    </p:spTree>
    <p:extLst>
      <p:ext uri="{BB962C8B-B14F-4D97-AF65-F5344CB8AC3E}">
        <p14:creationId xmlns:p14="http://schemas.microsoft.com/office/powerpoint/2010/main" val="284202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11844198" cy="2383844"/>
          </a:xfrm>
        </p:spPr>
        <p:txBody>
          <a:bodyPr vert="horz" lIns="91440" tIns="45720" rIns="91440" bIns="45720" rtlCol="0" anchor="t">
            <a:noAutofit/>
          </a:bodyPr>
          <a:lstStyle/>
          <a:p>
            <a:br>
              <a:rPr lang="en-US" sz="2800" dirty="0">
                <a:solidFill>
                  <a:srgbClr val="000000"/>
                </a:solidFill>
              </a:rPr>
            </a:br>
            <a:r>
              <a:rPr lang="en-US" sz="2800" dirty="0">
                <a:solidFill>
                  <a:srgbClr val="000000"/>
                </a:solidFill>
              </a:rPr>
              <a:t>Yesterday, you wrote a script as a studio news presenter telling the audience about a key event.</a:t>
            </a:r>
            <a:br>
              <a:rPr lang="en-US" sz="2800" dirty="0">
                <a:solidFill>
                  <a:srgbClr val="000000"/>
                </a:solidFill>
              </a:rPr>
            </a:br>
            <a:br>
              <a:rPr lang="en-US" sz="2800" dirty="0">
                <a:solidFill>
                  <a:srgbClr val="000000"/>
                </a:solidFill>
              </a:rPr>
            </a:br>
            <a:r>
              <a:rPr lang="en-US" sz="2800" dirty="0">
                <a:solidFill>
                  <a:srgbClr val="000000"/>
                </a:solidFill>
              </a:rPr>
              <a:t>Today, we’d like you to focus on interviewing a witness from the scene.</a:t>
            </a:r>
            <a:br>
              <a:rPr lang="en-US" sz="2800" dirty="0">
                <a:solidFill>
                  <a:srgbClr val="000000"/>
                </a:solidFill>
              </a:rPr>
            </a:br>
            <a:br>
              <a:rPr lang="en-US" sz="2800" dirty="0">
                <a:solidFill>
                  <a:srgbClr val="000000"/>
                </a:solidFill>
              </a:rPr>
            </a:br>
            <a:endParaRPr lang="en-US" sz="2800" dirty="0">
              <a:solidFill>
                <a:srgbClr val="000000"/>
              </a:solidFill>
            </a:endParaRPr>
          </a:p>
        </p:txBody>
      </p:sp>
      <p:pic>
        <p:nvPicPr>
          <p:cNvPr id="3074" name="Picture 2" descr="Tv Reporter HD Stock Image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3672" y="3115426"/>
            <a:ext cx="5024079" cy="36070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ews Reporter Talking in Studio Stock Footage Video (100% Royalty-free)  4693313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8037"/>
            <a:ext cx="5758846" cy="324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451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11177250" cy="2383844"/>
          </a:xfrm>
        </p:spPr>
        <p:txBody>
          <a:bodyPr vert="horz" lIns="91440" tIns="45720" rIns="91440" bIns="45720" rtlCol="0" anchor="t">
            <a:noAutofit/>
          </a:bodyPr>
          <a:lstStyle/>
          <a:p>
            <a:br>
              <a:rPr lang="en-US" sz="2800" dirty="0">
                <a:solidFill>
                  <a:srgbClr val="000000"/>
                </a:solidFill>
              </a:rPr>
            </a:br>
            <a:r>
              <a:rPr lang="en-US" sz="2800" b="1" u="sng">
                <a:solidFill>
                  <a:srgbClr val="000000"/>
                </a:solidFill>
              </a:rPr>
              <a:t>Different roles of witnesses</a:t>
            </a:r>
            <a:r>
              <a:rPr lang="en-US" sz="2800">
                <a:solidFill>
                  <a:srgbClr val="000000"/>
                </a:solidFill>
              </a:rPr>
              <a:t>.</a:t>
            </a:r>
            <a:br>
              <a:rPr lang="en-US" sz="2800" dirty="0">
                <a:solidFill>
                  <a:srgbClr val="000000"/>
                </a:solidFill>
                <a:cs typeface="Calibri Light"/>
              </a:rPr>
            </a:br>
            <a:br>
              <a:rPr lang="en-US" sz="2800" dirty="0">
                <a:solidFill>
                  <a:srgbClr val="000000"/>
                </a:solidFill>
                <a:cs typeface="Calibri Light"/>
              </a:rPr>
            </a:br>
            <a:r>
              <a:rPr lang="en-US" sz="2800" dirty="0">
                <a:solidFill>
                  <a:srgbClr val="000000"/>
                </a:solidFill>
                <a:cs typeface="Calibri Light"/>
              </a:rPr>
              <a:t>To provide expert opinion (e.g. scientists)</a:t>
            </a:r>
            <a:br>
              <a:rPr lang="en-US" sz="2800" dirty="0">
                <a:solidFill>
                  <a:srgbClr val="000000"/>
                </a:solidFill>
                <a:cs typeface="Calibri Light"/>
              </a:rPr>
            </a:br>
            <a:r>
              <a:rPr lang="en-US" sz="2800" dirty="0"/>
              <a:t>To provide information about an investigation (e.g. police officers)</a:t>
            </a:r>
            <a:br>
              <a:rPr lang="en-US" sz="2800" dirty="0">
                <a:cs typeface="Calibri Light"/>
              </a:rPr>
            </a:br>
            <a:r>
              <a:rPr lang="en-US" sz="2800" dirty="0">
                <a:solidFill>
                  <a:srgbClr val="000000"/>
                </a:solidFill>
                <a:cs typeface="Calibri Light"/>
              </a:rPr>
              <a:t>To learn more about what people who were there may have seen or heard.</a:t>
            </a:r>
            <a:br>
              <a:rPr lang="en-US" sz="2800" dirty="0">
                <a:solidFill>
                  <a:srgbClr val="000000"/>
                </a:solidFill>
              </a:rPr>
            </a:br>
            <a:br>
              <a:rPr lang="en-US" sz="2800" dirty="0">
                <a:solidFill>
                  <a:srgbClr val="000000"/>
                </a:solidFill>
              </a:rPr>
            </a:br>
            <a:endParaRPr lang="en-US" sz="2800" dirty="0">
              <a:solidFill>
                <a:srgbClr val="000000"/>
              </a:solidFill>
            </a:endParaRPr>
          </a:p>
        </p:txBody>
      </p:sp>
      <p:pic>
        <p:nvPicPr>
          <p:cNvPr id="3074" name="Picture 2" descr="Tv Reporter HD Stock Image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3672" y="3115426"/>
            <a:ext cx="5024079" cy="36070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ews Reporter Talking in Studio Stock Footage Video (100% Royalty-free)  4693313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8037"/>
            <a:ext cx="5758846" cy="324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264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9125712" cy="2383844"/>
          </a:xfrm>
        </p:spPr>
        <p:txBody>
          <a:bodyPr vert="horz" lIns="91440" tIns="45720" rIns="91440" bIns="45720" rtlCol="0" anchor="t">
            <a:noAutofit/>
          </a:bodyPr>
          <a:lstStyle/>
          <a:p>
            <a:br>
              <a:rPr lang="en-US" sz="2800" dirty="0">
                <a:solidFill>
                  <a:srgbClr val="000000"/>
                </a:solidFill>
              </a:rPr>
            </a:br>
            <a:r>
              <a:rPr lang="en-US" sz="2800" b="1" u="sng">
                <a:solidFill>
                  <a:srgbClr val="000000"/>
                </a:solidFill>
              </a:rPr>
              <a:t>Different types of questions you may want to ask your witness</a:t>
            </a:r>
            <a:r>
              <a:rPr lang="en-US" sz="2800">
                <a:solidFill>
                  <a:srgbClr val="000000"/>
                </a:solidFill>
              </a:rPr>
              <a:t>.</a:t>
            </a:r>
            <a:br>
              <a:rPr lang="en-US" sz="2800" dirty="0">
                <a:solidFill>
                  <a:srgbClr val="000000"/>
                </a:solidFill>
                <a:cs typeface="Calibri Light"/>
              </a:rPr>
            </a:br>
            <a:br>
              <a:rPr lang="en-US" sz="2800" dirty="0">
                <a:solidFill>
                  <a:srgbClr val="000000"/>
                </a:solidFill>
                <a:cs typeface="Calibri Light"/>
              </a:rPr>
            </a:br>
            <a:r>
              <a:rPr lang="en-US" sz="2800">
                <a:solidFill>
                  <a:srgbClr val="000000"/>
                </a:solidFill>
                <a:cs typeface="Calibri Light"/>
              </a:rPr>
              <a:t>What did you hear when the event happened?</a:t>
            </a:r>
            <a:br>
              <a:rPr lang="en-US" sz="2800" dirty="0">
                <a:solidFill>
                  <a:srgbClr val="000000"/>
                </a:solidFill>
                <a:cs typeface="Calibri Light"/>
              </a:rPr>
            </a:br>
            <a:r>
              <a:rPr lang="en-US" sz="2800" dirty="0">
                <a:solidFill>
                  <a:srgbClr val="000000"/>
                </a:solidFill>
                <a:cs typeface="Calibri Light"/>
              </a:rPr>
              <a:t>Where were you when the event took place?</a:t>
            </a:r>
            <a:br>
              <a:rPr lang="en-US" sz="2800" dirty="0">
                <a:solidFill>
                  <a:srgbClr val="000000"/>
                </a:solidFill>
                <a:cs typeface="Calibri Light"/>
              </a:rPr>
            </a:br>
            <a:r>
              <a:rPr lang="en-US" sz="2800" dirty="0">
                <a:solidFill>
                  <a:srgbClr val="000000"/>
                </a:solidFill>
                <a:cs typeface="Calibri Light"/>
              </a:rPr>
              <a:t>How are you feeling now?</a:t>
            </a:r>
            <a:br>
              <a:rPr lang="en-US" sz="2800" dirty="0">
                <a:solidFill>
                  <a:srgbClr val="000000"/>
                </a:solidFill>
                <a:cs typeface="Calibri Light"/>
              </a:rPr>
            </a:br>
            <a:r>
              <a:rPr lang="en-US" sz="2800" dirty="0">
                <a:solidFill>
                  <a:srgbClr val="000000"/>
                </a:solidFill>
                <a:cs typeface="Calibri Light"/>
              </a:rPr>
              <a:t>What further information do you have as an expert in the field?</a:t>
            </a:r>
            <a:br>
              <a:rPr lang="en-US" sz="2800" dirty="0">
                <a:solidFill>
                  <a:srgbClr val="000000"/>
                </a:solidFill>
                <a:cs typeface="Calibri Light"/>
              </a:rPr>
            </a:br>
            <a:br>
              <a:rPr lang="en-US" sz="2800" dirty="0">
                <a:solidFill>
                  <a:srgbClr val="000000"/>
                </a:solidFill>
              </a:rPr>
            </a:br>
            <a:br>
              <a:rPr lang="en-US" sz="2800" dirty="0">
                <a:solidFill>
                  <a:srgbClr val="000000"/>
                </a:solidFill>
              </a:rPr>
            </a:br>
            <a:endParaRPr lang="en-US" sz="2800" dirty="0">
              <a:solidFill>
                <a:srgbClr val="000000"/>
              </a:solidFill>
            </a:endParaRPr>
          </a:p>
        </p:txBody>
      </p:sp>
      <p:pic>
        <p:nvPicPr>
          <p:cNvPr id="3074" name="Picture 2" descr="Tv Reporter HD Stock Image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3672" y="3115426"/>
            <a:ext cx="5024079" cy="36070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ews Reporter Talking in Studio Stock Footage Video (100% Royalty-free)  4693313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8037"/>
            <a:ext cx="5758846" cy="324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881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52104" y="3984830"/>
            <a:ext cx="8691311" cy="1509931"/>
          </a:xfrm>
        </p:spPr>
        <p:txBody>
          <a:bodyPr>
            <a:normAutofit fontScale="90000"/>
          </a:bodyPr>
          <a:lstStyle/>
          <a:p>
            <a:r>
              <a:rPr lang="en-US" sz="3400" b="1" u="sng" dirty="0">
                <a:solidFill>
                  <a:srgbClr val="000000"/>
                </a:solidFill>
              </a:rPr>
              <a:t>Toolkit</a:t>
            </a:r>
            <a:br>
              <a:rPr lang="en-US" sz="3400" dirty="0">
                <a:solidFill>
                  <a:srgbClr val="000000"/>
                </a:solidFill>
              </a:rPr>
            </a:br>
            <a:r>
              <a:rPr lang="en-US" sz="3400" dirty="0">
                <a:solidFill>
                  <a:srgbClr val="000000"/>
                </a:solidFill>
              </a:rPr>
              <a:t>Welcome audience to the scene.</a:t>
            </a:r>
            <a:br>
              <a:rPr lang="en-US" sz="3400" dirty="0">
                <a:solidFill>
                  <a:srgbClr val="000000"/>
                </a:solidFill>
              </a:rPr>
            </a:br>
            <a:r>
              <a:rPr lang="en-US" sz="3400" dirty="0">
                <a:solidFill>
                  <a:srgbClr val="000000"/>
                </a:solidFill>
              </a:rPr>
              <a:t>Introduce yourself : “I’m </a:t>
            </a:r>
            <a:r>
              <a:rPr lang="en-US" sz="3400" err="1">
                <a:solidFill>
                  <a:srgbClr val="000000"/>
                </a:solidFill>
              </a:rPr>
              <a:t>Mrs</a:t>
            </a:r>
            <a:r>
              <a:rPr lang="en-US" sz="3400" dirty="0">
                <a:solidFill>
                  <a:srgbClr val="000000"/>
                </a:solidFill>
              </a:rPr>
              <a:t> Hahnel reporting for </a:t>
            </a:r>
            <a:r>
              <a:rPr lang="en-US" sz="3400">
                <a:solidFill>
                  <a:srgbClr val="000000"/>
                </a:solidFill>
              </a:rPr>
              <a:t>BBC News.</a:t>
            </a:r>
            <a:br>
              <a:rPr lang="en-US" sz="3400" dirty="0">
                <a:solidFill>
                  <a:srgbClr val="000000"/>
                </a:solidFill>
                <a:cs typeface="Calibri Light"/>
              </a:rPr>
            </a:br>
            <a:r>
              <a:rPr lang="en-US" sz="3400">
                <a:ea typeface="+mj-lt"/>
                <a:cs typeface="+mj-lt"/>
              </a:rPr>
              <a:t>Explain that you are reporting LIVE from the scene.</a:t>
            </a:r>
            <a:br>
              <a:rPr lang="en-US" sz="3400" dirty="0">
                <a:cs typeface="Calibri Light"/>
              </a:rPr>
            </a:br>
            <a:r>
              <a:rPr lang="en-US" sz="3400">
                <a:solidFill>
                  <a:srgbClr val="000000"/>
                </a:solidFill>
              </a:rPr>
              <a:t>Introduce your witness "...and I’m with officer Scott to find out more about the …”</a:t>
            </a:r>
            <a:br>
              <a:rPr lang="en-US" sz="3400" dirty="0">
                <a:solidFill>
                  <a:srgbClr val="000000"/>
                </a:solidFill>
              </a:rPr>
            </a:br>
            <a:br>
              <a:rPr lang="en-US" sz="3400" dirty="0">
                <a:solidFill>
                  <a:srgbClr val="000000"/>
                </a:solidFill>
              </a:rPr>
            </a:br>
            <a:br>
              <a:rPr lang="en-US" sz="3400" dirty="0">
                <a:solidFill>
                  <a:srgbClr val="000000"/>
                </a:solidFill>
              </a:rPr>
            </a:br>
            <a:r>
              <a:rPr lang="en-US" sz="3400" u="sng">
                <a:solidFill>
                  <a:srgbClr val="000000"/>
                </a:solidFill>
              </a:rPr>
              <a:t>Ask questions to find out more information about the – 5 </a:t>
            </a:r>
            <a:r>
              <a:rPr lang="en-US" sz="3400" u="sng" err="1">
                <a:solidFill>
                  <a:srgbClr val="000000"/>
                </a:solidFill>
              </a:rPr>
              <a:t>Ws</a:t>
            </a:r>
            <a:br>
              <a:rPr lang="en-US" sz="3400" dirty="0">
                <a:solidFill>
                  <a:srgbClr val="000000"/>
                </a:solidFill>
              </a:rPr>
            </a:br>
            <a:br>
              <a:rPr lang="en-US" sz="3400" b="1" u="sng" dirty="0">
                <a:solidFill>
                  <a:srgbClr val="000000"/>
                </a:solidFill>
              </a:rPr>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39077" y="106082"/>
            <a:ext cx="11695176" cy="2308324"/>
          </a:xfrm>
          <a:prstGeom prst="rect">
            <a:avLst/>
          </a:prstGeom>
          <a:noFill/>
        </p:spPr>
        <p:txBody>
          <a:bodyPr wrap="square" lIns="91440" tIns="45720" rIns="91440" bIns="45720" rtlCol="0" anchor="t">
            <a:spAutoFit/>
          </a:bodyPr>
          <a:lstStyle/>
          <a:p>
            <a:r>
              <a:rPr lang="en-US" sz="4800" dirty="0"/>
              <a:t>Interviewing a witness.</a:t>
            </a:r>
          </a:p>
          <a:p>
            <a:endParaRPr lang="en-US" sz="3200" dirty="0">
              <a:cs typeface="Calibri"/>
            </a:endParaRPr>
          </a:p>
          <a:p>
            <a:r>
              <a:rPr lang="en-US" sz="3200">
                <a:cs typeface="Calibri"/>
              </a:rPr>
              <a:t>Remember to:</a:t>
            </a:r>
          </a:p>
          <a:p>
            <a:endParaRPr lang="en-US" sz="3200" dirty="0">
              <a:cs typeface="Calibri"/>
            </a:endParaRPr>
          </a:p>
        </p:txBody>
      </p:sp>
      <p:pic>
        <p:nvPicPr>
          <p:cNvPr id="8" name="Picture 7"/>
          <p:cNvPicPr>
            <a:picLocks noChangeAspect="1"/>
          </p:cNvPicPr>
          <p:nvPr/>
        </p:nvPicPr>
        <p:blipFill>
          <a:blip r:embed="rId2"/>
          <a:stretch>
            <a:fillRect/>
          </a:stretch>
        </p:blipFill>
        <p:spPr>
          <a:xfrm>
            <a:off x="7974207" y="347760"/>
            <a:ext cx="3918837" cy="2205798"/>
          </a:xfrm>
          <a:prstGeom prst="rect">
            <a:avLst/>
          </a:prstGeom>
        </p:spPr>
      </p:pic>
    </p:spTree>
    <p:extLst>
      <p:ext uri="{BB962C8B-B14F-4D97-AF65-F5344CB8AC3E}">
        <p14:creationId xmlns:p14="http://schemas.microsoft.com/office/powerpoint/2010/main" val="3219011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78566" y="3271675"/>
            <a:ext cx="11319233" cy="1509931"/>
          </a:xfrm>
        </p:spPr>
        <p:txBody>
          <a:bodyPr vert="horz" lIns="91440" tIns="45720" rIns="91440" bIns="45720" rtlCol="0" anchor="ctr">
            <a:noAutofit/>
          </a:bodyPr>
          <a:lstStyle/>
          <a:p>
            <a:br>
              <a:rPr lang="en-US" sz="2300" b="1" u="sng" dirty="0"/>
            </a:br>
            <a:br>
              <a:rPr lang="en-US" sz="2300" b="1" u="sng" dirty="0"/>
            </a:br>
            <a:br>
              <a:rPr lang="en-US" sz="2300" b="1" u="sng" dirty="0"/>
            </a:br>
            <a:br>
              <a:rPr lang="en-US" sz="2300" b="1" u="sng" dirty="0"/>
            </a:br>
            <a:r>
              <a:rPr lang="en-US" sz="2300" b="1" u="sng" dirty="0"/>
              <a:t>Reporter: </a:t>
            </a:r>
            <a:r>
              <a:rPr lang="en-US" sz="2300" b="1" dirty="0"/>
              <a:t>I'm Ben </a:t>
            </a:r>
            <a:r>
              <a:rPr lang="en-US" sz="2300" b="1" err="1"/>
              <a:t>Thackson</a:t>
            </a:r>
            <a:r>
              <a:rPr lang="en-US" sz="2300" b="1" dirty="0"/>
              <a:t> and I'm live at the scene of an extraordinary world record here in Yorkshire. Today, cooks at a leading bakery have made the largest birthday cake ever recorded. The cake measures over 10 metres tall! I'm joined by Chef Bennett, the legendary baker. When did you decide to go for the World Record?</a:t>
            </a:r>
            <a:br>
              <a:rPr lang="en-US" sz="2300" b="1" dirty="0">
                <a:cs typeface="Calibri Light"/>
              </a:rPr>
            </a:br>
            <a:br>
              <a:rPr lang="en-US" sz="2300" b="1" dirty="0">
                <a:cs typeface="Calibri Light"/>
              </a:rPr>
            </a:br>
            <a:r>
              <a:rPr lang="en-US" sz="2300" b="1" u="sng" dirty="0">
                <a:solidFill>
                  <a:srgbClr val="000000"/>
                </a:solidFill>
                <a:cs typeface="Calibri Light"/>
              </a:rPr>
              <a:t>Chef Bennett:</a:t>
            </a:r>
            <a:r>
              <a:rPr lang="en-US" sz="2300" b="1" dirty="0">
                <a:solidFill>
                  <a:srgbClr val="000000"/>
                </a:solidFill>
                <a:cs typeface="Calibri Light"/>
              </a:rPr>
              <a:t> It was in early Spring 2020 when we decided to go for 'tallest cake in the world' record. It seemed impossible but we've managed it finally.</a:t>
            </a:r>
            <a:br>
              <a:rPr lang="en-US" sz="2300" b="1" dirty="0">
                <a:cs typeface="Calibri Light"/>
              </a:rPr>
            </a:br>
            <a:br>
              <a:rPr lang="en-US" sz="2300" b="1" dirty="0">
                <a:cs typeface="Calibri Light"/>
              </a:rPr>
            </a:br>
            <a:r>
              <a:rPr lang="en-US" sz="2300" b="1" u="sng" dirty="0">
                <a:solidFill>
                  <a:srgbClr val="000000"/>
                </a:solidFill>
                <a:cs typeface="Calibri Light"/>
              </a:rPr>
              <a:t>Reporter</a:t>
            </a:r>
            <a:r>
              <a:rPr lang="en-US" sz="2300" u="sng" dirty="0">
                <a:solidFill>
                  <a:srgbClr val="000000"/>
                </a:solidFill>
                <a:cs typeface="Calibri Light"/>
              </a:rPr>
              <a:t>: </a:t>
            </a:r>
            <a:r>
              <a:rPr lang="en-US" sz="2300" b="1" dirty="0">
                <a:solidFill>
                  <a:srgbClr val="000000"/>
                </a:solidFill>
                <a:cs typeface="Calibri Light"/>
              </a:rPr>
              <a:t>Why did you decide to break the record?</a:t>
            </a:r>
            <a:br>
              <a:rPr lang="en-US" sz="2300" b="1" dirty="0">
                <a:cs typeface="Calibri Light"/>
              </a:rPr>
            </a:br>
            <a:br>
              <a:rPr lang="en-US" sz="2300" b="1" dirty="0">
                <a:cs typeface="Calibri Light"/>
              </a:rPr>
            </a:br>
            <a:r>
              <a:rPr lang="en-US" sz="2300" b="1" u="sng" dirty="0">
                <a:cs typeface="Calibri Light"/>
              </a:rPr>
              <a:t>Chef Bennett: </a:t>
            </a:r>
            <a:r>
              <a:rPr lang="en-US" sz="2300" b="1" dirty="0">
                <a:cs typeface="Calibri Light"/>
              </a:rPr>
              <a:t>It seemed like a good challenge at the time. We love baking and are well-known in the community. 2020 has been such a difficult year and we thought it would cheer up all the </a:t>
            </a:r>
            <a:r>
              <a:rPr lang="en-US" sz="2300" b="1">
                <a:cs typeface="Calibri Light"/>
              </a:rPr>
              <a:t>local residents.</a:t>
            </a:r>
            <a:br>
              <a:rPr lang="en-US" sz="2300" u="sng" dirty="0">
                <a:cs typeface="Calibri Light"/>
              </a:rPr>
            </a:br>
            <a:br>
              <a:rPr lang="en-US" sz="2300" u="sng" dirty="0">
                <a:cs typeface="Calibri Light"/>
              </a:rPr>
            </a:br>
            <a:r>
              <a:rPr lang="en-US" sz="2300" b="1" u="sng">
                <a:cs typeface="Calibri Light"/>
              </a:rPr>
              <a:t>Reporter</a:t>
            </a:r>
            <a:r>
              <a:rPr lang="en-US" sz="2300" b="1">
                <a:cs typeface="Calibri Light"/>
              </a:rPr>
              <a:t>: </a:t>
            </a:r>
            <a:r>
              <a:rPr lang="en-US" sz="2300" b="1" dirty="0">
                <a:cs typeface="Calibri Light"/>
              </a:rPr>
              <a:t>Well you've certainly caught the world's attention. Thank you and back to Beth in the studio.</a:t>
            </a:r>
            <a:br>
              <a:rPr lang="en-US" sz="2300" b="1" u="sng" dirty="0"/>
            </a:br>
            <a:endParaRPr lang="en-US" sz="2300">
              <a:solidFill>
                <a:srgbClr val="000000"/>
              </a:solidFill>
              <a:cs typeface="Calibri Light"/>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0" y="330774"/>
            <a:ext cx="11695176" cy="830997"/>
          </a:xfrm>
          <a:prstGeom prst="rect">
            <a:avLst/>
          </a:prstGeom>
          <a:noFill/>
        </p:spPr>
        <p:txBody>
          <a:bodyPr wrap="square" lIns="91440" tIns="45720" rIns="91440" bIns="45720" rtlCol="0" anchor="t">
            <a:spAutoFit/>
          </a:bodyPr>
          <a:lstStyle/>
          <a:p>
            <a:r>
              <a:rPr lang="en-US" sz="4800"/>
              <a:t>Modelled Example: </a:t>
            </a:r>
            <a:endParaRPr lang="en-GB" sz="4800"/>
          </a:p>
        </p:txBody>
      </p:sp>
      <p:pic>
        <p:nvPicPr>
          <p:cNvPr id="4" name="Picture 2" descr="Tv Reporter HD Stock Images | Shutterstock">
            <a:extLst>
              <a:ext uri="{FF2B5EF4-FFF2-40B4-BE49-F238E27FC236}">
                <a16:creationId xmlns:a16="http://schemas.microsoft.com/office/drawing/2014/main" id="{E07C76B0-2B2D-4CD3-B640-4802313591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0408" y="165117"/>
            <a:ext cx="2335958" cy="1686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8561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52104" y="3984830"/>
            <a:ext cx="9795234" cy="1509931"/>
          </a:xfrm>
        </p:spPr>
        <p:txBody>
          <a:bodyPr>
            <a:normAutofit fontScale="90000"/>
          </a:bodyPr>
          <a:lstStyle/>
          <a:p>
            <a:r>
              <a:rPr lang="en-US" sz="3400" b="1" u="sng" dirty="0">
                <a:solidFill>
                  <a:srgbClr val="000000"/>
                </a:solidFill>
              </a:rPr>
              <a:t>Toolkit</a:t>
            </a:r>
            <a:br>
              <a:rPr lang="en-US" sz="3400" dirty="0">
                <a:solidFill>
                  <a:srgbClr val="000000"/>
                </a:solidFill>
              </a:rPr>
            </a:br>
            <a:r>
              <a:rPr lang="en-US" sz="3400" dirty="0">
                <a:solidFill>
                  <a:srgbClr val="000000"/>
                </a:solidFill>
              </a:rPr>
              <a:t>Welcome audience to the scene.</a:t>
            </a:r>
            <a:br>
              <a:rPr lang="en-US" sz="3400" dirty="0">
                <a:solidFill>
                  <a:srgbClr val="000000"/>
                </a:solidFill>
              </a:rPr>
            </a:br>
            <a:r>
              <a:rPr lang="en-US" sz="3400" dirty="0">
                <a:solidFill>
                  <a:srgbClr val="000000"/>
                </a:solidFill>
              </a:rPr>
              <a:t>Introduce yourself : “I’m </a:t>
            </a:r>
            <a:r>
              <a:rPr lang="en-US" sz="3400" err="1">
                <a:solidFill>
                  <a:srgbClr val="000000"/>
                </a:solidFill>
              </a:rPr>
              <a:t>Mrs</a:t>
            </a:r>
            <a:r>
              <a:rPr lang="en-US" sz="3400" dirty="0">
                <a:solidFill>
                  <a:srgbClr val="000000"/>
                </a:solidFill>
              </a:rPr>
              <a:t> Hahnel reporting for </a:t>
            </a:r>
            <a:r>
              <a:rPr lang="en-US" sz="3400">
                <a:solidFill>
                  <a:srgbClr val="000000"/>
                </a:solidFill>
              </a:rPr>
              <a:t>BBC News.</a:t>
            </a:r>
            <a:br>
              <a:rPr lang="en-US" sz="3400" dirty="0">
                <a:solidFill>
                  <a:srgbClr val="000000"/>
                </a:solidFill>
                <a:cs typeface="Calibri Light"/>
              </a:rPr>
            </a:br>
            <a:r>
              <a:rPr lang="en-US" sz="3400">
                <a:ea typeface="+mj-lt"/>
                <a:cs typeface="+mj-lt"/>
              </a:rPr>
              <a:t>Explain that you are reporting LIVE from the scene.</a:t>
            </a:r>
            <a:br>
              <a:rPr lang="en-US" sz="3400" dirty="0">
                <a:cs typeface="Calibri Light"/>
              </a:rPr>
            </a:br>
            <a:r>
              <a:rPr lang="en-US" sz="3400">
                <a:solidFill>
                  <a:srgbClr val="000000"/>
                </a:solidFill>
              </a:rPr>
              <a:t>Introduce your witness "...and I’m with officer Scott to find out more about the …”</a:t>
            </a:r>
            <a:br>
              <a:rPr lang="en-US" sz="3400" dirty="0">
                <a:solidFill>
                  <a:srgbClr val="000000"/>
                </a:solidFill>
              </a:rPr>
            </a:br>
            <a:r>
              <a:rPr lang="en-US" sz="3400">
                <a:solidFill>
                  <a:srgbClr val="000000"/>
                </a:solidFill>
              </a:rPr>
              <a:t>Ask questions to find out more information about the – 5 </a:t>
            </a:r>
            <a:r>
              <a:rPr lang="en-US" sz="3400" err="1">
                <a:solidFill>
                  <a:srgbClr val="000000"/>
                </a:solidFill>
              </a:rPr>
              <a:t>Ws</a:t>
            </a:r>
            <a:br>
              <a:rPr lang="en-US" sz="3400" dirty="0">
                <a:solidFill>
                  <a:srgbClr val="000000"/>
                </a:solidFill>
              </a:rPr>
            </a:br>
            <a:br>
              <a:rPr lang="en-US" sz="3400" b="1" u="sng" dirty="0">
                <a:solidFill>
                  <a:srgbClr val="000000"/>
                </a:solidFill>
              </a:rPr>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39077" y="106082"/>
            <a:ext cx="11695176" cy="2092881"/>
          </a:xfrm>
          <a:prstGeom prst="rect">
            <a:avLst/>
          </a:prstGeom>
          <a:noFill/>
        </p:spPr>
        <p:txBody>
          <a:bodyPr wrap="square" lIns="91440" tIns="45720" rIns="91440" bIns="45720" rtlCol="0" anchor="t">
            <a:spAutoFit/>
          </a:bodyPr>
          <a:lstStyle/>
          <a:p>
            <a:r>
              <a:rPr lang="en-US" sz="3400" u="sng"/>
              <a:t>LC: Can I write a script from a reporter at the scene?</a:t>
            </a:r>
            <a:endParaRPr lang="en-US" sz="3400" u="sng" dirty="0"/>
          </a:p>
          <a:p>
            <a:endParaRPr lang="en-US" sz="3200" dirty="0">
              <a:cs typeface="Calibri"/>
            </a:endParaRPr>
          </a:p>
          <a:p>
            <a:r>
              <a:rPr lang="en-US" sz="3200">
                <a:cs typeface="Calibri"/>
              </a:rPr>
              <a:t>Remember to:</a:t>
            </a:r>
          </a:p>
          <a:p>
            <a:endParaRPr lang="en-US" sz="3200" dirty="0">
              <a:cs typeface="Calibri"/>
            </a:endParaRPr>
          </a:p>
        </p:txBody>
      </p:sp>
      <p:pic>
        <p:nvPicPr>
          <p:cNvPr id="8" name="Picture 7"/>
          <p:cNvPicPr>
            <a:picLocks noChangeAspect="1"/>
          </p:cNvPicPr>
          <p:nvPr/>
        </p:nvPicPr>
        <p:blipFill>
          <a:blip r:embed="rId2"/>
          <a:stretch>
            <a:fillRect/>
          </a:stretch>
        </p:blipFill>
        <p:spPr>
          <a:xfrm>
            <a:off x="8736206" y="797144"/>
            <a:ext cx="3244761" cy="1834568"/>
          </a:xfrm>
          <a:prstGeom prst="rect">
            <a:avLst/>
          </a:prstGeom>
        </p:spPr>
      </p:pic>
    </p:spTree>
    <p:extLst>
      <p:ext uri="{BB962C8B-B14F-4D97-AF65-F5344CB8AC3E}">
        <p14:creationId xmlns:p14="http://schemas.microsoft.com/office/powerpoint/2010/main" val="18043073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b7b8f2447db2ed718001c715dc5aefca">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7912866ff3c78391e5586bcce9eb1d7"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EventHashCode" ma:index="2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Props1.xml><?xml version="1.0" encoding="utf-8"?>
<ds:datastoreItem xmlns:ds="http://schemas.openxmlformats.org/officeDocument/2006/customXml" ds:itemID="{90983A0C-1FD8-401E-92C0-6EC8C3D218FC}">
  <ds:schemaRefs>
    <ds:schemaRef ds:uri="http://schemas.microsoft.com/sharepoint/v3/contenttype/forms"/>
  </ds:schemaRefs>
</ds:datastoreItem>
</file>

<file path=customXml/itemProps2.xml><?xml version="1.0" encoding="utf-8"?>
<ds:datastoreItem xmlns:ds="http://schemas.openxmlformats.org/officeDocument/2006/customXml" ds:itemID="{AB3B42B6-6149-4E83-8F5A-A34FBCEFD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81B44CD-DD19-4081-A09B-18D6E464716B}">
  <ds:schemaRefs>
    <ds:schemaRef ds:uri="http://schemas.microsoft.com/office/2006/metadata/properties"/>
    <ds:schemaRef ds:uri="a17d96a2-ef1e-491a-a9ed-81f0bb1fbf80"/>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59afcfd7-f6ed-4d7f-977c-eddcb1be536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1001</TotalTime>
  <Words>551</Words>
  <Application>Microsoft Office PowerPoint</Application>
  <PresentationFormat>Widescreen</PresentationFormat>
  <Paragraphs>18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Friday: Spot the mistakes.  Mrs Lawson said it was the happiest day of my life.  Mrs Colbourn exclaimed I have never been prouder of the pupils at Bramhope Primary School.  At 11am Rashford arrived at the school.  Nobody believed it could of happened in Leeds!   </vt:lpstr>
      <vt:lpstr> Yesterday, you wrote a script as a studio news presenter telling the audience about a key event.  Today, we’d like you to focus on interviewing a witness from the scene.  </vt:lpstr>
      <vt:lpstr> Different roles of witnesses.  To provide expert opinion (e.g. scientists) To provide information about an investigation (e.g. police officers) To learn more about what people who were there may have seen or heard.  </vt:lpstr>
      <vt:lpstr> Different types of questions you may want to ask your witness.  What did you hear when the event happened? Where were you when the event took place? How are you feeling now? What further information do you have as an expert in the field?   </vt:lpstr>
      <vt:lpstr>Toolkit Welcome audience to the scene. Introduce yourself : “I’m Mrs Hahnel reporting for BBC News. Explain that you are reporting LIVE from the scene. Introduce your witness "...and I’m with officer Scott to find out more about the …”   Ask questions to find out more information about the – 5 Ws  </vt:lpstr>
      <vt:lpstr>    Reporter: I'm Ben Thackson and I'm live at the scene of an extraordinary world record here in Yorkshire. Today, cooks at a leading bakery have made the largest birthday cake ever recorded. The cake measures over 10 metres tall! I'm joined by Chef Bennett, the legendary baker. When did you decide to go for the World Record?  Chef Bennett: It was in early Spring 2020 when we decided to go for 'tallest cake in the world' record. It seemed impossible but we've managed it finally.  Reporter: Why did you decide to break the record?  Chef Bennett: It seemed like a good challenge at the time. We love baking and are well-known in the community. 2020 has been such a difficult year and we thought it would cheer up all the local residents.  Reporter: Well you've certainly caught the world's attention. Thank you and back to Beth in the studio. </vt:lpstr>
      <vt:lpstr>Toolkit Welcome audience to the scene. Introduce yourself : “I’m Mrs Hahnel reporting for BBC News. Explain that you are reporting LIVE from the scene. Introduce your witness "...and I’m with officer Scott to find out more about the …” Ask questions to find out more information about the – 5 Ws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discuss ……</dc:title>
  <dc:creator>charlottehahnel@me.com</dc:creator>
  <cp:lastModifiedBy>Julie Lawson</cp:lastModifiedBy>
  <cp:revision>154</cp:revision>
  <dcterms:created xsi:type="dcterms:W3CDTF">2021-01-01T19:50:32Z</dcterms:created>
  <dcterms:modified xsi:type="dcterms:W3CDTF">2021-01-15T11:53:21Z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