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73" r:id="rId4"/>
    <p:sldId id="272" r:id="rId5"/>
    <p:sldId id="271" r:id="rId6"/>
    <p:sldId id="274" r:id="rId7"/>
    <p:sldId id="275" r:id="rId8"/>
    <p:sldId id="276" r:id="rId9"/>
    <p:sldId id="277" r:id="rId10"/>
    <p:sldId id="278" r:id="rId11"/>
    <p:sldId id="279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6" r:id="rId21"/>
    <p:sldId id="265" r:id="rId22"/>
    <p:sldId id="267" r:id="rId23"/>
    <p:sldId id="268" r:id="rId24"/>
    <p:sldId id="269" r:id="rId25"/>
    <p:sldId id="270" r:id="rId26"/>
    <p:sldId id="281" r:id="rId27"/>
    <p:sldId id="282" r:id="rId28"/>
    <p:sldId id="283" r:id="rId29"/>
    <p:sldId id="284" r:id="rId30"/>
    <p:sldId id="280" r:id="rId31"/>
    <p:sldId id="285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2041A-2DDF-472F-8E6F-0AA388E2DE2F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2CE86-CFB2-482B-88A9-5B500EDFC08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Y5 English 1.6.20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Reading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L.C. Can I use vocabulary in context?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Read the story.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Autofit/>
          </a:bodyPr>
          <a:lstStyle/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u="sng" dirty="0" smtClean="0"/>
              <a:t>One Chance</a:t>
            </a:r>
          </a:p>
          <a:p>
            <a:pPr>
              <a:buNone/>
            </a:pPr>
            <a:r>
              <a:rPr lang="en-GB" sz="2400" dirty="0" smtClean="0"/>
              <a:t>Outside</a:t>
            </a:r>
            <a:r>
              <a:rPr lang="en-GB" sz="2400" dirty="0"/>
              <a:t>, the evening was cold and wet. A </a:t>
            </a:r>
            <a:r>
              <a:rPr lang="en-GB" sz="2400" b="1" dirty="0"/>
              <a:t>squally</a:t>
            </a:r>
            <a:r>
              <a:rPr lang="en-GB" sz="2400" dirty="0"/>
              <a:t> wind </a:t>
            </a:r>
            <a:r>
              <a:rPr lang="en-GB" sz="2400" b="1" dirty="0"/>
              <a:t>howled</a:t>
            </a:r>
            <a:r>
              <a:rPr lang="en-GB" sz="2400" dirty="0" smtClean="0"/>
              <a:t>,</a:t>
            </a:r>
          </a:p>
          <a:p>
            <a:pPr>
              <a:buNone/>
            </a:pPr>
            <a:r>
              <a:rPr lang="en-GB" sz="2400" dirty="0" smtClean="0"/>
              <a:t>rattling </a:t>
            </a:r>
            <a:r>
              <a:rPr lang="en-GB" sz="2400" dirty="0"/>
              <a:t>the roof </a:t>
            </a:r>
            <a:r>
              <a:rPr lang="en-GB" sz="2400" dirty="0" smtClean="0"/>
              <a:t>tiles and </a:t>
            </a:r>
            <a:r>
              <a:rPr lang="en-GB" sz="2400" dirty="0"/>
              <a:t>shaking the window frames of 13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Wager </a:t>
            </a:r>
            <a:r>
              <a:rPr lang="en-GB" sz="2400" dirty="0"/>
              <a:t>Road. Inside, </a:t>
            </a:r>
            <a:r>
              <a:rPr lang="en-GB" sz="2400" b="1" dirty="0"/>
              <a:t>shabby</a:t>
            </a:r>
            <a:r>
              <a:rPr lang="en-GB" sz="2400" dirty="0"/>
              <a:t> </a:t>
            </a:r>
            <a:r>
              <a:rPr lang="en-GB" sz="2400" dirty="0" smtClean="0"/>
              <a:t>curtains were drawn</a:t>
            </a:r>
            <a:r>
              <a:rPr lang="en-GB" sz="2400" dirty="0"/>
              <a:t>, a humble fire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crackled </a:t>
            </a:r>
            <a:r>
              <a:rPr lang="en-GB" sz="2400" dirty="0"/>
              <a:t>and a couple sat in silence. Jack stretched out on the</a:t>
            </a:r>
          </a:p>
          <a:p>
            <a:pPr>
              <a:buNone/>
            </a:pPr>
            <a:r>
              <a:rPr lang="en-GB" sz="2400" dirty="0"/>
              <a:t>tired couch with an amused smile, turning the page of </a:t>
            </a:r>
            <a:r>
              <a:rPr lang="en-GB" sz="2400" dirty="0" smtClean="0"/>
              <a:t>his</a:t>
            </a:r>
          </a:p>
          <a:p>
            <a:pPr>
              <a:buNone/>
            </a:pPr>
            <a:r>
              <a:rPr lang="en-GB" sz="2400" dirty="0" smtClean="0"/>
              <a:t>favourite </a:t>
            </a:r>
            <a:r>
              <a:rPr lang="en-GB" sz="2400" dirty="0"/>
              <a:t>novel. </a:t>
            </a:r>
            <a:r>
              <a:rPr lang="en-GB" sz="2400" dirty="0" smtClean="0"/>
              <a:t>Sarah scowled</a:t>
            </a:r>
            <a:r>
              <a:rPr lang="en-GB" sz="2400" dirty="0"/>
              <a:t>, silently </a:t>
            </a:r>
            <a:r>
              <a:rPr lang="en-GB" sz="2400" b="1" dirty="0"/>
              <a:t>seething</a:t>
            </a:r>
            <a:r>
              <a:rPr lang="en-GB" sz="2400" dirty="0"/>
              <a:t>. She </a:t>
            </a:r>
            <a:r>
              <a:rPr lang="en-GB" sz="2400" dirty="0" smtClean="0"/>
              <a:t>scanned</a:t>
            </a:r>
          </a:p>
          <a:p>
            <a:pPr>
              <a:buNone/>
            </a:pPr>
            <a:r>
              <a:rPr lang="en-GB" sz="2400" dirty="0" smtClean="0"/>
              <a:t>the </a:t>
            </a:r>
            <a:r>
              <a:rPr lang="en-GB" sz="2400" dirty="0"/>
              <a:t>room, noticing the worn-out furniture</a:t>
            </a:r>
            <a:r>
              <a:rPr lang="en-GB" sz="2400" dirty="0" smtClean="0"/>
              <a:t>, peeling </a:t>
            </a:r>
            <a:r>
              <a:rPr lang="en-GB" sz="2400" dirty="0"/>
              <a:t>paint and, </a:t>
            </a:r>
            <a:r>
              <a:rPr lang="en-GB" sz="2400" dirty="0" smtClean="0"/>
              <a:t>in</a:t>
            </a:r>
          </a:p>
          <a:p>
            <a:pPr>
              <a:buNone/>
            </a:pPr>
            <a:r>
              <a:rPr lang="en-GB" sz="2400" dirty="0" smtClean="0"/>
              <a:t>her </a:t>
            </a:r>
            <a:r>
              <a:rPr lang="en-GB" sz="2400" dirty="0"/>
              <a:t>opinion, a pointless, idle husband. She deserved so much</a:t>
            </a:r>
          </a:p>
          <a:p>
            <a:pPr>
              <a:buNone/>
            </a:pPr>
            <a:r>
              <a:rPr lang="en-GB" sz="2400" dirty="0"/>
              <a:t>more than this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>
            <a:normAutofit fontScale="90000"/>
          </a:bodyPr>
          <a:lstStyle/>
          <a:p>
            <a:pPr algn="l"/>
            <a:r>
              <a:rPr lang="en-GB" sz="2700" dirty="0" smtClean="0"/>
              <a:t/>
            </a:r>
            <a:br>
              <a:rPr lang="en-GB" sz="2700" dirty="0" smtClean="0"/>
            </a:br>
            <a:r>
              <a:rPr lang="en-GB" sz="2700" dirty="0"/>
              <a:t/>
            </a:r>
            <a:br>
              <a:rPr lang="en-GB" sz="2700" dirty="0"/>
            </a:br>
            <a:r>
              <a:rPr lang="en-GB" sz="2700" dirty="0" smtClean="0"/>
              <a:t>Suddenly, the letterbox jangled and there was a </a:t>
            </a:r>
            <a:r>
              <a:rPr lang="en-GB" sz="2700" b="1" dirty="0" smtClean="0"/>
              <a:t>solitary</a:t>
            </a:r>
            <a:r>
              <a:rPr lang="en-GB" sz="2700" dirty="0" smtClean="0"/>
              <a:t> but </a:t>
            </a:r>
            <a:br>
              <a:rPr lang="en-GB" sz="2700" dirty="0" smtClean="0"/>
            </a:br>
            <a:r>
              <a:rPr lang="en-GB" sz="2700" dirty="0" smtClean="0"/>
              <a:t>decisive knock on the door. Hope, the Labrador, barked. Sarah </a:t>
            </a:r>
            <a:br>
              <a:rPr lang="en-GB" sz="2700" dirty="0" smtClean="0"/>
            </a:br>
            <a:r>
              <a:rPr lang="en-GB" sz="2700" dirty="0" smtClean="0"/>
              <a:t>pulled back the curtain and watched as a hooded figure slipped </a:t>
            </a:r>
            <a:br>
              <a:rPr lang="en-GB" sz="2700" dirty="0" smtClean="0"/>
            </a:br>
            <a:r>
              <a:rPr lang="en-GB" sz="2700" dirty="0" smtClean="0"/>
              <a:t>silently away up the road. Puzzled, she stared down at a golden</a:t>
            </a:r>
            <a:br>
              <a:rPr lang="en-GB" sz="2700" dirty="0" smtClean="0"/>
            </a:br>
            <a:r>
              <a:rPr lang="en-GB" sz="2700" dirty="0" smtClean="0"/>
              <a:t>card that had appeared, glinting on the frayed doormat.</a:t>
            </a:r>
            <a:br>
              <a:rPr lang="en-GB" sz="2700" dirty="0" smtClean="0"/>
            </a:br>
            <a:r>
              <a:rPr lang="en-GB" sz="2700" b="1" dirty="0" smtClean="0"/>
              <a:t>Tentatively</a:t>
            </a:r>
            <a:r>
              <a:rPr lang="en-GB" sz="2700" dirty="0" smtClean="0"/>
              <a:t>, she gathered it up and read it out loud:</a:t>
            </a:r>
            <a:br>
              <a:rPr lang="en-GB" sz="2700" dirty="0" smtClean="0"/>
            </a:br>
            <a:endParaRPr lang="en-GB" sz="27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5050" y="2996952"/>
            <a:ext cx="453390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Predict.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What next? We’ve stopped at an interesting </a:t>
            </a:r>
            <a:r>
              <a:rPr lang="en-GB" dirty="0" smtClean="0"/>
              <a:t>part</a:t>
            </a:r>
          </a:p>
          <a:p>
            <a:pPr>
              <a:buNone/>
            </a:pPr>
            <a:r>
              <a:rPr lang="en-GB" dirty="0" smtClean="0"/>
              <a:t>of </a:t>
            </a:r>
            <a:r>
              <a:rPr lang="en-GB" dirty="0"/>
              <a:t>the story. </a:t>
            </a:r>
            <a:r>
              <a:rPr lang="en-GB" dirty="0" smtClean="0"/>
              <a:t>Summarise in your home learning</a:t>
            </a:r>
          </a:p>
          <a:p>
            <a:pPr>
              <a:buNone/>
            </a:pPr>
            <a:r>
              <a:rPr lang="en-GB" dirty="0" smtClean="0"/>
              <a:t>book what you </a:t>
            </a:r>
            <a:r>
              <a:rPr lang="en-GB" dirty="0"/>
              <a:t>think </a:t>
            </a:r>
            <a:r>
              <a:rPr lang="en-GB" dirty="0" smtClean="0"/>
              <a:t>could happen </a:t>
            </a:r>
            <a:r>
              <a:rPr lang="en-GB" dirty="0"/>
              <a:t>next.</a:t>
            </a:r>
          </a:p>
        </p:txBody>
      </p:sp>
      <p:pic>
        <p:nvPicPr>
          <p:cNvPr id="28674" name="Picture 2" descr="Image result for predic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933056"/>
            <a:ext cx="7704856" cy="1872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Now let’s find out how close your predictions were. Read on!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dirty="0" smtClean="0"/>
              <a:t>Sarah gasped. This is just what she was looking for – another chance. Maybe </a:t>
            </a:r>
          </a:p>
          <a:p>
            <a:pPr>
              <a:buNone/>
            </a:pPr>
            <a:r>
              <a:rPr lang="en-GB" dirty="0" smtClean="0"/>
              <a:t>lose the idle husband as well, she thought, shaking her head.</a:t>
            </a:r>
          </a:p>
          <a:p>
            <a:pPr>
              <a:buNone/>
            </a:pPr>
            <a:r>
              <a:rPr lang="en-GB" dirty="0" smtClean="0"/>
              <a:t>“I am going to give this a go. I am thinking lots of money to buy expensive </a:t>
            </a:r>
          </a:p>
          <a:p>
            <a:pPr>
              <a:buNone/>
            </a:pPr>
            <a:r>
              <a:rPr lang="en-GB" dirty="0" smtClean="0"/>
              <a:t>clothes and maybe you can finally sort this house out,” she said to Jack, </a:t>
            </a:r>
          </a:p>
          <a:p>
            <a:pPr>
              <a:buNone/>
            </a:pPr>
            <a:r>
              <a:rPr lang="en-GB" b="1" dirty="0" smtClean="0"/>
              <a:t>Rummaging</a:t>
            </a:r>
            <a:r>
              <a:rPr lang="en-GB" dirty="0" smtClean="0"/>
              <a:t> desperately in the drawer for a coin.</a:t>
            </a:r>
          </a:p>
          <a:p>
            <a:pPr>
              <a:buNone/>
            </a:pPr>
            <a:r>
              <a:rPr lang="en-GB" dirty="0" smtClean="0"/>
              <a:t>“Utter nonsense,” muttered Jack, glancing up from his book and taking in the</a:t>
            </a:r>
          </a:p>
          <a:p>
            <a:pPr>
              <a:buNone/>
            </a:pPr>
            <a:r>
              <a:rPr lang="en-GB" dirty="0" smtClean="0"/>
              <a:t>room. “I love this old house and you just the way you are. Even if all that did</a:t>
            </a:r>
          </a:p>
          <a:p>
            <a:pPr>
              <a:buNone/>
            </a:pPr>
            <a:r>
              <a:rPr lang="en-GB" dirty="0" smtClean="0"/>
              <a:t>come true, there’ll be a catch. No one gets something for nothing. Just throw</a:t>
            </a:r>
          </a:p>
          <a:p>
            <a:pPr>
              <a:buNone/>
            </a:pPr>
            <a:r>
              <a:rPr lang="en-GB" dirty="0" smtClean="0"/>
              <a:t>it away.”</a:t>
            </a:r>
          </a:p>
          <a:p>
            <a:pPr>
              <a:buNone/>
            </a:pPr>
            <a:r>
              <a:rPr lang="en-GB" dirty="0" smtClean="0"/>
              <a:t>Sarah stopped and nodded </a:t>
            </a:r>
            <a:r>
              <a:rPr lang="en-GB" b="1" dirty="0" smtClean="0"/>
              <a:t>sullenly</a:t>
            </a:r>
            <a:r>
              <a:rPr lang="en-GB" dirty="0" smtClean="0"/>
              <a:t>. He was right. She made to throw the</a:t>
            </a:r>
          </a:p>
          <a:p>
            <a:pPr>
              <a:buNone/>
            </a:pPr>
            <a:r>
              <a:rPr lang="en-GB" dirty="0" smtClean="0"/>
              <a:t>ticket on the fire, but something stopped her. </a:t>
            </a:r>
            <a:r>
              <a:rPr lang="en-GB" b="1" dirty="0" smtClean="0"/>
              <a:t>Furtively</a:t>
            </a:r>
            <a:r>
              <a:rPr lang="en-GB" dirty="0" smtClean="0"/>
              <a:t>, she </a:t>
            </a:r>
            <a:r>
              <a:rPr lang="en-GB" b="1" dirty="0" smtClean="0"/>
              <a:t>stashed</a:t>
            </a:r>
            <a:r>
              <a:rPr lang="en-GB" dirty="0" smtClean="0"/>
              <a:t> it in her </a:t>
            </a:r>
          </a:p>
          <a:p>
            <a:pPr>
              <a:buNone/>
            </a:pPr>
            <a:r>
              <a:rPr lang="en-GB" dirty="0" smtClean="0"/>
              <a:t>pocket.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dirty="0" smtClean="0"/>
              <a:t>Later that evening, as Jack slept, Sarah retrieved the ticket and </a:t>
            </a:r>
          </a:p>
          <a:p>
            <a:pPr>
              <a:buNone/>
            </a:pPr>
            <a:r>
              <a:rPr lang="en-GB" dirty="0" smtClean="0"/>
              <a:t>greedily scratched ‘Wish 2’, dreaming of </a:t>
            </a:r>
            <a:r>
              <a:rPr lang="en-GB" b="1" dirty="0" smtClean="0"/>
              <a:t>immense</a:t>
            </a:r>
            <a:r>
              <a:rPr lang="en-GB" dirty="0" smtClean="0"/>
              <a:t> riches or, </a:t>
            </a:r>
          </a:p>
          <a:p>
            <a:pPr>
              <a:buNone/>
            </a:pPr>
            <a:r>
              <a:rPr lang="en-GB" dirty="0" smtClean="0"/>
              <a:t>to be precise, £100,000. Outside, a squally wind howled. </a:t>
            </a:r>
          </a:p>
          <a:p>
            <a:pPr>
              <a:buNone/>
            </a:pPr>
            <a:r>
              <a:rPr lang="en-GB" dirty="0" smtClean="0"/>
              <a:t>Inside, nothing happened. Bitterly, she tossed the ticket</a:t>
            </a:r>
          </a:p>
          <a:p>
            <a:pPr>
              <a:buNone/>
            </a:pPr>
            <a:r>
              <a:rPr lang="en-GB" dirty="0" smtClean="0"/>
              <a:t>into the bin.</a:t>
            </a:r>
          </a:p>
          <a:p>
            <a:pPr>
              <a:buNone/>
            </a:pPr>
            <a:r>
              <a:rPr lang="en-GB" dirty="0" smtClean="0"/>
              <a:t>The next day, the wind died down to a cool, whispering </a:t>
            </a:r>
          </a:p>
          <a:p>
            <a:pPr>
              <a:buNone/>
            </a:pPr>
            <a:r>
              <a:rPr lang="en-GB" dirty="0" smtClean="0"/>
              <a:t>breeze.  Jack prepared for his early morning walk with Hope. </a:t>
            </a:r>
          </a:p>
          <a:p>
            <a:pPr>
              <a:buNone/>
            </a:pPr>
            <a:r>
              <a:rPr lang="en-GB" dirty="0" smtClean="0"/>
              <a:t>Pulling his woollen hat firmly down over his ears, he called out </a:t>
            </a:r>
          </a:p>
          <a:p>
            <a:pPr>
              <a:buNone/>
            </a:pPr>
            <a:r>
              <a:rPr lang="en-GB" dirty="0" smtClean="0"/>
              <a:t>to Sarah that he wouldn’t be out long and left. Sarah </a:t>
            </a:r>
            <a:r>
              <a:rPr lang="en-GB" b="1" dirty="0" smtClean="0"/>
              <a:t>scowled.</a:t>
            </a:r>
          </a:p>
          <a:p>
            <a:pPr>
              <a:buNone/>
            </a:pPr>
            <a:r>
              <a:rPr lang="en-GB" dirty="0" smtClean="0"/>
              <a:t>She could barely respond.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GB" sz="2000" dirty="0" smtClean="0"/>
              <a:t>Eight hours passed and Sarah began to worry – where were Jack and Hope?</a:t>
            </a:r>
          </a:p>
          <a:p>
            <a:pPr>
              <a:buNone/>
            </a:pPr>
            <a:r>
              <a:rPr lang="en-GB" sz="2000" dirty="0" smtClean="0"/>
              <a:t>Shaking with fear, she dialled 999, hoping for the best but fearing the worst.</a:t>
            </a:r>
          </a:p>
          <a:p>
            <a:pPr>
              <a:buNone/>
            </a:pPr>
            <a:r>
              <a:rPr lang="en-GB" sz="2000" dirty="0" smtClean="0"/>
              <a:t>A massive search was launched but there was no sign. Jack and Hope had </a:t>
            </a:r>
          </a:p>
          <a:p>
            <a:pPr>
              <a:buNone/>
            </a:pPr>
            <a:r>
              <a:rPr lang="en-GB" sz="2000" dirty="0" smtClean="0"/>
              <a:t>simply vanished. Sarah was </a:t>
            </a:r>
            <a:r>
              <a:rPr lang="en-GB" sz="2000" b="1" dirty="0" smtClean="0"/>
              <a:t>distraught</a:t>
            </a:r>
            <a:r>
              <a:rPr lang="en-GB" sz="2000" dirty="0" smtClean="0"/>
              <a:t>. Deep down she worried if their </a:t>
            </a:r>
          </a:p>
          <a:p>
            <a:pPr>
              <a:buNone/>
            </a:pPr>
            <a:r>
              <a:rPr lang="en-GB" sz="2000" dirty="0" smtClean="0"/>
              <a:t>disappearance had anything to do the golden ticket.</a:t>
            </a:r>
          </a:p>
          <a:p>
            <a:pPr>
              <a:buNone/>
            </a:pPr>
            <a:r>
              <a:rPr lang="en-GB" sz="2000" dirty="0" smtClean="0"/>
              <a:t>Days later, as the wind whipped up again, a woman in a black cloak knocked </a:t>
            </a:r>
          </a:p>
          <a:p>
            <a:pPr>
              <a:buNone/>
            </a:pPr>
            <a:r>
              <a:rPr lang="en-GB" sz="2000" dirty="0" smtClean="0"/>
              <a:t>at the door. She told Sarah she had been sent to offer some </a:t>
            </a:r>
            <a:r>
              <a:rPr lang="en-GB" sz="2000" b="1" dirty="0" smtClean="0"/>
              <a:t>compensation </a:t>
            </a:r>
            <a:r>
              <a:rPr lang="en-GB" sz="2000" dirty="0" smtClean="0"/>
              <a:t>for </a:t>
            </a:r>
          </a:p>
          <a:p>
            <a:pPr>
              <a:buNone/>
            </a:pPr>
            <a:r>
              <a:rPr lang="en-GB" sz="2000" dirty="0" smtClean="0"/>
              <a:t>her sad loss. Sarah was feeling desperate so asked, “How much?”</a:t>
            </a:r>
          </a:p>
          <a:p>
            <a:pPr>
              <a:buNone/>
            </a:pPr>
            <a:r>
              <a:rPr lang="en-GB" sz="2000" dirty="0" smtClean="0"/>
              <a:t>“Shall we say… £100,000?”</a:t>
            </a:r>
          </a:p>
          <a:p>
            <a:pPr>
              <a:buNone/>
            </a:pPr>
            <a:r>
              <a:rPr lang="en-GB" sz="2000" dirty="0" smtClean="0"/>
              <a:t>Shocked, Sarah recalled the greedy sum she had wished for. Could it be true? </a:t>
            </a:r>
          </a:p>
          <a:p>
            <a:pPr>
              <a:buNone/>
            </a:pPr>
            <a:r>
              <a:rPr lang="en-GB" sz="2000" dirty="0" smtClean="0"/>
              <a:t>Had her selfish wish actually been granted? Quickly, she raced outside and </a:t>
            </a:r>
          </a:p>
          <a:p>
            <a:pPr>
              <a:buNone/>
            </a:pPr>
            <a:r>
              <a:rPr lang="en-GB" sz="2000" dirty="0" smtClean="0"/>
              <a:t>rummaged desperately through the bin, trying to locate the </a:t>
            </a:r>
            <a:r>
              <a:rPr lang="en-GB" sz="2000" b="1" dirty="0" smtClean="0"/>
              <a:t>discarded</a:t>
            </a:r>
            <a:r>
              <a:rPr lang="en-GB" sz="2000" dirty="0" smtClean="0"/>
              <a:t> ticket. </a:t>
            </a:r>
          </a:p>
          <a:p>
            <a:pPr>
              <a:buNone/>
            </a:pPr>
            <a:r>
              <a:rPr lang="en-GB" sz="2000" dirty="0" smtClean="0"/>
              <a:t>With sickening dread, she smoothed out the crumpled ticket and gasped in </a:t>
            </a:r>
          </a:p>
          <a:p>
            <a:pPr>
              <a:buNone/>
            </a:pPr>
            <a:r>
              <a:rPr lang="en-GB" sz="2000" dirty="0" smtClean="0"/>
              <a:t>horror. </a:t>
            </a:r>
            <a:endParaRPr lang="en-GB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 smtClean="0"/>
              <a:t>It was true. The second wish had been </a:t>
            </a:r>
            <a:r>
              <a:rPr lang="en-GB" b="1" dirty="0" smtClean="0"/>
              <a:t>redeemed</a:t>
            </a:r>
            <a:r>
              <a:rPr lang="en-GB" dirty="0" smtClean="0"/>
              <a:t>.</a:t>
            </a:r>
          </a:p>
          <a:p>
            <a:pPr>
              <a:buNone/>
            </a:pPr>
            <a:r>
              <a:rPr lang="en-GB" dirty="0" smtClean="0"/>
              <a:t>Sarah leaned against the bin for support, her head spinning, her  </a:t>
            </a:r>
          </a:p>
          <a:p>
            <a:pPr>
              <a:buNone/>
            </a:pPr>
            <a:r>
              <a:rPr lang="en-GB" dirty="0" smtClean="0"/>
              <a:t>thoughts in </a:t>
            </a:r>
            <a:r>
              <a:rPr lang="en-GB" b="1" dirty="0" smtClean="0"/>
              <a:t>turmoil</a:t>
            </a:r>
            <a:r>
              <a:rPr lang="en-GB" dirty="0" smtClean="0"/>
              <a:t>.</a:t>
            </a:r>
          </a:p>
          <a:p>
            <a:pPr>
              <a:buNone/>
            </a:pPr>
            <a:r>
              <a:rPr lang="en-GB" dirty="0" smtClean="0"/>
              <a:t>Then she gathered herself together. There was still one final wish left</a:t>
            </a:r>
          </a:p>
          <a:p>
            <a:pPr>
              <a:buNone/>
            </a:pPr>
            <a:r>
              <a:rPr lang="en-GB" dirty="0" smtClean="0"/>
              <a:t> .… Could she use it to try and bring Jack and Hope back? She needed a</a:t>
            </a:r>
          </a:p>
          <a:p>
            <a:pPr>
              <a:buNone/>
            </a:pPr>
            <a:r>
              <a:rPr lang="en-GB" dirty="0" smtClean="0"/>
              <a:t> coin, quick.</a:t>
            </a:r>
          </a:p>
          <a:p>
            <a:pPr>
              <a:buNone/>
            </a:pPr>
            <a:r>
              <a:rPr lang="en-GB" dirty="0" smtClean="0"/>
              <a:t>Just then, without warning, the squally wind howled and snatched the </a:t>
            </a:r>
          </a:p>
          <a:p>
            <a:pPr>
              <a:buNone/>
            </a:pPr>
            <a:r>
              <a:rPr lang="en-GB" dirty="0" smtClean="0"/>
              <a:t> ticket from  her hand. It spiralled, higher and higher like autumn </a:t>
            </a:r>
          </a:p>
          <a:p>
            <a:pPr>
              <a:buNone/>
            </a:pPr>
            <a:r>
              <a:rPr lang="en-GB" dirty="0" smtClean="0"/>
              <a:t>leaves in a storm and then, like the mysterious woman herself, it was </a:t>
            </a:r>
          </a:p>
          <a:p>
            <a:pPr>
              <a:buNone/>
            </a:pPr>
            <a:r>
              <a:rPr lang="en-GB" dirty="0" smtClean="0"/>
              <a:t>gone. Sarah cried out of helpless pain.</a:t>
            </a:r>
          </a:p>
          <a:p>
            <a:pPr>
              <a:buNone/>
            </a:pPr>
            <a:r>
              <a:rPr lang="en-GB" dirty="0" smtClean="0"/>
              <a:t>Inside, the shabby curtains were drawn and a humble fire crackled.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Dictionary work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400" b="1" dirty="0" smtClean="0"/>
              <a:t>Have a look back at the story. All of the words below are in </a:t>
            </a:r>
          </a:p>
          <a:p>
            <a:pPr>
              <a:buNone/>
            </a:pPr>
            <a:r>
              <a:rPr lang="en-GB" sz="2400" b="1" dirty="0" smtClean="0"/>
              <a:t>bold. See if you can work out what they mean from the context</a:t>
            </a:r>
          </a:p>
          <a:p>
            <a:pPr>
              <a:buNone/>
            </a:pPr>
            <a:r>
              <a:rPr lang="en-GB" sz="2400" b="1" dirty="0" smtClean="0"/>
              <a:t>of the story and jot your ideas down here.</a:t>
            </a:r>
          </a:p>
          <a:p>
            <a:pPr>
              <a:buNone/>
            </a:pPr>
            <a:r>
              <a:rPr lang="en-GB" sz="2400" dirty="0" smtClean="0"/>
              <a:t>If you are stuck, there is a list of matching words below to help</a:t>
            </a:r>
          </a:p>
          <a:p>
            <a:pPr>
              <a:buNone/>
            </a:pPr>
            <a:r>
              <a:rPr lang="en-GB" sz="2400" dirty="0" smtClean="0"/>
              <a:t>you. If you are still stuck, you could use a dictionary or the web.</a:t>
            </a:r>
          </a:p>
          <a:p>
            <a:pPr>
              <a:buNone/>
            </a:pPr>
            <a:endParaRPr lang="en-GB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11560" y="3931920"/>
          <a:ext cx="763284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283"/>
                <a:gridCol w="2544283"/>
                <a:gridCol w="2544283"/>
              </a:tblGrid>
              <a:tr h="3151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15177">
                <a:tc>
                  <a:txBody>
                    <a:bodyPr/>
                    <a:lstStyle/>
                    <a:p>
                      <a:r>
                        <a:rPr lang="en-GB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squally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redeemed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howled</a:t>
                      </a:r>
                      <a:endParaRPr lang="en-GB" dirty="0"/>
                    </a:p>
                  </a:txBody>
                  <a:tcPr/>
                </a:tc>
              </a:tr>
              <a:tr h="315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shabby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solitary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distraught</a:t>
                      </a:r>
                      <a:endParaRPr lang="en-GB" dirty="0"/>
                    </a:p>
                  </a:txBody>
                  <a:tcPr/>
                </a:tc>
              </a:tr>
              <a:tr h="315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humble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rummage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compensation </a:t>
                      </a:r>
                      <a:endParaRPr lang="en-GB" dirty="0"/>
                    </a:p>
                  </a:txBody>
                  <a:tcPr/>
                </a:tc>
              </a:tr>
              <a:tr h="315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scowled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sullenly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discarded</a:t>
                      </a:r>
                      <a:endParaRPr lang="en-GB" dirty="0"/>
                    </a:p>
                  </a:txBody>
                  <a:tcPr/>
                </a:tc>
              </a:tr>
              <a:tr h="3151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seething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stashed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turmoil</a:t>
                      </a:r>
                      <a:endParaRPr lang="en-GB" dirty="0"/>
                    </a:p>
                  </a:txBody>
                  <a:tcPr/>
                </a:tc>
              </a:tr>
              <a:tr h="315177">
                <a:tc>
                  <a:txBody>
                    <a:bodyPr/>
                    <a:lstStyle/>
                    <a:p>
                      <a:r>
                        <a:rPr lang="en-GB" dirty="0" smtClean="0"/>
                        <a:t>tentatively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immense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8229600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Writing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92941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400" dirty="0" smtClean="0"/>
              <a:t>“</a:t>
            </a:r>
            <a:r>
              <a:rPr lang="en-GB" sz="2400" b="1" dirty="0"/>
              <a:t>Be careful what you wish for</a:t>
            </a:r>
            <a:r>
              <a:rPr lang="en-GB" sz="2400" b="1" dirty="0" smtClean="0"/>
              <a:t>, you </a:t>
            </a:r>
            <a:r>
              <a:rPr lang="en-GB" sz="2400" b="1" dirty="0"/>
              <a:t>may receive </a:t>
            </a:r>
            <a:r>
              <a:rPr lang="en-GB" sz="2400" b="1" dirty="0" smtClean="0"/>
              <a:t>it</a:t>
            </a:r>
            <a:r>
              <a:rPr lang="en-GB" sz="2400" dirty="0" smtClean="0"/>
              <a:t>,” by anonymous.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Have you ever thought about what this means?</a:t>
            </a:r>
          </a:p>
          <a:p>
            <a:pPr>
              <a:buNone/>
            </a:pPr>
            <a:r>
              <a:rPr lang="en-GB" sz="2400" dirty="0"/>
              <a:t>The underlying moral of the wishing tale is often played out </a:t>
            </a:r>
            <a:r>
              <a:rPr lang="en-GB" sz="2400" dirty="0" smtClean="0"/>
              <a:t>in </a:t>
            </a:r>
          </a:p>
          <a:p>
            <a:pPr>
              <a:buNone/>
            </a:pPr>
            <a:r>
              <a:rPr lang="en-GB" sz="2400" dirty="0" smtClean="0"/>
              <a:t>real </a:t>
            </a:r>
            <a:r>
              <a:rPr lang="en-GB" sz="2400" dirty="0"/>
              <a:t>life. </a:t>
            </a:r>
            <a:r>
              <a:rPr lang="en-GB" sz="2400" dirty="0" smtClean="0"/>
              <a:t>Every week many </a:t>
            </a:r>
            <a:r>
              <a:rPr lang="en-GB" sz="2400" dirty="0"/>
              <a:t>people dream of winning the lottery </a:t>
            </a:r>
            <a:r>
              <a:rPr lang="en-GB" sz="2400" dirty="0" smtClean="0"/>
              <a:t>–</a:t>
            </a:r>
          </a:p>
          <a:p>
            <a:pPr>
              <a:buNone/>
            </a:pPr>
            <a:r>
              <a:rPr lang="en-GB" sz="2400" dirty="0" smtClean="0"/>
              <a:t>they  </a:t>
            </a:r>
            <a:r>
              <a:rPr lang="en-GB" sz="2400" dirty="0"/>
              <a:t>make a </a:t>
            </a:r>
            <a:r>
              <a:rPr lang="en-GB" sz="2400" dirty="0" smtClean="0"/>
              <a:t>wish</a:t>
            </a:r>
            <a:r>
              <a:rPr lang="en-GB" sz="2400" dirty="0"/>
              <a:t>. Someone then </a:t>
            </a:r>
            <a:r>
              <a:rPr lang="en-GB" sz="2400" dirty="0" smtClean="0"/>
              <a:t>wins a </a:t>
            </a:r>
            <a:r>
              <a:rPr lang="en-GB" sz="2400" dirty="0"/>
              <a:t>huge sum of money.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While this might seem </a:t>
            </a:r>
            <a:r>
              <a:rPr lang="en-GB" sz="2400" dirty="0"/>
              <a:t>like great news, the story often </a:t>
            </a:r>
            <a:r>
              <a:rPr lang="en-GB" sz="2400" dirty="0" smtClean="0"/>
              <a:t>leads to</a:t>
            </a:r>
          </a:p>
          <a:p>
            <a:pPr>
              <a:buNone/>
            </a:pPr>
            <a:r>
              <a:rPr lang="en-GB" sz="2400" dirty="0" smtClean="0"/>
              <a:t>misery and </a:t>
            </a:r>
            <a:r>
              <a:rPr lang="en-GB" sz="2400" dirty="0"/>
              <a:t>unhappiness</a:t>
            </a:r>
            <a:r>
              <a:rPr lang="en-GB" sz="2400" dirty="0" smtClean="0"/>
              <a:t>.</a:t>
            </a:r>
          </a:p>
          <a:p>
            <a:pPr>
              <a:buNone/>
            </a:pPr>
            <a:r>
              <a:rPr lang="en-GB" sz="2400" dirty="0" smtClean="0"/>
              <a:t>The </a:t>
            </a:r>
            <a:r>
              <a:rPr lang="en-GB" sz="2400" dirty="0"/>
              <a:t>sudden win changes lives. Friends and family </a:t>
            </a:r>
            <a:r>
              <a:rPr lang="en-GB" sz="2400" dirty="0" smtClean="0"/>
              <a:t>may be </a:t>
            </a:r>
            <a:r>
              <a:rPr lang="en-GB" sz="2400" dirty="0"/>
              <a:t>lost.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The ‘</a:t>
            </a:r>
            <a:r>
              <a:rPr lang="en-GB" sz="2400" dirty="0"/>
              <a:t>winner ’may lose a sense of purpose as they no longer </a:t>
            </a:r>
            <a:r>
              <a:rPr lang="en-GB" sz="2400" dirty="0" smtClean="0"/>
              <a:t>have</a:t>
            </a:r>
          </a:p>
          <a:p>
            <a:pPr>
              <a:buNone/>
            </a:pPr>
            <a:r>
              <a:rPr lang="en-GB" sz="2400" dirty="0" smtClean="0"/>
              <a:t> </a:t>
            </a:r>
            <a:r>
              <a:rPr lang="en-GB" sz="2400" dirty="0"/>
              <a:t>to go </a:t>
            </a:r>
            <a:r>
              <a:rPr lang="en-GB" sz="2400" dirty="0" smtClean="0"/>
              <a:t>to work</a:t>
            </a:r>
            <a:r>
              <a:rPr lang="en-GB" sz="2400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/>
              <a:t>This moral message is one that has been used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many</a:t>
            </a:r>
            <a:r>
              <a:rPr lang="en-GB" dirty="0"/>
              <a:t>, many times in stories </a:t>
            </a:r>
            <a:r>
              <a:rPr lang="en-GB" dirty="0" smtClean="0"/>
              <a:t>across the </a:t>
            </a:r>
            <a:r>
              <a:rPr lang="en-GB" dirty="0"/>
              <a:t>world. </a:t>
            </a:r>
            <a:r>
              <a:rPr lang="en-GB" dirty="0" smtClean="0"/>
              <a:t>It </a:t>
            </a:r>
          </a:p>
          <a:p>
            <a:pPr>
              <a:buNone/>
            </a:pPr>
            <a:r>
              <a:rPr lang="en-GB" dirty="0" smtClean="0"/>
              <a:t>was first </a:t>
            </a:r>
            <a:r>
              <a:rPr lang="en-GB" dirty="0"/>
              <a:t>thought to have been used in </a:t>
            </a:r>
            <a:r>
              <a:rPr lang="en-GB" dirty="0" smtClean="0"/>
              <a:t>Aesop’s </a:t>
            </a:r>
          </a:p>
          <a:p>
            <a:pPr>
              <a:buNone/>
            </a:pPr>
            <a:r>
              <a:rPr lang="en-GB" dirty="0" smtClean="0"/>
              <a:t>Fables</a:t>
            </a:r>
            <a:r>
              <a:rPr lang="en-GB" dirty="0"/>
              <a:t>.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Aesop </a:t>
            </a:r>
            <a:r>
              <a:rPr lang="en-GB" dirty="0"/>
              <a:t>was </a:t>
            </a:r>
            <a:r>
              <a:rPr lang="en-GB" dirty="0" smtClean="0"/>
              <a:t>a slave </a:t>
            </a:r>
            <a:r>
              <a:rPr lang="en-GB" dirty="0"/>
              <a:t>and storyteller believed to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have lived </a:t>
            </a:r>
            <a:r>
              <a:rPr lang="en-GB" dirty="0"/>
              <a:t>in ancient Greece</a:t>
            </a:r>
            <a:r>
              <a:rPr lang="en-GB" dirty="0" smtClean="0"/>
              <a:t>.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Just one wish!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/>
              <a:t>If you had just one chance to make a wish, </a:t>
            </a:r>
            <a:r>
              <a:rPr lang="en-GB" dirty="0" smtClean="0"/>
              <a:t>what</a:t>
            </a:r>
          </a:p>
          <a:p>
            <a:pPr>
              <a:buNone/>
            </a:pPr>
            <a:r>
              <a:rPr lang="en-GB" dirty="0" smtClean="0"/>
              <a:t>would </a:t>
            </a:r>
            <a:r>
              <a:rPr lang="en-GB" dirty="0"/>
              <a:t>you wish for?</a:t>
            </a:r>
          </a:p>
          <a:p>
            <a:pPr>
              <a:buNone/>
            </a:pPr>
            <a:r>
              <a:rPr lang="en-GB" dirty="0" smtClean="0"/>
              <a:t>For example</a:t>
            </a:r>
            <a:r>
              <a:rPr lang="en-GB" dirty="0" smtClean="0"/>
              <a:t>:     </a:t>
            </a:r>
            <a:endParaRPr lang="en-GB" dirty="0" smtClean="0"/>
          </a:p>
          <a:p>
            <a:r>
              <a:rPr lang="en-GB" dirty="0" smtClean="0"/>
              <a:t>a </a:t>
            </a:r>
            <a:r>
              <a:rPr lang="en-GB" dirty="0"/>
              <a:t>new </a:t>
            </a:r>
            <a:r>
              <a:rPr lang="en-GB" dirty="0" smtClean="0"/>
              <a:t>car</a:t>
            </a:r>
            <a:endParaRPr lang="en-GB" dirty="0" smtClean="0"/>
          </a:p>
          <a:p>
            <a:r>
              <a:rPr lang="en-GB" dirty="0" smtClean="0"/>
              <a:t>a new pet</a:t>
            </a:r>
            <a:endParaRPr lang="en-GB" dirty="0"/>
          </a:p>
          <a:p>
            <a:r>
              <a:rPr lang="en-GB" dirty="0" smtClean="0"/>
              <a:t>a yacht</a:t>
            </a:r>
          </a:p>
          <a:p>
            <a:r>
              <a:rPr lang="en-GB" dirty="0" smtClean="0"/>
              <a:t>a new skill</a:t>
            </a:r>
          </a:p>
        </p:txBody>
      </p:sp>
      <p:pic>
        <p:nvPicPr>
          <p:cNvPr id="19458" name="Picture 2" descr="http://www.lovethispic.com/uploaded_images/45364-Make-A-Wish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348880"/>
            <a:ext cx="2929482" cy="40999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smtClean="0"/>
              <a:t>downside........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GB" dirty="0"/>
              <a:t>For </a:t>
            </a:r>
            <a:r>
              <a:rPr lang="en-GB" dirty="0" smtClean="0"/>
              <a:t>example:</a:t>
            </a:r>
            <a:endParaRPr lang="en-GB" dirty="0"/>
          </a:p>
          <a:p>
            <a:pPr>
              <a:buNone/>
            </a:pPr>
            <a:r>
              <a:rPr lang="en-GB" b="1" dirty="0"/>
              <a:t>I wish </a:t>
            </a:r>
            <a:r>
              <a:rPr lang="en-GB" dirty="0"/>
              <a:t>I had a bright red </a:t>
            </a:r>
            <a:r>
              <a:rPr lang="en-GB" dirty="0" smtClean="0"/>
              <a:t>sports’ car. </a:t>
            </a:r>
            <a:r>
              <a:rPr lang="en-GB" dirty="0"/>
              <a:t>I could drive at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immense  </a:t>
            </a:r>
            <a:r>
              <a:rPr lang="en-GB" dirty="0"/>
              <a:t>speed and </a:t>
            </a:r>
            <a:r>
              <a:rPr lang="en-GB" dirty="0" smtClean="0"/>
              <a:t>win </a:t>
            </a:r>
            <a:r>
              <a:rPr lang="en-GB" dirty="0"/>
              <a:t>many </a:t>
            </a:r>
            <a:r>
              <a:rPr lang="en-GB" dirty="0" smtClean="0"/>
              <a:t>great races</a:t>
            </a:r>
            <a:r>
              <a:rPr lang="en-GB" dirty="0"/>
              <a:t>.</a:t>
            </a:r>
          </a:p>
          <a:p>
            <a:pPr>
              <a:buNone/>
            </a:pPr>
            <a:r>
              <a:rPr lang="en-GB" b="1" dirty="0"/>
              <a:t>However</a:t>
            </a:r>
            <a:r>
              <a:rPr lang="en-GB" dirty="0"/>
              <a:t>, I </a:t>
            </a:r>
            <a:r>
              <a:rPr lang="en-GB" dirty="0" smtClean="0"/>
              <a:t>am too young to drive.</a:t>
            </a:r>
            <a:endParaRPr lang="en-GB" dirty="0"/>
          </a:p>
          <a:p>
            <a:pPr>
              <a:buNone/>
            </a:pPr>
            <a:r>
              <a:rPr lang="en-GB" b="1" dirty="0" smtClean="0"/>
              <a:t>I </a:t>
            </a:r>
            <a:r>
              <a:rPr lang="en-GB" b="1" dirty="0"/>
              <a:t>wish </a:t>
            </a:r>
            <a:r>
              <a:rPr lang="en-GB" dirty="0"/>
              <a:t>I had a small, brown Dachshund. I could </a:t>
            </a:r>
            <a:r>
              <a:rPr lang="en-GB" dirty="0" smtClean="0"/>
              <a:t>take</a:t>
            </a:r>
          </a:p>
          <a:p>
            <a:pPr>
              <a:buNone/>
            </a:pPr>
            <a:r>
              <a:rPr lang="en-GB" dirty="0" smtClean="0"/>
              <a:t>it </a:t>
            </a:r>
            <a:r>
              <a:rPr lang="en-GB" dirty="0"/>
              <a:t>for long, leisurely walks in </a:t>
            </a:r>
            <a:r>
              <a:rPr lang="en-GB" dirty="0" smtClean="0"/>
              <a:t>the countryside</a:t>
            </a:r>
            <a:r>
              <a:rPr lang="en-GB" dirty="0"/>
              <a:t>.</a:t>
            </a:r>
          </a:p>
          <a:p>
            <a:pPr>
              <a:buNone/>
            </a:pPr>
            <a:r>
              <a:rPr lang="en-GB" b="1" dirty="0"/>
              <a:t>However</a:t>
            </a:r>
            <a:r>
              <a:rPr lang="en-GB" dirty="0"/>
              <a:t>, I </a:t>
            </a:r>
            <a:r>
              <a:rPr lang="en-GB" dirty="0" smtClean="0"/>
              <a:t>have already got a cat and they might </a:t>
            </a:r>
          </a:p>
          <a:p>
            <a:pPr>
              <a:buNone/>
            </a:pPr>
            <a:r>
              <a:rPr lang="en-GB" dirty="0" smtClean="0"/>
              <a:t>not get on with each other.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turn.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b="1" dirty="0" smtClean="0"/>
              <a:t>I wish...............................................................</a:t>
            </a:r>
          </a:p>
          <a:p>
            <a:pPr>
              <a:buNone/>
            </a:pPr>
            <a:r>
              <a:rPr lang="en-GB" b="1" dirty="0" smtClean="0"/>
              <a:t>........................................................................</a:t>
            </a:r>
            <a:r>
              <a:rPr lang="en-GB" dirty="0" smtClean="0"/>
              <a:t> </a:t>
            </a:r>
          </a:p>
          <a:p>
            <a:pPr>
              <a:buNone/>
            </a:pPr>
            <a:r>
              <a:rPr lang="en-GB" b="1" dirty="0" smtClean="0"/>
              <a:t>However</a:t>
            </a:r>
            <a:r>
              <a:rPr lang="en-GB" dirty="0" smtClean="0"/>
              <a:t>, ..........................................................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b="1" dirty="0" smtClean="0"/>
              <a:t>I wish ...............................................................</a:t>
            </a:r>
          </a:p>
          <a:p>
            <a:pPr>
              <a:buNone/>
            </a:pPr>
            <a:r>
              <a:rPr lang="en-GB" b="1" dirty="0" smtClean="0"/>
              <a:t>........................................................................</a:t>
            </a:r>
            <a:r>
              <a:rPr lang="en-GB" dirty="0" smtClean="0"/>
              <a:t> </a:t>
            </a:r>
          </a:p>
          <a:p>
            <a:pPr>
              <a:buNone/>
            </a:pPr>
            <a:r>
              <a:rPr lang="en-GB" b="1" dirty="0" smtClean="0"/>
              <a:t>However</a:t>
            </a:r>
            <a:r>
              <a:rPr lang="en-GB" dirty="0" smtClean="0"/>
              <a:t>, ..........................................................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b="1" dirty="0" smtClean="0"/>
              <a:t>Now try to be a little more magical. Anything is possible! </a:t>
            </a:r>
            <a:r>
              <a:rPr lang="en-GB" b="1" i="1" dirty="0" smtClean="0"/>
              <a:t/>
            </a:r>
            <a:br>
              <a:rPr lang="en-GB" b="1" i="1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For example</a:t>
            </a:r>
            <a:r>
              <a:rPr lang="en-GB" dirty="0"/>
              <a:t>: </a:t>
            </a:r>
            <a:r>
              <a:rPr lang="en-GB" b="1" dirty="0"/>
              <a:t>I wish </a:t>
            </a:r>
            <a:r>
              <a:rPr lang="en-GB" dirty="0"/>
              <a:t>I was in Hogwarts </a:t>
            </a:r>
            <a:r>
              <a:rPr lang="en-GB" dirty="0" smtClean="0"/>
              <a:t>and </a:t>
            </a:r>
          </a:p>
          <a:p>
            <a:pPr>
              <a:buNone/>
            </a:pPr>
            <a:r>
              <a:rPr lang="en-GB" dirty="0" smtClean="0"/>
              <a:t>befriended </a:t>
            </a:r>
            <a:r>
              <a:rPr lang="en-GB" dirty="0"/>
              <a:t>Hermione. I </a:t>
            </a:r>
            <a:r>
              <a:rPr lang="en-GB" dirty="0" smtClean="0"/>
              <a:t>could learn </a:t>
            </a:r>
            <a:r>
              <a:rPr lang="en-GB" dirty="0"/>
              <a:t>some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magical </a:t>
            </a:r>
            <a:r>
              <a:rPr lang="en-GB" dirty="0"/>
              <a:t>spells, play </a:t>
            </a:r>
            <a:r>
              <a:rPr lang="en-GB" dirty="0" err="1"/>
              <a:t>Quidditch</a:t>
            </a:r>
            <a:r>
              <a:rPr lang="en-GB" dirty="0"/>
              <a:t> and soar high </a:t>
            </a:r>
            <a:r>
              <a:rPr lang="en-GB" dirty="0" smtClean="0"/>
              <a:t>on</a:t>
            </a:r>
          </a:p>
          <a:p>
            <a:pPr>
              <a:buNone/>
            </a:pPr>
            <a:r>
              <a:rPr lang="en-GB" dirty="0" smtClean="0"/>
              <a:t>my enchanted broom</a:t>
            </a:r>
            <a:r>
              <a:rPr lang="en-GB" dirty="0"/>
              <a:t>.</a:t>
            </a:r>
          </a:p>
          <a:p>
            <a:pPr>
              <a:buNone/>
            </a:pPr>
            <a:r>
              <a:rPr lang="en-GB" b="1" dirty="0"/>
              <a:t>However</a:t>
            </a:r>
            <a:r>
              <a:rPr lang="en-GB" dirty="0"/>
              <a:t>, I might let them all know what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happens </a:t>
            </a:r>
            <a:r>
              <a:rPr lang="en-GB" dirty="0"/>
              <a:t>in the story and ruin </a:t>
            </a:r>
            <a:r>
              <a:rPr lang="en-GB" dirty="0" smtClean="0"/>
              <a:t>it for </a:t>
            </a:r>
            <a:r>
              <a:rPr lang="en-GB" dirty="0"/>
              <a:t>everyone.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Your turn.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I wish...............................................................</a:t>
            </a:r>
          </a:p>
          <a:p>
            <a:pPr>
              <a:buNone/>
            </a:pPr>
            <a:r>
              <a:rPr lang="en-GB" b="1" dirty="0" smtClean="0"/>
              <a:t>........................................................................</a:t>
            </a:r>
            <a:r>
              <a:rPr lang="en-GB" dirty="0" smtClean="0"/>
              <a:t> </a:t>
            </a:r>
          </a:p>
          <a:p>
            <a:pPr>
              <a:buNone/>
            </a:pPr>
            <a:r>
              <a:rPr lang="en-GB" b="1" dirty="0" smtClean="0"/>
              <a:t>However</a:t>
            </a:r>
            <a:r>
              <a:rPr lang="en-GB" dirty="0" smtClean="0"/>
              <a:t>, ..........................................................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b="1" dirty="0" smtClean="0"/>
              <a:t>I wish ...............................................................</a:t>
            </a:r>
          </a:p>
          <a:p>
            <a:pPr>
              <a:buNone/>
            </a:pPr>
            <a:r>
              <a:rPr lang="en-GB" b="1" dirty="0" smtClean="0"/>
              <a:t>........................................................................</a:t>
            </a:r>
            <a:r>
              <a:rPr lang="en-GB" dirty="0" smtClean="0"/>
              <a:t> </a:t>
            </a:r>
          </a:p>
          <a:p>
            <a:pPr>
              <a:buNone/>
            </a:pPr>
            <a:r>
              <a:rPr lang="en-GB" b="1" dirty="0" smtClean="0"/>
              <a:t>However</a:t>
            </a:r>
            <a:r>
              <a:rPr lang="en-GB" dirty="0" smtClean="0"/>
              <a:t>, ..........................................................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Poem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GB" dirty="0"/>
              <a:t>Do you remember how, in </a:t>
            </a:r>
            <a:r>
              <a:rPr lang="en-GB" i="1" dirty="0"/>
              <a:t>Snow White, the wicked </a:t>
            </a:r>
            <a:r>
              <a:rPr lang="en-GB" i="1" dirty="0" smtClean="0"/>
              <a:t>Queen</a:t>
            </a:r>
          </a:p>
          <a:p>
            <a:pPr>
              <a:buNone/>
            </a:pPr>
            <a:r>
              <a:rPr lang="en-GB" i="1" dirty="0" smtClean="0"/>
              <a:t>used a </a:t>
            </a:r>
            <a:r>
              <a:rPr lang="en-GB" dirty="0" smtClean="0"/>
              <a:t>mirror </a:t>
            </a:r>
            <a:r>
              <a:rPr lang="en-GB" dirty="0"/>
              <a:t>that always told the truth? </a:t>
            </a:r>
            <a:r>
              <a:rPr lang="en-GB" dirty="0" smtClean="0"/>
              <a:t>The following </a:t>
            </a:r>
          </a:p>
          <a:p>
            <a:pPr>
              <a:buNone/>
            </a:pPr>
            <a:r>
              <a:rPr lang="en-GB" dirty="0" smtClean="0"/>
              <a:t>poem </a:t>
            </a:r>
            <a:r>
              <a:rPr lang="en-GB" dirty="0"/>
              <a:t>is </a:t>
            </a:r>
            <a:r>
              <a:rPr lang="en-GB" dirty="0" smtClean="0"/>
              <a:t>about  what happens when </a:t>
            </a:r>
            <a:r>
              <a:rPr lang="en-GB" dirty="0"/>
              <a:t>different </a:t>
            </a:r>
            <a:r>
              <a:rPr lang="en-GB" dirty="0" smtClean="0"/>
              <a:t>characters</a:t>
            </a:r>
          </a:p>
          <a:p>
            <a:pPr>
              <a:buNone/>
            </a:pPr>
            <a:r>
              <a:rPr lang="en-GB" dirty="0" smtClean="0"/>
              <a:t>look </a:t>
            </a:r>
            <a:r>
              <a:rPr lang="en-GB" dirty="0"/>
              <a:t>into </a:t>
            </a:r>
            <a:r>
              <a:rPr lang="en-GB" dirty="0" smtClean="0"/>
              <a:t>a mirror that </a:t>
            </a:r>
            <a:r>
              <a:rPr lang="en-GB" dirty="0"/>
              <a:t>shows what </a:t>
            </a:r>
            <a:r>
              <a:rPr lang="en-GB" dirty="0" smtClean="0"/>
              <a:t>you wish </a:t>
            </a:r>
            <a:r>
              <a:rPr lang="en-GB" dirty="0"/>
              <a:t>for.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Make </a:t>
            </a:r>
            <a:r>
              <a:rPr lang="en-GB" dirty="0"/>
              <a:t>a </a:t>
            </a:r>
            <a:r>
              <a:rPr lang="en-GB" dirty="0" smtClean="0"/>
              <a:t>list </a:t>
            </a:r>
            <a:r>
              <a:rPr lang="en-GB" dirty="0"/>
              <a:t>of </a:t>
            </a:r>
            <a:r>
              <a:rPr lang="en-GB" dirty="0" smtClean="0"/>
              <a:t>people </a:t>
            </a:r>
            <a:r>
              <a:rPr lang="en-GB" dirty="0"/>
              <a:t>who </a:t>
            </a:r>
            <a:r>
              <a:rPr lang="en-GB" dirty="0" smtClean="0"/>
              <a:t>might look </a:t>
            </a:r>
            <a:r>
              <a:rPr lang="en-GB" dirty="0"/>
              <a:t>into the </a:t>
            </a:r>
            <a:r>
              <a:rPr lang="en-GB" dirty="0" smtClean="0"/>
              <a:t>wishing</a:t>
            </a:r>
          </a:p>
          <a:p>
            <a:pPr>
              <a:buNone/>
            </a:pPr>
            <a:r>
              <a:rPr lang="en-GB" dirty="0" smtClean="0"/>
              <a:t>mirror and  </a:t>
            </a:r>
            <a:r>
              <a:rPr lang="en-GB" dirty="0"/>
              <a:t>think </a:t>
            </a:r>
            <a:r>
              <a:rPr lang="en-GB" dirty="0" smtClean="0"/>
              <a:t>about </a:t>
            </a:r>
            <a:r>
              <a:rPr lang="en-GB" dirty="0"/>
              <a:t>what they would </a:t>
            </a:r>
            <a:r>
              <a:rPr lang="en-GB" dirty="0" smtClean="0"/>
              <a:t>wish </a:t>
            </a:r>
            <a:r>
              <a:rPr lang="en-GB" dirty="0"/>
              <a:t>to see.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For example: </a:t>
            </a:r>
            <a:r>
              <a:rPr lang="en-GB" i="1" dirty="0" smtClean="0"/>
              <a:t>a </a:t>
            </a:r>
            <a:r>
              <a:rPr lang="en-GB" i="1" dirty="0"/>
              <a:t>teacher, a sailor, a superhero, an </a:t>
            </a:r>
            <a:endParaRPr lang="en-GB" i="1" dirty="0" smtClean="0"/>
          </a:p>
          <a:p>
            <a:pPr>
              <a:buNone/>
            </a:pPr>
            <a:r>
              <a:rPr lang="en-GB" i="1" dirty="0" smtClean="0"/>
              <a:t>astronaut</a:t>
            </a:r>
            <a:r>
              <a:rPr lang="en-GB" i="1" dirty="0"/>
              <a:t>, a </a:t>
            </a:r>
            <a:r>
              <a:rPr lang="en-GB" i="1" dirty="0" smtClean="0"/>
              <a:t>pirate, a </a:t>
            </a:r>
            <a:r>
              <a:rPr lang="en-GB" i="1" dirty="0"/>
              <a:t>dragon hunter and a writer.</a:t>
            </a: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The Mirror of Wishes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5259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dirty="0" smtClean="0"/>
              <a:t>The </a:t>
            </a:r>
            <a:r>
              <a:rPr lang="en-GB" dirty="0"/>
              <a:t>teacher looked into the mirror</a:t>
            </a:r>
          </a:p>
          <a:p>
            <a:pPr>
              <a:buNone/>
            </a:pPr>
            <a:r>
              <a:rPr lang="en-GB" dirty="0"/>
              <a:t>And saw a class of hard-working children.</a:t>
            </a:r>
          </a:p>
          <a:p>
            <a:pPr>
              <a:buNone/>
            </a:pPr>
            <a:r>
              <a:rPr lang="en-GB" dirty="0"/>
              <a:t>A sailor looked into the mirror</a:t>
            </a:r>
          </a:p>
          <a:p>
            <a:pPr>
              <a:buNone/>
            </a:pPr>
            <a:r>
              <a:rPr lang="en-GB" dirty="0"/>
              <a:t>And saw the still waters of the Atlantic.</a:t>
            </a:r>
          </a:p>
          <a:p>
            <a:pPr>
              <a:buNone/>
            </a:pPr>
            <a:r>
              <a:rPr lang="en-GB" dirty="0"/>
              <a:t>Batman looked into the mirror</a:t>
            </a:r>
          </a:p>
          <a:p>
            <a:pPr>
              <a:buNone/>
            </a:pPr>
            <a:r>
              <a:rPr lang="en-GB" dirty="0"/>
              <a:t>And saw a crime free day in Gotham City.</a:t>
            </a:r>
          </a:p>
          <a:p>
            <a:pPr>
              <a:buNone/>
            </a:pPr>
            <a:r>
              <a:rPr lang="en-GB" dirty="0"/>
              <a:t>An astronaut looked into the mirror</a:t>
            </a:r>
          </a:p>
          <a:p>
            <a:pPr>
              <a:buNone/>
            </a:pPr>
            <a:r>
              <a:rPr lang="en-GB" dirty="0"/>
              <a:t>And saw his capsule landing in the sea.</a:t>
            </a:r>
          </a:p>
          <a:p>
            <a:pPr>
              <a:buNone/>
            </a:pPr>
            <a:r>
              <a:rPr lang="en-GB" dirty="0"/>
              <a:t>A pirate looked into the mirror</a:t>
            </a:r>
          </a:p>
          <a:p>
            <a:pPr>
              <a:buNone/>
            </a:pPr>
            <a:r>
              <a:rPr lang="en-GB" dirty="0"/>
              <a:t>And saw where a treasure chest lay buried.</a:t>
            </a:r>
          </a:p>
          <a:p>
            <a:pPr>
              <a:buNone/>
            </a:pPr>
            <a:r>
              <a:rPr lang="en-GB" dirty="0"/>
              <a:t>A dragon hunter looked into the mirror</a:t>
            </a:r>
          </a:p>
          <a:p>
            <a:pPr>
              <a:buNone/>
            </a:pPr>
            <a:r>
              <a:rPr lang="en-GB" dirty="0"/>
              <a:t>And saw the location of a dragon’s cave.</a:t>
            </a:r>
          </a:p>
          <a:p>
            <a:pPr>
              <a:buNone/>
            </a:pPr>
            <a:r>
              <a:rPr lang="en-GB" dirty="0"/>
              <a:t>A writer looked into the mirror</a:t>
            </a:r>
          </a:p>
          <a:p>
            <a:pPr>
              <a:buNone/>
            </a:pPr>
            <a:r>
              <a:rPr lang="en-GB" dirty="0"/>
              <a:t>And saw stories waiting to be told.</a:t>
            </a:r>
          </a:p>
        </p:txBody>
      </p:sp>
      <p:pic>
        <p:nvPicPr>
          <p:cNvPr id="13314" name="Picture 2" descr="Image result for mirr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340768"/>
            <a:ext cx="3024336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Your turn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As you can see, </a:t>
            </a:r>
            <a:r>
              <a:rPr lang="en-GB" dirty="0" smtClean="0"/>
              <a:t>the poet has </a:t>
            </a:r>
            <a:r>
              <a:rPr lang="en-GB" dirty="0"/>
              <a:t>written each idea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using the </a:t>
            </a:r>
            <a:r>
              <a:rPr lang="en-GB" dirty="0"/>
              <a:t>same pattern, based on </a:t>
            </a:r>
            <a:r>
              <a:rPr lang="en-GB" dirty="0" smtClean="0"/>
              <a:t>two lines.</a:t>
            </a:r>
          </a:p>
          <a:p>
            <a:pPr>
              <a:buNone/>
            </a:pPr>
            <a:r>
              <a:rPr lang="en-GB" dirty="0"/>
              <a:t>Copy his pattern but use your own </a:t>
            </a:r>
            <a:r>
              <a:rPr lang="en-GB" dirty="0" smtClean="0"/>
              <a:t>characters </a:t>
            </a:r>
          </a:p>
          <a:p>
            <a:pPr>
              <a:buNone/>
            </a:pPr>
            <a:r>
              <a:rPr lang="en-GB" dirty="0" smtClean="0"/>
              <a:t>and </a:t>
            </a:r>
            <a:r>
              <a:rPr lang="en-GB" dirty="0"/>
              <a:t>ideas about what </a:t>
            </a:r>
            <a:r>
              <a:rPr lang="en-GB" dirty="0" smtClean="0"/>
              <a:t>they might </a:t>
            </a:r>
            <a:r>
              <a:rPr lang="en-GB" dirty="0"/>
              <a:t>wish for.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Write </a:t>
            </a:r>
            <a:r>
              <a:rPr lang="en-GB" dirty="0"/>
              <a:t>your poem in your </a:t>
            </a:r>
            <a:r>
              <a:rPr lang="en-GB" dirty="0" smtClean="0"/>
              <a:t>home learning book.</a:t>
            </a:r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The Mirror of Despair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GB" dirty="0"/>
              <a:t>On the wall, there is also the mirror of despair! </a:t>
            </a:r>
            <a:r>
              <a:rPr lang="en-GB" dirty="0" smtClean="0"/>
              <a:t>This</a:t>
            </a:r>
          </a:p>
          <a:p>
            <a:pPr>
              <a:buNone/>
            </a:pPr>
            <a:r>
              <a:rPr lang="en-GB" dirty="0" smtClean="0"/>
              <a:t>always shows what </a:t>
            </a:r>
            <a:r>
              <a:rPr lang="en-GB" dirty="0"/>
              <a:t>you fear most of all happening.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Either </a:t>
            </a:r>
            <a:r>
              <a:rPr lang="en-GB" dirty="0"/>
              <a:t>make a new list of </a:t>
            </a:r>
            <a:r>
              <a:rPr lang="en-GB" dirty="0" smtClean="0"/>
              <a:t>people who </a:t>
            </a:r>
            <a:r>
              <a:rPr lang="en-GB" dirty="0"/>
              <a:t>might look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into </a:t>
            </a:r>
            <a:r>
              <a:rPr lang="en-GB" dirty="0"/>
              <a:t>the mirror of despair and think about what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they would </a:t>
            </a:r>
            <a:r>
              <a:rPr lang="en-GB" dirty="0"/>
              <a:t>most fear to see or write about </a:t>
            </a:r>
            <a:r>
              <a:rPr lang="en-GB" dirty="0" smtClean="0"/>
              <a:t>the </a:t>
            </a:r>
          </a:p>
          <a:p>
            <a:pPr>
              <a:buNone/>
            </a:pPr>
            <a:r>
              <a:rPr lang="en-GB" dirty="0" smtClean="0"/>
              <a:t>same </a:t>
            </a:r>
            <a:r>
              <a:rPr lang="en-GB" dirty="0"/>
              <a:t>characters </a:t>
            </a:r>
            <a:r>
              <a:rPr lang="en-GB" dirty="0" smtClean="0"/>
              <a:t>to </a:t>
            </a:r>
            <a:r>
              <a:rPr lang="en-GB" dirty="0"/>
              <a:t>find </a:t>
            </a:r>
            <a:r>
              <a:rPr lang="en-GB" dirty="0" smtClean="0"/>
              <a:t>out what </a:t>
            </a:r>
            <a:r>
              <a:rPr lang="en-GB" dirty="0"/>
              <a:t>they might most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fear</a:t>
            </a:r>
            <a:r>
              <a:rPr lang="en-GB" dirty="0"/>
              <a:t>. Once again, </a:t>
            </a:r>
            <a:r>
              <a:rPr lang="en-GB" dirty="0" smtClean="0"/>
              <a:t>the poet </a:t>
            </a:r>
            <a:r>
              <a:rPr lang="en-GB" dirty="0"/>
              <a:t>has written each idea</a:t>
            </a:r>
          </a:p>
          <a:p>
            <a:pPr>
              <a:buNone/>
            </a:pPr>
            <a:r>
              <a:rPr lang="en-GB" dirty="0"/>
              <a:t>using the same pattern.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The Mirror of Despair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6059016" cy="507342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000" dirty="0" smtClean="0"/>
              <a:t>The </a:t>
            </a:r>
            <a:r>
              <a:rPr lang="en-GB" sz="2000" dirty="0"/>
              <a:t>teacher looked into the mirror</a:t>
            </a:r>
          </a:p>
          <a:p>
            <a:pPr>
              <a:buNone/>
            </a:pPr>
            <a:r>
              <a:rPr lang="en-GB" sz="2000" dirty="0"/>
              <a:t>And saw children throwing paper airplanes.</a:t>
            </a:r>
          </a:p>
          <a:p>
            <a:pPr>
              <a:buNone/>
            </a:pPr>
            <a:r>
              <a:rPr lang="en-GB" sz="2000" dirty="0"/>
              <a:t>A sailor looked into the mirror</a:t>
            </a:r>
          </a:p>
          <a:p>
            <a:pPr>
              <a:buNone/>
            </a:pPr>
            <a:r>
              <a:rPr lang="en-GB" sz="2000" dirty="0"/>
              <a:t>And saw a tsunami approaching.</a:t>
            </a:r>
          </a:p>
          <a:p>
            <a:pPr>
              <a:buNone/>
            </a:pPr>
            <a:r>
              <a:rPr lang="en-GB" sz="2000" dirty="0"/>
              <a:t>Superman looked into the mirror</a:t>
            </a:r>
          </a:p>
          <a:p>
            <a:pPr>
              <a:buNone/>
            </a:pPr>
            <a:r>
              <a:rPr lang="en-GB" sz="2000" dirty="0"/>
              <a:t>And saw he was wearing a pair of kryptonite tights!</a:t>
            </a:r>
          </a:p>
          <a:p>
            <a:pPr>
              <a:buNone/>
            </a:pPr>
            <a:r>
              <a:rPr lang="en-GB" sz="2000" dirty="0"/>
              <a:t>An astronaut looked into the mirror</a:t>
            </a:r>
          </a:p>
          <a:p>
            <a:pPr>
              <a:buNone/>
            </a:pPr>
            <a:r>
              <a:rPr lang="en-GB" sz="2000" dirty="0"/>
              <a:t>And saw an asteroid as big as Bristol approaching</a:t>
            </a:r>
          </a:p>
          <a:p>
            <a:pPr>
              <a:buNone/>
            </a:pPr>
            <a:r>
              <a:rPr lang="en-GB" sz="2000" dirty="0"/>
              <a:t>A pirate looked into the mirror</a:t>
            </a:r>
          </a:p>
          <a:p>
            <a:pPr>
              <a:buNone/>
            </a:pPr>
            <a:r>
              <a:rPr lang="en-GB" sz="2000" dirty="0"/>
              <a:t>And saw sharks gathering beneath the plank.</a:t>
            </a:r>
          </a:p>
          <a:p>
            <a:pPr>
              <a:buNone/>
            </a:pPr>
            <a:r>
              <a:rPr lang="en-GB" sz="2000" dirty="0"/>
              <a:t>A dragon hunter looked into the mirror</a:t>
            </a:r>
          </a:p>
          <a:p>
            <a:pPr>
              <a:buNone/>
            </a:pPr>
            <a:r>
              <a:rPr lang="en-GB" sz="2000" dirty="0"/>
              <a:t>And saw that he had picked up a plastic sword by mistake.</a:t>
            </a:r>
          </a:p>
          <a:p>
            <a:pPr>
              <a:buNone/>
            </a:pPr>
            <a:r>
              <a:rPr lang="en-GB" sz="2000" dirty="0"/>
              <a:t>A writer looked into the mirror</a:t>
            </a:r>
          </a:p>
          <a:p>
            <a:pPr>
              <a:buNone/>
            </a:pPr>
            <a:r>
              <a:rPr lang="en-GB" sz="2000" dirty="0"/>
              <a:t>And saw a library burst into flames.</a:t>
            </a:r>
          </a:p>
        </p:txBody>
      </p:sp>
      <p:pic>
        <p:nvPicPr>
          <p:cNvPr id="10242" name="Picture 2" descr="Image result for mirr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908720"/>
            <a:ext cx="1704975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Your turn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As you can see, the poet has written each idea </a:t>
            </a:r>
          </a:p>
          <a:p>
            <a:pPr>
              <a:buNone/>
            </a:pPr>
            <a:r>
              <a:rPr lang="en-GB" dirty="0" smtClean="0"/>
              <a:t>using the same pattern, based on two lines.</a:t>
            </a:r>
          </a:p>
          <a:p>
            <a:pPr>
              <a:buNone/>
            </a:pPr>
            <a:r>
              <a:rPr lang="en-GB" dirty="0" smtClean="0"/>
              <a:t>Copy his pattern but use your own characters </a:t>
            </a:r>
          </a:p>
          <a:p>
            <a:pPr>
              <a:buNone/>
            </a:pPr>
            <a:r>
              <a:rPr lang="en-GB" dirty="0" smtClean="0"/>
              <a:t>and ideas about what they might wish for. </a:t>
            </a:r>
          </a:p>
          <a:p>
            <a:pPr>
              <a:buNone/>
            </a:pPr>
            <a:r>
              <a:rPr lang="en-GB" dirty="0" smtClean="0"/>
              <a:t>Write your poem in your home learning book.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Grammar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In stories, one character often speaks and</a:t>
            </a:r>
          </a:p>
          <a:p>
            <a:pPr>
              <a:buNone/>
            </a:pPr>
            <a:r>
              <a:rPr lang="en-GB" dirty="0" smtClean="0"/>
              <a:t>another replies. This helps move the story along </a:t>
            </a:r>
          </a:p>
          <a:p>
            <a:pPr>
              <a:buNone/>
            </a:pPr>
            <a:r>
              <a:rPr lang="en-GB" dirty="0" smtClean="0"/>
              <a:t>and should tell the reader something about the </a:t>
            </a:r>
          </a:p>
          <a:p>
            <a:pPr>
              <a:buNone/>
            </a:pPr>
            <a:r>
              <a:rPr lang="en-GB" dirty="0" smtClean="0"/>
              <a:t>characters. We need to make sure we lay out the</a:t>
            </a:r>
          </a:p>
          <a:p>
            <a:pPr>
              <a:buNone/>
            </a:pPr>
            <a:r>
              <a:rPr lang="en-GB" dirty="0" smtClean="0"/>
              <a:t>speech clearly and punctuate the way that they </a:t>
            </a:r>
          </a:p>
          <a:p>
            <a:pPr>
              <a:buNone/>
            </a:pPr>
            <a:r>
              <a:rPr lang="en-GB" dirty="0" smtClean="0"/>
              <a:t>speak so that the reader knows:</a:t>
            </a:r>
          </a:p>
          <a:p>
            <a:pPr>
              <a:buNone/>
            </a:pPr>
            <a:r>
              <a:rPr lang="en-GB" dirty="0" smtClean="0"/>
              <a:t>• what’s said • who said it • how they said it.</a:t>
            </a:r>
            <a:endParaRPr lang="en-GB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There are some golden rules for writing speech:</a:t>
            </a:r>
            <a:br>
              <a:rPr lang="en-GB" b="1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/>
              <a:t>1) Put inverted commas (“ ”) around what is actually said.</a:t>
            </a:r>
          </a:p>
          <a:p>
            <a:pPr>
              <a:buNone/>
            </a:pPr>
            <a:r>
              <a:rPr lang="en-GB" dirty="0" smtClean="0"/>
              <a:t>2) Begin a new line (paragraph) for every new speaker.</a:t>
            </a:r>
          </a:p>
          <a:p>
            <a:pPr>
              <a:buNone/>
            </a:pPr>
            <a:r>
              <a:rPr lang="en-GB" dirty="0" smtClean="0"/>
              <a:t>3) Always begin a new piece of speech with a capital letter.</a:t>
            </a:r>
          </a:p>
          <a:p>
            <a:pPr>
              <a:buNone/>
            </a:pPr>
            <a:r>
              <a:rPr lang="en-GB" dirty="0" smtClean="0"/>
              <a:t>4) Always put some punctuation at the end of the speech – . , ! or ?</a:t>
            </a:r>
          </a:p>
          <a:p>
            <a:pPr>
              <a:buNone/>
            </a:pPr>
            <a:r>
              <a:rPr lang="en-GB" dirty="0" smtClean="0"/>
              <a:t>5) To make it interesting, tell us how the words were spoken.</a:t>
            </a:r>
            <a:endParaRPr lang="en-GB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4888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800" dirty="0" smtClean="0"/>
              <a:t>Writing speech in a story is very similar to a comic strip</a:t>
            </a:r>
          </a:p>
          <a:p>
            <a:pPr>
              <a:buNone/>
            </a:pPr>
            <a:r>
              <a:rPr lang="en-GB" sz="2800" dirty="0" smtClean="0"/>
              <a:t>except this time you have to use words to paint the </a:t>
            </a:r>
          </a:p>
          <a:p>
            <a:pPr>
              <a:buNone/>
            </a:pPr>
            <a:r>
              <a:rPr lang="en-GB" sz="2800" dirty="0" smtClean="0"/>
              <a:t>picture of how the speaker is feeling and how they </a:t>
            </a:r>
          </a:p>
          <a:p>
            <a:pPr>
              <a:buNone/>
            </a:pPr>
            <a:r>
              <a:rPr lang="en-GB" sz="2800" dirty="0" smtClean="0"/>
              <a:t>react to what someone else has said. </a:t>
            </a:r>
          </a:p>
          <a:p>
            <a:pPr>
              <a:buNone/>
            </a:pPr>
            <a:r>
              <a:rPr lang="en-GB" sz="2800" dirty="0" smtClean="0"/>
              <a:t>Look at the example below:</a:t>
            </a:r>
            <a:endParaRPr lang="en-GB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9080"/>
            <a:ext cx="8793911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Rules of speech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41044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dirty="0" smtClean="0"/>
              <a:t>The inverted commas go around what is said.</a:t>
            </a:r>
          </a:p>
          <a:p>
            <a:pPr>
              <a:buNone/>
            </a:pPr>
            <a:r>
              <a:rPr lang="en-GB" sz="2400" dirty="0" smtClean="0"/>
              <a:t>The first word of speech has a capital letter.</a:t>
            </a:r>
          </a:p>
          <a:p>
            <a:pPr>
              <a:buNone/>
            </a:pPr>
            <a:r>
              <a:rPr lang="en-GB" sz="2400" dirty="0" smtClean="0"/>
              <a:t>The last word spoken has punctuation after it, inside the </a:t>
            </a:r>
          </a:p>
          <a:p>
            <a:pPr>
              <a:buNone/>
            </a:pPr>
            <a:r>
              <a:rPr lang="en-GB" sz="2400" dirty="0" smtClean="0"/>
              <a:t>inverted commas.</a:t>
            </a:r>
          </a:p>
          <a:p>
            <a:pPr>
              <a:buNone/>
            </a:pPr>
            <a:r>
              <a:rPr lang="en-GB" sz="2400" dirty="0" smtClean="0"/>
              <a:t>Now it’s your turn. Use the characters from the story. Make </a:t>
            </a:r>
          </a:p>
          <a:p>
            <a:pPr>
              <a:buNone/>
            </a:pPr>
            <a:r>
              <a:rPr lang="en-GB" sz="2400" dirty="0" smtClean="0"/>
              <a:t>Sarah wish something and Jack react. Let the reader</a:t>
            </a:r>
          </a:p>
          <a:p>
            <a:pPr>
              <a:buNone/>
            </a:pPr>
            <a:r>
              <a:rPr lang="en-GB" sz="2400" dirty="0" smtClean="0"/>
              <a:t>know how each character feels. Write what they say into the</a:t>
            </a:r>
          </a:p>
          <a:p>
            <a:pPr>
              <a:buNone/>
            </a:pPr>
            <a:r>
              <a:rPr lang="en-GB" sz="2400" dirty="0" smtClean="0"/>
              <a:t>speech bubbles and draw an image to show how each speaker </a:t>
            </a:r>
          </a:p>
          <a:p>
            <a:pPr>
              <a:buNone/>
            </a:pPr>
            <a:r>
              <a:rPr lang="en-GB" sz="2400" dirty="0" smtClean="0"/>
              <a:t>feels.</a:t>
            </a:r>
            <a:endParaRPr lang="en-GB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301208"/>
            <a:ext cx="806489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Writing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8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Now turn your cartoon into a short dialogue </a:t>
            </a:r>
          </a:p>
          <a:p>
            <a:pPr>
              <a:buNone/>
            </a:pPr>
            <a:r>
              <a:rPr lang="en-GB" dirty="0" smtClean="0"/>
              <a:t>from the wishing story. Use the words you select </a:t>
            </a:r>
          </a:p>
          <a:p>
            <a:pPr>
              <a:buNone/>
            </a:pPr>
            <a:r>
              <a:rPr lang="en-GB" dirty="0" smtClean="0"/>
              <a:t>help the reader picture the scene. </a:t>
            </a:r>
          </a:p>
          <a:p>
            <a:pPr>
              <a:buNone/>
            </a:pPr>
            <a:r>
              <a:rPr lang="en-GB" dirty="0" smtClean="0"/>
              <a:t>Write it in your home learning book.</a:t>
            </a:r>
            <a:endParaRPr lang="en-GB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Spelling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L.C. Can I </a:t>
            </a:r>
            <a:r>
              <a:rPr lang="en-US" dirty="0" smtClean="0"/>
              <a:t>use a dictionary to check words referring to the first three or four letters?</a:t>
            </a:r>
            <a:endParaRPr lang="en-GB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Put these words in dictionary order.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relevant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revelation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referee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restaurant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revolution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reflex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remonstrate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readjust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reflection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Put these words in dictionary order.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profession </a:t>
            </a:r>
            <a:endParaRPr lang="en-GB" dirty="0" smtClean="0"/>
          </a:p>
          <a:p>
            <a:pPr>
              <a:buNone/>
            </a:pPr>
            <a:r>
              <a:rPr lang="en-US" dirty="0" err="1" smtClean="0"/>
              <a:t>programme</a:t>
            </a:r>
            <a:r>
              <a:rPr lang="en-US" dirty="0" smtClean="0"/>
              <a:t>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pronunciation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prototype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popularity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prosecute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proposition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prospective </a:t>
            </a:r>
            <a:endParaRPr lang="en-GB" dirty="0" smtClean="0"/>
          </a:p>
          <a:p>
            <a:pPr>
              <a:buNone/>
            </a:pPr>
            <a:r>
              <a:rPr lang="en-US" dirty="0" smtClean="0"/>
              <a:t>production</a:t>
            </a:r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2039</Words>
  <Application>Microsoft Office PowerPoint</Application>
  <PresentationFormat>On-screen Show (4:3)</PresentationFormat>
  <Paragraphs>266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Y5 English 1.6.20</vt:lpstr>
      <vt:lpstr>Reading </vt:lpstr>
      <vt:lpstr>Read the story. </vt:lpstr>
      <vt:lpstr>  Suddenly, the letterbox jangled and there was a solitary but  decisive knock on the door. Hope, the Labrador, barked. Sarah  pulled back the curtain and watched as a hooded figure slipped  silently away up the road. Puzzled, she stared down at a golden card that had appeared, glinting on the frayed doormat. Tentatively, she gathered it up and read it out loud: </vt:lpstr>
      <vt:lpstr>Predict.</vt:lpstr>
      <vt:lpstr>Now let’s find out how close your predictions were. Read on!</vt:lpstr>
      <vt:lpstr>Slide 7</vt:lpstr>
      <vt:lpstr>Slide 8</vt:lpstr>
      <vt:lpstr>Slide 9</vt:lpstr>
      <vt:lpstr>Dictionary work  </vt:lpstr>
      <vt:lpstr>Slide 11</vt:lpstr>
      <vt:lpstr>Writing </vt:lpstr>
      <vt:lpstr>Writing</vt:lpstr>
      <vt:lpstr>Just one wish!</vt:lpstr>
      <vt:lpstr>The downside........</vt:lpstr>
      <vt:lpstr>Your turn.</vt:lpstr>
      <vt:lpstr>Now try to be a little more magical. Anything is possible!  </vt:lpstr>
      <vt:lpstr>Your turn.</vt:lpstr>
      <vt:lpstr>Poem</vt:lpstr>
      <vt:lpstr>The Mirror of Wishes </vt:lpstr>
      <vt:lpstr>Your turn </vt:lpstr>
      <vt:lpstr>The Mirror of Despair</vt:lpstr>
      <vt:lpstr>The Mirror of Despair </vt:lpstr>
      <vt:lpstr>Your turn</vt:lpstr>
      <vt:lpstr>Grammar</vt:lpstr>
      <vt:lpstr> There are some golden rules for writing speech: </vt:lpstr>
      <vt:lpstr>Slide 27</vt:lpstr>
      <vt:lpstr>Rules of speech</vt:lpstr>
      <vt:lpstr>Writing task</vt:lpstr>
      <vt:lpstr>Spelling </vt:lpstr>
      <vt:lpstr>Put these words in dictionary order.</vt:lpstr>
      <vt:lpstr>Put these words in dictionary order.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StaffLaws</dc:creator>
  <cp:lastModifiedBy>StaffLaws</cp:lastModifiedBy>
  <cp:revision>14</cp:revision>
  <dcterms:created xsi:type="dcterms:W3CDTF">2020-05-25T07:19:11Z</dcterms:created>
  <dcterms:modified xsi:type="dcterms:W3CDTF">2020-05-29T10:17:45Z</dcterms:modified>
</cp:coreProperties>
</file>