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8" r:id="rId1"/>
  </p:sldMasterIdLst>
  <p:sldIdLst>
    <p:sldId id="256" r:id="rId2"/>
    <p:sldId id="294" r:id="rId3"/>
    <p:sldId id="313" r:id="rId4"/>
    <p:sldId id="295" r:id="rId5"/>
    <p:sldId id="296" r:id="rId6"/>
    <p:sldId id="312" r:id="rId7"/>
    <p:sldId id="297" r:id="rId8"/>
    <p:sldId id="298" r:id="rId9"/>
    <p:sldId id="306" r:id="rId10"/>
    <p:sldId id="314" r:id="rId11"/>
    <p:sldId id="31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156DCE-C23B-2426-1EE1-2F727E2E1F14}" v="4" dt="2021-02-28T12:24:38.4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775"/>
  </p:normalViewPr>
  <p:slideViewPr>
    <p:cSldViewPr snapToGrid="0" snapToObjects="1">
      <p:cViewPr varScale="1">
        <p:scale>
          <a:sx n="90" d="100"/>
          <a:sy n="90" d="100"/>
        </p:scale>
        <p:origin x="232"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AC156DCE-C23B-2426-1EE1-2F727E2E1F14}"/>
    <pc:docChg chg="modSld">
      <pc:chgData name="Rachel Harrison" userId="S::rachel.harrison@bramhopeprimaryschool.co.uk::1ceaffb2-cd00-4957-9443-572dfb74df9c" providerId="AD" clId="Web-{AC156DCE-C23B-2426-1EE1-2F727E2E1F14}" dt="2021-02-28T12:24:38.464" v="1" actId="20577"/>
      <pc:docMkLst>
        <pc:docMk/>
      </pc:docMkLst>
      <pc:sldChg chg="modSp">
        <pc:chgData name="Rachel Harrison" userId="S::rachel.harrison@bramhopeprimaryschool.co.uk::1ceaffb2-cd00-4957-9443-572dfb74df9c" providerId="AD" clId="Web-{AC156DCE-C23B-2426-1EE1-2F727E2E1F14}" dt="2021-02-28T12:24:38.464" v="1" actId="20577"/>
        <pc:sldMkLst>
          <pc:docMk/>
          <pc:sldMk cId="4048868080" sldId="315"/>
        </pc:sldMkLst>
        <pc:spChg chg="mod">
          <ac:chgData name="Rachel Harrison" userId="S::rachel.harrison@bramhopeprimaryschool.co.uk::1ceaffb2-cd00-4957-9443-572dfb74df9c" providerId="AD" clId="Web-{AC156DCE-C23B-2426-1EE1-2F727E2E1F14}" dt="2021-02-28T12:24:38.464" v="1" actId="20577"/>
          <ac:spMkLst>
            <pc:docMk/>
            <pc:sldMk cId="4048868080" sldId="315"/>
            <ac:spMk id="9" creationId="{C172327B-C76E-3E42-A276-3A3EDC38928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2/28/2021</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900780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a:buFont typeface="+mj-lt"/>
              <a:buAutoNum type="arabicPeriod"/>
              <a:defRPr/>
            </a:lvl1pPr>
            <a:lvl2pPr marL="228600" indent="-228600">
              <a:buFont typeface="+mj-lt"/>
              <a:buAutoNum type="arabicPeriod"/>
              <a:defRPr/>
            </a:lvl2pPr>
            <a:lvl3pPr marL="228600">
              <a:buFont typeface="+mj-lt"/>
              <a:buAutoNum type="arabicPeriod"/>
              <a:defRPr/>
            </a:lvl3pPr>
            <a:lvl4pPr marL="228600" indent="-228600">
              <a:buFont typeface="+mj-lt"/>
              <a:buAutoNum type="arabicPeriod"/>
              <a:defRPr/>
            </a:lvl4pPr>
            <a:lvl5pPr marL="228600">
              <a:buFont typeface="+mj-lt"/>
              <a:buAutoNum type="arabicPerio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2/28/2021</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506602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2/28/2021</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84077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2/28/2021</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81042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2/28/2021</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857996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2/28/2021</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4258938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2/28/2021</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550486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2/28/2021</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097767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2/28/2021</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070883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2/28/2021</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630206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2/28/2021</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09732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2191B76-6E90-4D83-B0B9-7540CF6D6A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5449550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2191B76-6E90-4D83-B0B9-7540CF6D6A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1347007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2191B76-6E90-4D83-B0B9-7540CF6D6A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184091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2191B76-6E90-4D83-B0B9-7540CF6D6A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1771714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2191B76-6E90-4D83-B0B9-7540CF6D6A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2351977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2191B76-6E90-4D83-B0B9-7540CF6D6A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964175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2191B76-6E90-4D83-B0B9-7540CF6D6A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727299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6214" y="-1"/>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2/28/2021</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dirty="0"/>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3926280742"/>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7" r:id="rId6"/>
    <p:sldLayoutId id="2147483782" r:id="rId7"/>
    <p:sldLayoutId id="2147483783" r:id="rId8"/>
    <p:sldLayoutId id="2147483784" r:id="rId9"/>
    <p:sldLayoutId id="2147483786" r:id="rId10"/>
    <p:sldLayoutId id="2147483785" r:id="rId11"/>
    <p:sldLayoutId id="2147483789" r:id="rId12"/>
    <p:sldLayoutId id="2147483790" r:id="rId13"/>
    <p:sldLayoutId id="2147483791" r:id="rId14"/>
    <p:sldLayoutId id="2147483792" r:id="rId15"/>
    <p:sldLayoutId id="2147483793" r:id="rId16"/>
    <p:sldLayoutId id="2147483794" r:id="rId17"/>
    <p:sldLayoutId id="2147483795" r:id="rId18"/>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mj-lt"/>
        <a:buAutoNum type="arabicPeriod"/>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mj-lt"/>
        <a:buAutoNum type="arabicPeriod"/>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mj-lt"/>
        <a:buAutoNum type="arabicPeriod"/>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mj-lt"/>
        <a:buAutoNum type="arabicPeriod"/>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mj-lt"/>
        <a:buAutoNum type="arabicPeriod"/>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hbB7RS47VE0" TargetMode="External"/><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BA6285CA-6AFA-4F27-AFB5-1B32CDE09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6" name="Rectangle 55">
            <a:extLst>
              <a:ext uri="{FF2B5EF4-FFF2-40B4-BE49-F238E27FC236}">
                <a16:creationId xmlns:a16="http://schemas.microsoft.com/office/drawing/2014/main" id="{1D89589F-37B2-43AC-A5AB-3B428690B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8" name="Right Triangle 57">
            <a:extLst>
              <a:ext uri="{FF2B5EF4-FFF2-40B4-BE49-F238E27FC236}">
                <a16:creationId xmlns:a16="http://schemas.microsoft.com/office/drawing/2014/main" id="{7BCC6446-8462-4A63-9B6F-8F57EC4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5271" y="2673521"/>
            <a:ext cx="568289" cy="568289"/>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lowchart: Document 59">
            <a:extLst>
              <a:ext uri="{FF2B5EF4-FFF2-40B4-BE49-F238E27FC236}">
                <a16:creationId xmlns:a16="http://schemas.microsoft.com/office/drawing/2014/main" id="{0AF8A919-E589-4841-8662-39A57558C0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455724" y="2105114"/>
            <a:ext cx="6858000" cy="2647778"/>
          </a:xfrm>
          <a:prstGeom prst="flowChartDocument">
            <a:avLst/>
          </a:prstGeom>
          <a:solidFill>
            <a:schemeClr val="accent6">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62" name="Group 61">
            <a:extLst>
              <a:ext uri="{FF2B5EF4-FFF2-40B4-BE49-F238E27FC236}">
                <a16:creationId xmlns:a16="http://schemas.microsoft.com/office/drawing/2014/main" id="{8118ECEF-CA6A-4CB6-BCA5-59B2DB40C4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63" name="Straight Connector 62">
              <a:extLst>
                <a:ext uri="{FF2B5EF4-FFF2-40B4-BE49-F238E27FC236}">
                  <a16:creationId xmlns:a16="http://schemas.microsoft.com/office/drawing/2014/main" id="{CDC2A251-C28C-4A72-BAFF-511640FB2E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DDDB2429-3E01-4CD5-998D-8F5716A098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E26953B-4BE7-4AD0-B471-088DBB23D7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E9D9ED6D-9817-4272-9FEF-E674FBCCCC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8718C0DE-4596-4A70-AA4F-E678AC7FB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8B48095-74C2-4053-872D-D3F70910C3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224D0B6-A4CB-4D98-A1DC-2770B95F9E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CB39DE9C-23C1-4ABA-BD0D-B76BDC963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19DDAAE0-966C-4350-8819-857CF524F3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BEE6C021-FBD3-42F3-9A9C-69C4E71989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F02961B9-65E1-4B12-AD98-9845BC3F43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22ABFE0-D700-4FD9-9CC8-D138B29ABF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46FFF1A3-B8BF-470C-9436-D5B7818535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198B6551-FF5D-49F5-8D3E-757AEC357A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50F3BFE5-573C-42C0-94D5-E5513CCC57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57931AB-4B07-4E0E-B3E4-84E2452E0A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C4789DB-7083-4597-9FC7-6336EA0BE3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9E0B4F1D-D11A-4023-BE6B-6679ABB2B4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8633D7A-F6FC-418F-AD87-0EE148C1A0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A0FC8FCC-6F69-4802-995C-903AE44162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86ABFCE7-4796-4186-8EDC-DB6CE87BC7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1935BF2-A804-46BA-940A-DDAD7888F3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ED012DA9-8D67-483A-8071-2903F2E3B2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09163DC-956E-44BE-B55A-E6C2C851DD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76CDE9FD-1880-483F-A039-BEB3AB0D37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38DDB23B-71E7-42A3-B055-5740EE14C5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37245B63-D771-461D-A625-4B49966D24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CF1DF9FF-1F61-4B4F-8993-6897DE09C9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4092F139-6734-46F3-B176-11741F1F73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6879DF1-249B-D24D-BD0D-CA1548420FA9}"/>
              </a:ext>
            </a:extLst>
          </p:cNvPr>
          <p:cNvSpPr>
            <a:spLocks noGrp="1"/>
          </p:cNvSpPr>
          <p:nvPr>
            <p:ph type="ctrTitle"/>
          </p:nvPr>
        </p:nvSpPr>
        <p:spPr>
          <a:xfrm>
            <a:off x="453142" y="725467"/>
            <a:ext cx="5414255" cy="2784496"/>
          </a:xfrm>
        </p:spPr>
        <p:txBody>
          <a:bodyPr>
            <a:normAutofit/>
          </a:bodyPr>
          <a:lstStyle/>
          <a:p>
            <a:pPr algn="l"/>
            <a:r>
              <a:rPr lang="en-GB">
                <a:solidFill>
                  <a:schemeClr val="tx2">
                    <a:alpha val="80000"/>
                  </a:schemeClr>
                </a:solidFill>
              </a:rPr>
              <a:t>KS1 PSHE</a:t>
            </a:r>
          </a:p>
        </p:txBody>
      </p:sp>
      <p:sp>
        <p:nvSpPr>
          <p:cNvPr id="3" name="Subtitle 2">
            <a:extLst>
              <a:ext uri="{FF2B5EF4-FFF2-40B4-BE49-F238E27FC236}">
                <a16:creationId xmlns:a16="http://schemas.microsoft.com/office/drawing/2014/main" id="{31AD11A7-28D6-0247-93F5-CD7261F6A7ED}"/>
              </a:ext>
            </a:extLst>
          </p:cNvPr>
          <p:cNvSpPr>
            <a:spLocks noGrp="1"/>
          </p:cNvSpPr>
          <p:nvPr>
            <p:ph type="subTitle" idx="1"/>
          </p:nvPr>
        </p:nvSpPr>
        <p:spPr>
          <a:xfrm>
            <a:off x="453142" y="3602038"/>
            <a:ext cx="5414255" cy="1560594"/>
          </a:xfrm>
        </p:spPr>
        <p:txBody>
          <a:bodyPr>
            <a:normAutofit/>
          </a:bodyPr>
          <a:lstStyle/>
          <a:p>
            <a:pPr algn="l"/>
            <a:r>
              <a:rPr lang="en-GB">
                <a:solidFill>
                  <a:schemeClr val="tx2">
                    <a:alpha val="80000"/>
                  </a:schemeClr>
                </a:solidFill>
              </a:rPr>
              <a:t>LC: What makes a good friend? </a:t>
            </a:r>
          </a:p>
        </p:txBody>
      </p:sp>
      <p:pic>
        <p:nvPicPr>
          <p:cNvPr id="49" name="Picture 3">
            <a:extLst>
              <a:ext uri="{FF2B5EF4-FFF2-40B4-BE49-F238E27FC236}">
                <a16:creationId xmlns:a16="http://schemas.microsoft.com/office/drawing/2014/main" id="{BF73C4C4-3D32-4448-84EC-BD865F7F2C2F}"/>
              </a:ext>
            </a:extLst>
          </p:cNvPr>
          <p:cNvPicPr>
            <a:picLocks noChangeAspect="1"/>
          </p:cNvPicPr>
          <p:nvPr/>
        </p:nvPicPr>
        <p:blipFill rotWithShape="1">
          <a:blip r:embed="rId2"/>
          <a:srcRect l="8235" r="263" b="-3"/>
          <a:stretch/>
        </p:blipFill>
        <p:spPr>
          <a:xfrm>
            <a:off x="6025896" y="457200"/>
            <a:ext cx="5879592" cy="5879592"/>
          </a:xfrm>
          <a:custGeom>
            <a:avLst/>
            <a:gdLst/>
            <a:ahLst/>
            <a:cxnLst/>
            <a:rect l="l" t="t" r="r" b="b"/>
            <a:pathLst>
              <a:path w="5777910" h="5777910">
                <a:moveTo>
                  <a:pt x="2888955" y="0"/>
                </a:moveTo>
                <a:cubicBezTo>
                  <a:pt x="4484481" y="0"/>
                  <a:pt x="5777910" y="1293429"/>
                  <a:pt x="5777910" y="2888955"/>
                </a:cubicBezTo>
                <a:cubicBezTo>
                  <a:pt x="5777910" y="4484481"/>
                  <a:pt x="4484481" y="5777910"/>
                  <a:pt x="2888955" y="5777910"/>
                </a:cubicBezTo>
                <a:cubicBezTo>
                  <a:pt x="1293429" y="5777910"/>
                  <a:pt x="0" y="4484481"/>
                  <a:pt x="0" y="2888955"/>
                </a:cubicBezTo>
                <a:cubicBezTo>
                  <a:pt x="0" y="1293429"/>
                  <a:pt x="1293429" y="0"/>
                  <a:pt x="2888955" y="0"/>
                </a:cubicBezTo>
                <a:close/>
              </a:path>
            </a:pathLst>
          </a:custGeom>
        </p:spPr>
      </p:pic>
    </p:spTree>
    <p:extLst>
      <p:ext uri="{BB962C8B-B14F-4D97-AF65-F5344CB8AC3E}">
        <p14:creationId xmlns:p14="http://schemas.microsoft.com/office/powerpoint/2010/main" val="473887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a:extLst>
              <a:ext uri="{FF2B5EF4-FFF2-40B4-BE49-F238E27FC236}">
                <a16:creationId xmlns:a16="http://schemas.microsoft.com/office/drawing/2014/main" id="{A7098A74-463F-4DB0-815E-3C59BE4298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4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5">
            <a:extLst>
              <a:ext uri="{FF2B5EF4-FFF2-40B4-BE49-F238E27FC236}">
                <a16:creationId xmlns:a16="http://schemas.microsoft.com/office/drawing/2014/main" id="{094D7CDE-ED43-4E54-B84D-4669CB8432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7750" y="1268413"/>
            <a:ext cx="7748588" cy="499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Rectangle 6">
            <a:extLst>
              <a:ext uri="{FF2B5EF4-FFF2-40B4-BE49-F238E27FC236}">
                <a16:creationId xmlns:a16="http://schemas.microsoft.com/office/drawing/2014/main" id="{5EEBB15E-E047-465D-A384-039B9128AB86}"/>
              </a:ext>
            </a:extLst>
          </p:cNvPr>
          <p:cNvSpPr>
            <a:spLocks noChangeArrowheads="1"/>
          </p:cNvSpPr>
          <p:nvPr/>
        </p:nvSpPr>
        <p:spPr bwMode="auto">
          <a:xfrm>
            <a:off x="2640013" y="2133600"/>
            <a:ext cx="19431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ea typeface="Roboto" panose="02000000000000000000" pitchFamily="2" charset="0"/>
              </a:rPr>
              <a:t>What makes a good friend?</a:t>
            </a:r>
          </a:p>
        </p:txBody>
      </p:sp>
      <p:sp>
        <p:nvSpPr>
          <p:cNvPr id="13317" name="Rectangle 7">
            <a:extLst>
              <a:ext uri="{FF2B5EF4-FFF2-40B4-BE49-F238E27FC236}">
                <a16:creationId xmlns:a16="http://schemas.microsoft.com/office/drawing/2014/main" id="{6A6A8B60-C9A9-451E-B746-F7391237365B}"/>
              </a:ext>
            </a:extLst>
          </p:cNvPr>
          <p:cNvSpPr>
            <a:spLocks noChangeArrowheads="1"/>
          </p:cNvSpPr>
          <p:nvPr/>
        </p:nvSpPr>
        <p:spPr bwMode="auto">
          <a:xfrm>
            <a:off x="7910514" y="2133601"/>
            <a:ext cx="17621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ea typeface="Roboto" panose="02000000000000000000" pitchFamily="2" charset="0"/>
              </a:rPr>
              <a:t>How can we be a good friend?</a:t>
            </a:r>
          </a:p>
        </p:txBody>
      </p:sp>
    </p:spTree>
    <p:extLst>
      <p:ext uri="{BB962C8B-B14F-4D97-AF65-F5344CB8AC3E}">
        <p14:creationId xmlns:p14="http://schemas.microsoft.com/office/powerpoint/2010/main" val="549021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906B5-56BD-A749-9EC8-4872A299A68B}"/>
              </a:ext>
            </a:extLst>
          </p:cNvPr>
          <p:cNvSpPr>
            <a:spLocks noGrp="1"/>
          </p:cNvSpPr>
          <p:nvPr>
            <p:ph type="title"/>
          </p:nvPr>
        </p:nvSpPr>
        <p:spPr>
          <a:xfrm>
            <a:off x="725345" y="629366"/>
            <a:ext cx="10960100" cy="994306"/>
          </a:xfrm>
        </p:spPr>
        <p:txBody>
          <a:bodyPr/>
          <a:lstStyle/>
          <a:p>
            <a:r>
              <a:rPr lang="en-GB" sz="3600" dirty="0">
                <a:solidFill>
                  <a:schemeClr val="tx1"/>
                </a:solidFill>
              </a:rPr>
              <a:t>Let’s watch the video about the book ‘Hello’ by Jack Foreman. </a:t>
            </a:r>
          </a:p>
        </p:txBody>
      </p:sp>
      <p:pic>
        <p:nvPicPr>
          <p:cNvPr id="5" name="Picture 4" descr="Graphical user interface&#10;&#10;Description automatically generated">
            <a:extLst>
              <a:ext uri="{FF2B5EF4-FFF2-40B4-BE49-F238E27FC236}">
                <a16:creationId xmlns:a16="http://schemas.microsoft.com/office/drawing/2014/main" id="{C838887B-723C-7846-AA21-DCD316B82535}"/>
              </a:ext>
            </a:extLst>
          </p:cNvPr>
          <p:cNvPicPr>
            <a:picLocks noChangeAspect="1"/>
          </p:cNvPicPr>
          <p:nvPr/>
        </p:nvPicPr>
        <p:blipFill rotWithShape="1">
          <a:blip r:embed="rId2"/>
          <a:srcRect l="68272" t="22903" r="14410" b="51666"/>
          <a:stretch/>
        </p:blipFill>
        <p:spPr>
          <a:xfrm>
            <a:off x="7186614" y="1985962"/>
            <a:ext cx="3857624" cy="4114083"/>
          </a:xfrm>
          <a:prstGeom prst="rect">
            <a:avLst/>
          </a:prstGeom>
        </p:spPr>
      </p:pic>
      <p:sp>
        <p:nvSpPr>
          <p:cNvPr id="6" name="Rectangle 5">
            <a:extLst>
              <a:ext uri="{FF2B5EF4-FFF2-40B4-BE49-F238E27FC236}">
                <a16:creationId xmlns:a16="http://schemas.microsoft.com/office/drawing/2014/main" id="{C8968D72-704B-A84A-BA8B-0F08AB2AB96D}"/>
              </a:ext>
            </a:extLst>
          </p:cNvPr>
          <p:cNvSpPr/>
          <p:nvPr/>
        </p:nvSpPr>
        <p:spPr>
          <a:xfrm>
            <a:off x="1090614" y="2295822"/>
            <a:ext cx="6096000" cy="923330"/>
          </a:xfrm>
          <a:prstGeom prst="rect">
            <a:avLst/>
          </a:prstGeom>
        </p:spPr>
        <p:txBody>
          <a:bodyPr>
            <a:spAutoFit/>
          </a:bodyPr>
          <a:lstStyle/>
          <a:p>
            <a:r>
              <a:rPr lang="en-GB" b="1" dirty="0">
                <a:latin typeface="arial" panose="020B0604020202020204" pitchFamily="34" charset="0"/>
              </a:rPr>
              <a:t>A </a:t>
            </a:r>
            <a:r>
              <a:rPr lang="en-GB" b="1" i="0" u="none" strike="noStrike" dirty="0">
                <a:effectLst/>
                <a:latin typeface="arial" panose="020B0604020202020204" pitchFamily="34" charset="0"/>
              </a:rPr>
              <a:t>picture book reminding us that when someone looks lonely and in need of a friend, one little word can help.</a:t>
            </a:r>
            <a:endParaRPr lang="en-GB" b="1" dirty="0"/>
          </a:p>
        </p:txBody>
      </p:sp>
      <p:sp>
        <p:nvSpPr>
          <p:cNvPr id="7" name="Rectangle 6">
            <a:extLst>
              <a:ext uri="{FF2B5EF4-FFF2-40B4-BE49-F238E27FC236}">
                <a16:creationId xmlns:a16="http://schemas.microsoft.com/office/drawing/2014/main" id="{DA7A5903-9B63-6346-ACF9-85C04EED2479}"/>
              </a:ext>
            </a:extLst>
          </p:cNvPr>
          <p:cNvSpPr/>
          <p:nvPr/>
        </p:nvSpPr>
        <p:spPr>
          <a:xfrm>
            <a:off x="1147762" y="3706636"/>
            <a:ext cx="5563767" cy="369332"/>
          </a:xfrm>
          <a:prstGeom prst="rect">
            <a:avLst/>
          </a:prstGeom>
        </p:spPr>
        <p:txBody>
          <a:bodyPr wrap="none">
            <a:spAutoFit/>
          </a:bodyPr>
          <a:lstStyle/>
          <a:p>
            <a:r>
              <a:rPr lang="en-GB" dirty="0">
                <a:hlinkClick r:id="rId3"/>
              </a:rPr>
              <a:t>https://www.youtube.com/watch?v=hbB7RS47VE0</a:t>
            </a:r>
            <a:r>
              <a:rPr lang="en-GB" dirty="0"/>
              <a:t> </a:t>
            </a:r>
          </a:p>
        </p:txBody>
      </p:sp>
    </p:spTree>
    <p:extLst>
      <p:ext uri="{BB962C8B-B14F-4D97-AF65-F5344CB8AC3E}">
        <p14:creationId xmlns:p14="http://schemas.microsoft.com/office/powerpoint/2010/main" val="2298555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56959191-D628-40ED-ABC9-7D2CCE68D7C6}"/>
              </a:ext>
            </a:extLst>
          </p:cNvPr>
          <p:cNvSpPr>
            <a:spLocks noChangeArrowheads="1"/>
          </p:cNvSpPr>
          <p:nvPr/>
        </p:nvSpPr>
        <p:spPr bwMode="auto">
          <a:xfrm>
            <a:off x="2279650" y="3640683"/>
            <a:ext cx="7632700" cy="1263650"/>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endParaRPr lang="en-GB" altLang="en-US" dirty="0">
              <a:solidFill>
                <a:schemeClr val="tx1"/>
              </a:solidFill>
              <a:ea typeface="Roboto" panose="02000000000000000000" pitchFamily="2" charset="0"/>
            </a:endParaRPr>
          </a:p>
        </p:txBody>
      </p:sp>
      <p:sp>
        <p:nvSpPr>
          <p:cNvPr id="15363" name="Title 1">
            <a:extLst>
              <a:ext uri="{FF2B5EF4-FFF2-40B4-BE49-F238E27FC236}">
                <a16:creationId xmlns:a16="http://schemas.microsoft.com/office/drawing/2014/main" id="{798922F8-D571-46C6-AAA1-11B147516E3B}"/>
              </a:ext>
            </a:extLst>
          </p:cNvPr>
          <p:cNvSpPr>
            <a:spLocks noGrp="1" noChangeArrowheads="1"/>
          </p:cNvSpPr>
          <p:nvPr>
            <p:ph type="title"/>
          </p:nvPr>
        </p:nvSpPr>
        <p:spPr>
          <a:xfrm>
            <a:off x="1981201" y="479426"/>
            <a:ext cx="8220075" cy="993775"/>
          </a:xfrm>
        </p:spPr>
        <p:txBody>
          <a:bodyPr/>
          <a:lstStyle/>
          <a:p>
            <a:pPr eaLnBrk="1" hangingPunct="1"/>
            <a:r>
              <a:rPr lang="en-GB" altLang="en-US" dirty="0">
                <a:solidFill>
                  <a:schemeClr val="tx1"/>
                </a:solidFill>
              </a:rPr>
              <a:t>Friends</a:t>
            </a:r>
          </a:p>
        </p:txBody>
      </p:sp>
      <p:sp>
        <p:nvSpPr>
          <p:cNvPr id="16" name="Rectangle: Rounded Corners 15">
            <a:extLst>
              <a:ext uri="{FF2B5EF4-FFF2-40B4-BE49-F238E27FC236}">
                <a16:creationId xmlns:a16="http://schemas.microsoft.com/office/drawing/2014/main" id="{AA64FA60-6361-4D3B-A647-947CAD276C98}"/>
              </a:ext>
            </a:extLst>
          </p:cNvPr>
          <p:cNvSpPr/>
          <p:nvPr/>
        </p:nvSpPr>
        <p:spPr>
          <a:xfrm>
            <a:off x="2274889" y="3878809"/>
            <a:ext cx="7642225" cy="744537"/>
          </a:xfrm>
          <a:prstGeom prst="roundRect">
            <a:avLst/>
          </a:prstGeom>
          <a:solidFill>
            <a:srgbClr val="B9D0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800"/>
          </a:p>
        </p:txBody>
      </p:sp>
      <p:pic>
        <p:nvPicPr>
          <p:cNvPr id="15365" name="Pairs">
            <a:extLst>
              <a:ext uri="{FF2B5EF4-FFF2-40B4-BE49-F238E27FC236}">
                <a16:creationId xmlns:a16="http://schemas.microsoft.com/office/drawing/2014/main" id="{0506929E-35EE-4F1B-8C0B-41A984DFB6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4650" y="5492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Rectangle 3">
            <a:extLst>
              <a:ext uri="{FF2B5EF4-FFF2-40B4-BE49-F238E27FC236}">
                <a16:creationId xmlns:a16="http://schemas.microsoft.com/office/drawing/2014/main" id="{999DC346-5FE1-4C36-B309-6376D5A92B13}"/>
              </a:ext>
            </a:extLst>
          </p:cNvPr>
          <p:cNvSpPr>
            <a:spLocks noChangeArrowheads="1"/>
          </p:cNvSpPr>
          <p:nvPr/>
        </p:nvSpPr>
        <p:spPr bwMode="auto">
          <a:xfrm>
            <a:off x="2274888" y="1406526"/>
            <a:ext cx="7632700" cy="1606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10000"/>
              </a:lnSpc>
              <a:spcBef>
                <a:spcPct val="0"/>
              </a:spcBef>
              <a:buFontTx/>
              <a:buNone/>
            </a:pPr>
            <a:r>
              <a:rPr lang="en-GB" altLang="en-US" dirty="0">
                <a:solidFill>
                  <a:schemeClr val="tx1"/>
                </a:solidFill>
                <a:ea typeface="Roboto" panose="02000000000000000000" pitchFamily="2" charset="0"/>
              </a:rPr>
              <a:t>Friends are people we like a lot and who we know well. They are people who we enjoy spending time with. Think quietly about your friends. </a:t>
            </a:r>
          </a:p>
          <a:p>
            <a:pPr eaLnBrk="1" hangingPunct="1">
              <a:lnSpc>
                <a:spcPct val="110000"/>
              </a:lnSpc>
              <a:spcBef>
                <a:spcPct val="0"/>
              </a:spcBef>
              <a:buFontTx/>
              <a:buNone/>
            </a:pPr>
            <a:endParaRPr lang="en-GB" altLang="en-US" dirty="0">
              <a:solidFill>
                <a:schemeClr val="tx1"/>
              </a:solidFill>
              <a:ea typeface="Roboto" panose="02000000000000000000" pitchFamily="2" charset="0"/>
            </a:endParaRPr>
          </a:p>
          <a:p>
            <a:pPr eaLnBrk="1" hangingPunct="1">
              <a:lnSpc>
                <a:spcPct val="110000"/>
              </a:lnSpc>
              <a:spcBef>
                <a:spcPct val="0"/>
              </a:spcBef>
              <a:buFontTx/>
              <a:buNone/>
            </a:pPr>
            <a:endParaRPr lang="en-GB" altLang="en-US" dirty="0">
              <a:solidFill>
                <a:schemeClr val="tx1"/>
              </a:solidFill>
              <a:ea typeface="Roboto" panose="02000000000000000000" pitchFamily="2" charset="0"/>
            </a:endParaRPr>
          </a:p>
        </p:txBody>
      </p:sp>
      <p:sp>
        <p:nvSpPr>
          <p:cNvPr id="5" name="Rectangle 4">
            <a:extLst>
              <a:ext uri="{FF2B5EF4-FFF2-40B4-BE49-F238E27FC236}">
                <a16:creationId xmlns:a16="http://schemas.microsoft.com/office/drawing/2014/main" id="{F7260F76-3BAC-49B3-8A2B-C8A2A59C89AD}"/>
              </a:ext>
            </a:extLst>
          </p:cNvPr>
          <p:cNvSpPr>
            <a:spLocks noChangeArrowheads="1"/>
          </p:cNvSpPr>
          <p:nvPr/>
        </p:nvSpPr>
        <p:spPr bwMode="auto">
          <a:xfrm>
            <a:off x="2274888" y="5201199"/>
            <a:ext cx="7632700" cy="1301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10000"/>
              </a:lnSpc>
              <a:spcBef>
                <a:spcPct val="0"/>
              </a:spcBef>
              <a:buFontTx/>
              <a:buNone/>
            </a:pPr>
            <a:r>
              <a:rPr lang="en-GB" altLang="en-US" dirty="0">
                <a:solidFill>
                  <a:schemeClr val="tx1"/>
                </a:solidFill>
                <a:ea typeface="Roboto" panose="02000000000000000000" pitchFamily="2" charset="0"/>
              </a:rPr>
              <a:t>Having friends in our lives is important as they can help us to feel good and have happy times as well as support us when we are facing more </a:t>
            </a:r>
            <a:br>
              <a:rPr lang="en-GB" altLang="en-US" dirty="0">
                <a:solidFill>
                  <a:schemeClr val="tx1"/>
                </a:solidFill>
                <a:ea typeface="Roboto" panose="02000000000000000000" pitchFamily="2" charset="0"/>
              </a:rPr>
            </a:br>
            <a:r>
              <a:rPr lang="en-GB" altLang="en-US" dirty="0">
                <a:solidFill>
                  <a:schemeClr val="tx1"/>
                </a:solidFill>
                <a:ea typeface="Roboto" panose="02000000000000000000" pitchFamily="2" charset="0"/>
              </a:rPr>
              <a:t>challenging situations.</a:t>
            </a:r>
          </a:p>
        </p:txBody>
      </p:sp>
      <p:pic>
        <p:nvPicPr>
          <p:cNvPr id="9" name="Picture 8">
            <a:extLst>
              <a:ext uri="{FF2B5EF4-FFF2-40B4-BE49-F238E27FC236}">
                <a16:creationId xmlns:a16="http://schemas.microsoft.com/office/drawing/2014/main" id="{533B96A2-05E6-4937-96EF-CB1A1F5D2D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4889" y="3424783"/>
            <a:ext cx="2447925"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E660095C-5AEC-4D0A-B799-CEFC15BF49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8238" y="3343821"/>
            <a:ext cx="1395412"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D2111853-ACCD-4D0F-9A71-604E3B91C1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67725" y="3343821"/>
            <a:ext cx="127635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F4497368-93D7-4254-B55E-F8FBDAD52D43}"/>
              </a:ext>
            </a:extLst>
          </p:cNvPr>
          <p:cNvGrpSpPr>
            <a:grpSpLocks/>
          </p:cNvGrpSpPr>
          <p:nvPr/>
        </p:nvGrpSpPr>
        <p:grpSpPr bwMode="auto">
          <a:xfrm>
            <a:off x="6553200" y="3158084"/>
            <a:ext cx="1538288" cy="2143125"/>
            <a:chOff x="5029200" y="2859088"/>
            <a:chExt cx="1538288" cy="2143125"/>
          </a:xfrm>
        </p:grpSpPr>
        <p:pic>
          <p:nvPicPr>
            <p:cNvPr id="15372" name="Picture 19">
              <a:extLst>
                <a:ext uri="{FF2B5EF4-FFF2-40B4-BE49-F238E27FC236}">
                  <a16:creationId xmlns:a16="http://schemas.microsoft.com/office/drawing/2014/main" id="{1DF8B1DA-32C8-4EDF-997D-EFD5A37A709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62650" y="2859088"/>
              <a:ext cx="604838"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7">
              <a:extLst>
                <a:ext uri="{FF2B5EF4-FFF2-40B4-BE49-F238E27FC236}">
                  <a16:creationId xmlns:a16="http://schemas.microsoft.com/office/drawing/2014/main" id="{7E306417-0C69-430B-B1D8-8F6F19E6CEC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9200" y="3235325"/>
              <a:ext cx="1277938"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Rounded Rectangle 2"/>
          <p:cNvSpPr/>
          <p:nvPr/>
        </p:nvSpPr>
        <p:spPr>
          <a:xfrm>
            <a:off x="2274888" y="2565280"/>
            <a:ext cx="3590170" cy="408623"/>
          </a:xfrm>
          <a:prstGeom prst="roundRect">
            <a:avLst/>
          </a:prstGeom>
          <a:solidFill>
            <a:srgbClr val="B9D0BC"/>
          </a:solidFill>
        </p:spPr>
        <p:txBody>
          <a:bodyPr wrap="none">
            <a:spAutoFit/>
          </a:bodyPr>
          <a:lstStyle/>
          <a:p>
            <a:r>
              <a:rPr lang="en-GB" b="1" dirty="0"/>
              <a:t>What do you like about them?</a:t>
            </a:r>
          </a:p>
        </p:txBody>
      </p:sp>
    </p:spTree>
    <p:extLst>
      <p:ext uri="{BB962C8B-B14F-4D97-AF65-F5344CB8AC3E}">
        <p14:creationId xmlns:p14="http://schemas.microsoft.com/office/powerpoint/2010/main" val="35029425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par>
                          <p:cTn id="13" fill="hold" nodeType="afterGroup">
                            <p:stCondLst>
                              <p:cond delay="500"/>
                            </p:stCondLst>
                            <p:childTnLst>
                              <p:par>
                                <p:cTn id="14" presetID="16" presetClass="entr" presetSubtype="37"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arn(outVertical)">
                                      <p:cBhvr>
                                        <p:cTn id="16" dur="500"/>
                                        <p:tgtEl>
                                          <p:spTgt spid="16"/>
                                        </p:tgtEl>
                                      </p:cBhvr>
                                    </p:animEffect>
                                  </p:childTnLst>
                                </p:cTn>
                              </p:par>
                            </p:childTnLst>
                          </p:cTn>
                        </p:par>
                        <p:par>
                          <p:cTn id="17" fill="hold" nodeType="afterGroup">
                            <p:stCondLst>
                              <p:cond delay="1000"/>
                            </p:stCondLst>
                            <p:childTnLst>
                              <p:par>
                                <p:cTn id="18" presetID="10"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par>
                          <p:cTn id="21" fill="hold" nodeType="afterGroup">
                            <p:stCondLst>
                              <p:cond delay="1500"/>
                            </p:stCondLst>
                            <p:childTnLst>
                              <p:par>
                                <p:cTn id="22" presetID="10"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par>
                          <p:cTn id="25" fill="hold" nodeType="afterGroup">
                            <p:stCondLst>
                              <p:cond delay="2000"/>
                            </p:stCondLst>
                            <p:childTnLst>
                              <p:par>
                                <p:cTn id="26" presetID="10"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par>
                          <p:cTn id="29" fill="hold" nodeType="afterGroup">
                            <p:stCondLst>
                              <p:cond delay="2500"/>
                            </p:stCondLst>
                            <p:childTnLst>
                              <p:par>
                                <p:cTn id="30" presetID="10"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fade">
                                      <p:cBhvr>
                                        <p:cTn id="3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D4D0FCD4-A9B3-4CFB-8098-F4E772913C63}"/>
              </a:ext>
            </a:extLst>
          </p:cNvPr>
          <p:cNvSpPr>
            <a:spLocks noGrp="1" noChangeArrowheads="1"/>
          </p:cNvSpPr>
          <p:nvPr>
            <p:ph type="title"/>
          </p:nvPr>
        </p:nvSpPr>
        <p:spPr>
          <a:xfrm>
            <a:off x="1981201" y="479426"/>
            <a:ext cx="8220075" cy="993775"/>
          </a:xfrm>
        </p:spPr>
        <p:txBody>
          <a:bodyPr/>
          <a:lstStyle/>
          <a:p>
            <a:pPr eaLnBrk="1" hangingPunct="1"/>
            <a:r>
              <a:rPr lang="en-GB" altLang="en-US" dirty="0">
                <a:solidFill>
                  <a:schemeClr val="tx1"/>
                </a:solidFill>
              </a:rPr>
              <a:t>Friendship Qualities</a:t>
            </a:r>
          </a:p>
        </p:txBody>
      </p:sp>
      <p:sp>
        <p:nvSpPr>
          <p:cNvPr id="17411" name="Rectangle 2">
            <a:extLst>
              <a:ext uri="{FF2B5EF4-FFF2-40B4-BE49-F238E27FC236}">
                <a16:creationId xmlns:a16="http://schemas.microsoft.com/office/drawing/2014/main" id="{98C148A3-B388-496E-8924-C8306530B0CF}"/>
              </a:ext>
            </a:extLst>
          </p:cNvPr>
          <p:cNvSpPr>
            <a:spLocks noChangeArrowheads="1"/>
          </p:cNvSpPr>
          <p:nvPr/>
        </p:nvSpPr>
        <p:spPr bwMode="auto">
          <a:xfrm>
            <a:off x="2279650" y="1467848"/>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ea typeface="Roboto" panose="02000000000000000000" pitchFamily="2" charset="0"/>
              </a:rPr>
              <a:t>Friends can sometimes make us feel sad, as well as happy. </a:t>
            </a:r>
            <a:br>
              <a:rPr lang="en-GB" altLang="en-US" dirty="0">
                <a:solidFill>
                  <a:schemeClr val="tx1"/>
                </a:solidFill>
                <a:ea typeface="Roboto" panose="02000000000000000000" pitchFamily="2" charset="0"/>
              </a:rPr>
            </a:br>
            <a:r>
              <a:rPr lang="en-GB" altLang="en-US" dirty="0">
                <a:solidFill>
                  <a:schemeClr val="tx1"/>
                </a:solidFill>
                <a:ea typeface="Roboto" panose="02000000000000000000" pitchFamily="2" charset="0"/>
              </a:rPr>
              <a:t>This is all part of our learning about friendship. </a:t>
            </a:r>
          </a:p>
        </p:txBody>
      </p:sp>
      <p:grpSp>
        <p:nvGrpSpPr>
          <p:cNvPr id="5" name="Group 4"/>
          <p:cNvGrpSpPr/>
          <p:nvPr/>
        </p:nvGrpSpPr>
        <p:grpSpPr>
          <a:xfrm>
            <a:off x="2048005" y="2415855"/>
            <a:ext cx="8095990" cy="3052702"/>
            <a:chOff x="539751" y="2276872"/>
            <a:chExt cx="8095990" cy="3052702"/>
          </a:xfrm>
        </p:grpSpPr>
        <p:sp>
          <p:nvSpPr>
            <p:cNvPr id="2" name="Rounded Rectangle 1"/>
            <p:cNvSpPr/>
            <p:nvPr/>
          </p:nvSpPr>
          <p:spPr>
            <a:xfrm>
              <a:off x="539751" y="2640483"/>
              <a:ext cx="8064499" cy="2061931"/>
            </a:xfrm>
            <a:prstGeom prst="roundRect">
              <a:avLst>
                <a:gd name="adj" fmla="val 15795"/>
              </a:avLst>
            </a:prstGeom>
            <a:solidFill>
              <a:srgbClr val="B9D0BC"/>
            </a:solidFill>
          </p:spPr>
          <p:txBody>
            <a:bodyPr wrap="square" lIns="108000" tIns="108000" rIns="3960000" bIns="108000">
              <a:spAutoFit/>
            </a:bodyPr>
            <a:lstStyle/>
            <a:p>
              <a:pPr eaLnBrk="1" hangingPunct="1"/>
              <a:r>
                <a:rPr lang="en-GB" altLang="en-US" dirty="0">
                  <a:ea typeface="Roboto" panose="02000000000000000000" pitchFamily="2" charset="0"/>
                </a:rPr>
                <a:t>The important thing is that we know the qualities that make a good friend. We can then try our hardest to show these qualities to our friends and chose friends who show these qualities to us.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7158" y="2276872"/>
              <a:ext cx="4078583" cy="3052702"/>
            </a:xfrm>
            <a:prstGeom prst="rect">
              <a:avLst/>
            </a:prstGeom>
          </p:spPr>
        </p:pic>
      </p:grpSp>
      <p:sp>
        <p:nvSpPr>
          <p:cNvPr id="15" name="Rectangle: Rounded Corners 13">
            <a:extLst>
              <a:ext uri="{FF2B5EF4-FFF2-40B4-BE49-F238E27FC236}">
                <a16:creationId xmlns:a16="http://schemas.microsoft.com/office/drawing/2014/main" id="{C19C83CD-1EDD-40BF-B03B-D07CE1B26560}"/>
              </a:ext>
            </a:extLst>
          </p:cNvPr>
          <p:cNvSpPr>
            <a:spLocks noChangeArrowheads="1"/>
          </p:cNvSpPr>
          <p:nvPr/>
        </p:nvSpPr>
        <p:spPr bwMode="auto">
          <a:xfrm>
            <a:off x="3100735" y="5493234"/>
            <a:ext cx="5976590" cy="854246"/>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252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ea typeface="Roboto" panose="02000000000000000000" pitchFamily="2" charset="0"/>
              </a:rPr>
              <a:t>Why do these qualities make someone a good friend?</a:t>
            </a:r>
          </a:p>
        </p:txBody>
      </p:sp>
    </p:spTree>
    <p:extLst>
      <p:ext uri="{BB962C8B-B14F-4D97-AF65-F5344CB8AC3E}">
        <p14:creationId xmlns:p14="http://schemas.microsoft.com/office/powerpoint/2010/main" val="251797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4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D4D0FCD4-A9B3-4CFB-8098-F4E772913C63}"/>
              </a:ext>
            </a:extLst>
          </p:cNvPr>
          <p:cNvSpPr>
            <a:spLocks noGrp="1" noChangeArrowheads="1"/>
          </p:cNvSpPr>
          <p:nvPr>
            <p:ph type="title"/>
          </p:nvPr>
        </p:nvSpPr>
        <p:spPr>
          <a:xfrm>
            <a:off x="2452911" y="432340"/>
            <a:ext cx="8220075" cy="993775"/>
          </a:xfrm>
        </p:spPr>
        <p:txBody>
          <a:bodyPr/>
          <a:lstStyle/>
          <a:p>
            <a:pPr eaLnBrk="1" hangingPunct="1"/>
            <a:r>
              <a:rPr lang="en-GB" altLang="en-US" dirty="0">
                <a:solidFill>
                  <a:schemeClr val="tx1"/>
                </a:solidFill>
              </a:rPr>
              <a:t>Friendship Qualities</a:t>
            </a:r>
          </a:p>
        </p:txBody>
      </p:sp>
      <p:sp>
        <p:nvSpPr>
          <p:cNvPr id="17413" name="Rectangle 19">
            <a:extLst>
              <a:ext uri="{FF2B5EF4-FFF2-40B4-BE49-F238E27FC236}">
                <a16:creationId xmlns:a16="http://schemas.microsoft.com/office/drawing/2014/main" id="{B25CD249-165C-4F9D-A9EE-B11F4B5C0372}"/>
              </a:ext>
            </a:extLst>
          </p:cNvPr>
          <p:cNvSpPr>
            <a:spLocks noChangeArrowheads="1"/>
          </p:cNvSpPr>
          <p:nvPr/>
        </p:nvSpPr>
        <p:spPr bwMode="auto">
          <a:xfrm>
            <a:off x="2545867" y="5037260"/>
            <a:ext cx="7632700" cy="1773647"/>
          </a:xfrm>
          <a:prstGeom prst="roundRect">
            <a:avLst>
              <a:gd name="adj" fmla="val 16667"/>
            </a:avLst>
          </a:prstGeom>
          <a:solidFill>
            <a:srgbClr val="B9D0B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ea typeface="Roboto" panose="02000000000000000000" pitchFamily="2" charset="0"/>
              </a:rPr>
              <a:t>Good friends treat us with kindness and respect and are people we trust. Friends are people who like and accept us for who we are and don’t try to make us do things that we are uncomfortable with.</a:t>
            </a:r>
          </a:p>
        </p:txBody>
      </p:sp>
      <p:sp>
        <p:nvSpPr>
          <p:cNvPr id="17414" name="Rectangle 23">
            <a:extLst>
              <a:ext uri="{FF2B5EF4-FFF2-40B4-BE49-F238E27FC236}">
                <a16:creationId xmlns:a16="http://schemas.microsoft.com/office/drawing/2014/main" id="{5499E71E-FCBC-4876-AB17-23A7267E92B1}"/>
              </a:ext>
            </a:extLst>
          </p:cNvPr>
          <p:cNvSpPr>
            <a:spLocks noChangeArrowheads="1"/>
          </p:cNvSpPr>
          <p:nvPr/>
        </p:nvSpPr>
        <p:spPr bwMode="auto">
          <a:xfrm>
            <a:off x="7533912" y="1623783"/>
            <a:ext cx="1272563" cy="502852"/>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ea typeface="Roboto" panose="02000000000000000000" pitchFamily="2" charset="0"/>
              </a:rPr>
              <a:t>caring</a:t>
            </a:r>
          </a:p>
        </p:txBody>
      </p:sp>
      <p:sp>
        <p:nvSpPr>
          <p:cNvPr id="17418" name="Rectangle 26">
            <a:extLst>
              <a:ext uri="{FF2B5EF4-FFF2-40B4-BE49-F238E27FC236}">
                <a16:creationId xmlns:a16="http://schemas.microsoft.com/office/drawing/2014/main" id="{C86BD23D-6D9D-4509-A5CF-7A868F47FA28}"/>
              </a:ext>
            </a:extLst>
          </p:cNvPr>
          <p:cNvSpPr>
            <a:spLocks noChangeArrowheads="1"/>
          </p:cNvSpPr>
          <p:nvPr/>
        </p:nvSpPr>
        <p:spPr bwMode="auto">
          <a:xfrm>
            <a:off x="8294456" y="2571931"/>
            <a:ext cx="1589253" cy="501575"/>
          </a:xfrm>
          <a:prstGeom prst="roundRect">
            <a:avLst>
              <a:gd name="adj" fmla="val 16667"/>
            </a:avLst>
          </a:prstGeom>
          <a:solidFill>
            <a:srgbClr val="E5007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ea typeface="Roboto" panose="02000000000000000000" pitchFamily="2" charset="0"/>
              </a:rPr>
              <a:t>helpful</a:t>
            </a:r>
          </a:p>
        </p:txBody>
      </p:sp>
      <p:sp>
        <p:nvSpPr>
          <p:cNvPr id="17419" name="Rectangle 24">
            <a:extLst>
              <a:ext uri="{FF2B5EF4-FFF2-40B4-BE49-F238E27FC236}">
                <a16:creationId xmlns:a16="http://schemas.microsoft.com/office/drawing/2014/main" id="{D8000D14-5560-4E2D-94C1-98148C7A9E44}"/>
              </a:ext>
            </a:extLst>
          </p:cNvPr>
          <p:cNvSpPr>
            <a:spLocks noChangeArrowheads="1"/>
          </p:cNvSpPr>
          <p:nvPr/>
        </p:nvSpPr>
        <p:spPr bwMode="auto">
          <a:xfrm>
            <a:off x="7715684" y="3768061"/>
            <a:ext cx="1470050" cy="501576"/>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ea typeface="Roboto" panose="02000000000000000000" pitchFamily="2" charset="0"/>
              </a:rPr>
              <a:t>honest</a:t>
            </a:r>
          </a:p>
        </p:txBody>
      </p:sp>
      <p:pic>
        <p:nvPicPr>
          <p:cNvPr id="17420" name="Picture 32">
            <a:extLst>
              <a:ext uri="{FF2B5EF4-FFF2-40B4-BE49-F238E27FC236}">
                <a16:creationId xmlns:a16="http://schemas.microsoft.com/office/drawing/2014/main" id="{AAE5EEB5-ACAE-4405-9872-97D7C4AAAF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 t="-1283" r="-728" b="-1028"/>
          <a:stretch>
            <a:fillRect/>
          </a:stretch>
        </p:blipFill>
        <p:spPr bwMode="auto">
          <a:xfrm>
            <a:off x="3993729" y="1269348"/>
            <a:ext cx="4176465" cy="3817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Rectangle 28">
            <a:extLst>
              <a:ext uri="{FF2B5EF4-FFF2-40B4-BE49-F238E27FC236}">
                <a16:creationId xmlns:a16="http://schemas.microsoft.com/office/drawing/2014/main" id="{40534BE7-F89B-4FEE-B8C5-92D105E5A23D}"/>
              </a:ext>
            </a:extLst>
          </p:cNvPr>
          <p:cNvSpPr>
            <a:spLocks noChangeArrowheads="1"/>
          </p:cNvSpPr>
          <p:nvPr/>
        </p:nvSpPr>
        <p:spPr bwMode="auto">
          <a:xfrm>
            <a:off x="3021657" y="1493275"/>
            <a:ext cx="1944142" cy="502852"/>
          </a:xfrm>
          <a:prstGeom prst="roundRect">
            <a:avLst>
              <a:gd name="adj" fmla="val 16667"/>
            </a:avLst>
          </a:prstGeom>
          <a:solidFill>
            <a:srgbClr val="E5007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ea typeface="Roboto" panose="02000000000000000000" pitchFamily="2" charset="0"/>
              </a:rPr>
              <a:t>a good listener</a:t>
            </a:r>
          </a:p>
        </p:txBody>
      </p:sp>
      <p:sp>
        <p:nvSpPr>
          <p:cNvPr id="17416" name="Rectangle 25">
            <a:extLst>
              <a:ext uri="{FF2B5EF4-FFF2-40B4-BE49-F238E27FC236}">
                <a16:creationId xmlns:a16="http://schemas.microsoft.com/office/drawing/2014/main" id="{4C3195D7-BAEF-4C5E-B994-35B80C7F4697}"/>
              </a:ext>
            </a:extLst>
          </p:cNvPr>
          <p:cNvSpPr>
            <a:spLocks noChangeArrowheads="1"/>
          </p:cNvSpPr>
          <p:nvPr/>
        </p:nvSpPr>
        <p:spPr bwMode="auto">
          <a:xfrm>
            <a:off x="2280214" y="3282922"/>
            <a:ext cx="2102452" cy="501576"/>
          </a:xfrm>
          <a:prstGeom prst="roundRect">
            <a:avLst>
              <a:gd name="adj" fmla="val 16667"/>
            </a:avLst>
          </a:prstGeom>
          <a:solidFill>
            <a:srgbClr val="E5007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ea typeface="Roboto" panose="02000000000000000000" pitchFamily="2" charset="0"/>
              </a:rPr>
              <a:t>trustworthy</a:t>
            </a:r>
          </a:p>
        </p:txBody>
      </p:sp>
      <p:sp>
        <p:nvSpPr>
          <p:cNvPr id="17417" name="Rectangle 21">
            <a:extLst>
              <a:ext uri="{FF2B5EF4-FFF2-40B4-BE49-F238E27FC236}">
                <a16:creationId xmlns:a16="http://schemas.microsoft.com/office/drawing/2014/main" id="{D765F818-3E6C-43B6-B0C1-2D0BF36A9FDA}"/>
              </a:ext>
            </a:extLst>
          </p:cNvPr>
          <p:cNvSpPr>
            <a:spLocks noChangeArrowheads="1"/>
          </p:cNvSpPr>
          <p:nvPr/>
        </p:nvSpPr>
        <p:spPr bwMode="auto">
          <a:xfrm>
            <a:off x="3086597" y="2386386"/>
            <a:ext cx="1296069" cy="501575"/>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ea typeface="Roboto" panose="02000000000000000000" pitchFamily="2" charset="0"/>
              </a:rPr>
              <a:t>kind</a:t>
            </a:r>
          </a:p>
        </p:txBody>
      </p:sp>
    </p:spTree>
    <p:extLst>
      <p:ext uri="{BB962C8B-B14F-4D97-AF65-F5344CB8AC3E}">
        <p14:creationId xmlns:p14="http://schemas.microsoft.com/office/powerpoint/2010/main" val="253320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fade">
                                      <p:cBhvr>
                                        <p:cTn id="7" dur="500"/>
                                        <p:tgtEl>
                                          <p:spTgt spid="1741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420"/>
                                        </p:tgtEl>
                                        <p:attrNameLst>
                                          <p:attrName>style.visibility</p:attrName>
                                        </p:attrNameLst>
                                      </p:cBhvr>
                                      <p:to>
                                        <p:strVal val="visible"/>
                                      </p:to>
                                    </p:set>
                                    <p:animEffect transition="in" filter="fade">
                                      <p:cBhvr>
                                        <p:cTn id="11" dur="500"/>
                                        <p:tgtEl>
                                          <p:spTgt spid="1742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7414"/>
                                        </p:tgtEl>
                                        <p:attrNameLst>
                                          <p:attrName>style.visibility</p:attrName>
                                        </p:attrNameLst>
                                      </p:cBhvr>
                                      <p:to>
                                        <p:strVal val="visible"/>
                                      </p:to>
                                    </p:set>
                                    <p:animEffect transition="in" filter="fade">
                                      <p:cBhvr>
                                        <p:cTn id="16" dur="500"/>
                                        <p:tgtEl>
                                          <p:spTgt spid="174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417"/>
                                        </p:tgtEl>
                                        <p:attrNameLst>
                                          <p:attrName>style.visibility</p:attrName>
                                        </p:attrNameLst>
                                      </p:cBhvr>
                                      <p:to>
                                        <p:strVal val="visible"/>
                                      </p:to>
                                    </p:set>
                                    <p:animEffect transition="in" filter="fade">
                                      <p:cBhvr>
                                        <p:cTn id="21" dur="500"/>
                                        <p:tgtEl>
                                          <p:spTgt spid="174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418"/>
                                        </p:tgtEl>
                                        <p:attrNameLst>
                                          <p:attrName>style.visibility</p:attrName>
                                        </p:attrNameLst>
                                      </p:cBhvr>
                                      <p:to>
                                        <p:strVal val="visible"/>
                                      </p:to>
                                    </p:set>
                                    <p:animEffect transition="in" filter="fade">
                                      <p:cBhvr>
                                        <p:cTn id="26" dur="500"/>
                                        <p:tgtEl>
                                          <p:spTgt spid="1741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7416"/>
                                        </p:tgtEl>
                                        <p:attrNameLst>
                                          <p:attrName>style.visibility</p:attrName>
                                        </p:attrNameLst>
                                      </p:cBhvr>
                                      <p:to>
                                        <p:strVal val="visible"/>
                                      </p:to>
                                    </p:set>
                                    <p:animEffect transition="in" filter="fade">
                                      <p:cBhvr>
                                        <p:cTn id="31" dur="500"/>
                                        <p:tgtEl>
                                          <p:spTgt spid="1741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7419"/>
                                        </p:tgtEl>
                                        <p:attrNameLst>
                                          <p:attrName>style.visibility</p:attrName>
                                        </p:attrNameLst>
                                      </p:cBhvr>
                                      <p:to>
                                        <p:strVal val="visible"/>
                                      </p:to>
                                    </p:set>
                                    <p:animEffect transition="in" filter="fade">
                                      <p:cBhvr>
                                        <p:cTn id="36" dur="500"/>
                                        <p:tgtEl>
                                          <p:spTgt spid="1741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7413"/>
                                        </p:tgtEl>
                                        <p:attrNameLst>
                                          <p:attrName>style.visibility</p:attrName>
                                        </p:attrNameLst>
                                      </p:cBhvr>
                                      <p:to>
                                        <p:strVal val="visible"/>
                                      </p:to>
                                    </p:set>
                                    <p:animEffect transition="in" filter="fade">
                                      <p:cBhvr>
                                        <p:cTn id="41" dur="5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animBg="1"/>
      <p:bldP spid="17414" grpId="0" animBg="1"/>
      <p:bldP spid="17418" grpId="0" animBg="1"/>
      <p:bldP spid="17419" grpId="0" animBg="1"/>
      <p:bldP spid="17415" grpId="0" animBg="1"/>
      <p:bldP spid="17416" grpId="0" animBg="1"/>
      <p:bldP spid="174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225AB713-343C-4DE3-9D3D-680FE309784A}"/>
              </a:ext>
            </a:extLst>
          </p:cNvPr>
          <p:cNvSpPr>
            <a:spLocks noGrp="1" noChangeArrowheads="1"/>
          </p:cNvSpPr>
          <p:nvPr>
            <p:ph type="title"/>
          </p:nvPr>
        </p:nvSpPr>
        <p:spPr>
          <a:xfrm>
            <a:off x="3532208" y="414338"/>
            <a:ext cx="8220075" cy="993775"/>
          </a:xfrm>
        </p:spPr>
        <p:txBody>
          <a:bodyPr/>
          <a:lstStyle/>
          <a:p>
            <a:pPr eaLnBrk="1" hangingPunct="1"/>
            <a:r>
              <a:rPr lang="en-GB" altLang="en-US" dirty="0">
                <a:solidFill>
                  <a:schemeClr val="tx1"/>
                </a:solidFill>
              </a:rPr>
              <a:t>Good Friends</a:t>
            </a:r>
          </a:p>
        </p:txBody>
      </p:sp>
      <p:grpSp>
        <p:nvGrpSpPr>
          <p:cNvPr id="2" name="Group 1"/>
          <p:cNvGrpSpPr/>
          <p:nvPr/>
        </p:nvGrpSpPr>
        <p:grpSpPr>
          <a:xfrm>
            <a:off x="4194366" y="1160377"/>
            <a:ext cx="4011613" cy="2195512"/>
            <a:chOff x="2660048" y="1335002"/>
            <a:chExt cx="4011613" cy="2195512"/>
          </a:xfrm>
        </p:grpSpPr>
        <p:pic>
          <p:nvPicPr>
            <p:cNvPr id="20484" name="Picture 7">
              <a:extLst>
                <a:ext uri="{FF2B5EF4-FFF2-40B4-BE49-F238E27FC236}">
                  <a16:creationId xmlns:a16="http://schemas.microsoft.com/office/drawing/2014/main" id="{FBB77949-4254-4DE5-9CF1-2556297165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1715"/>
            <a:stretch>
              <a:fillRect/>
            </a:stretch>
          </p:blipFill>
          <p:spPr bwMode="auto">
            <a:xfrm>
              <a:off x="2660048" y="1335002"/>
              <a:ext cx="4011613" cy="219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Rectangle 3">
              <a:extLst>
                <a:ext uri="{FF2B5EF4-FFF2-40B4-BE49-F238E27FC236}">
                  <a16:creationId xmlns:a16="http://schemas.microsoft.com/office/drawing/2014/main" id="{DE06DAD0-869C-4110-8A99-F9ACC4373C6F}"/>
                </a:ext>
              </a:extLst>
            </p:cNvPr>
            <p:cNvSpPr>
              <a:spLocks noChangeArrowheads="1"/>
            </p:cNvSpPr>
            <p:nvPr/>
          </p:nvSpPr>
          <p:spPr bwMode="auto">
            <a:xfrm>
              <a:off x="3265487" y="1760915"/>
              <a:ext cx="25923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400" dirty="0">
                  <a:solidFill>
                    <a:schemeClr val="tx1"/>
                  </a:solidFill>
                  <a:ea typeface="Roboto" panose="02000000000000000000" pitchFamily="2" charset="0"/>
                </a:rPr>
                <a:t>Why do we need good friends in our life?</a:t>
              </a:r>
            </a:p>
          </p:txBody>
        </p:sp>
      </p:grpSp>
      <p:sp>
        <p:nvSpPr>
          <p:cNvPr id="20486" name="Rectangle 8">
            <a:extLst>
              <a:ext uri="{FF2B5EF4-FFF2-40B4-BE49-F238E27FC236}">
                <a16:creationId xmlns:a16="http://schemas.microsoft.com/office/drawing/2014/main" id="{18EA91C4-74B4-43C6-BB56-412EBF4FFA4F}"/>
              </a:ext>
            </a:extLst>
          </p:cNvPr>
          <p:cNvSpPr>
            <a:spLocks noChangeArrowheads="1"/>
          </p:cNvSpPr>
          <p:nvPr/>
        </p:nvSpPr>
        <p:spPr bwMode="auto">
          <a:xfrm>
            <a:off x="2279650" y="4662150"/>
            <a:ext cx="76327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ea typeface="Roboto" panose="02000000000000000000" pitchFamily="2" charset="0"/>
              </a:rPr>
              <a:t>Part of being a good friend is to help and support our friends with being good friends too. This can include letting them know, in a kind way, if we disagree with them, respecting different opinions and asking for </a:t>
            </a:r>
            <a:br>
              <a:rPr lang="en-GB" altLang="en-US" dirty="0">
                <a:solidFill>
                  <a:schemeClr val="tx1"/>
                </a:solidFill>
                <a:ea typeface="Roboto" panose="02000000000000000000" pitchFamily="2" charset="0"/>
              </a:rPr>
            </a:br>
            <a:r>
              <a:rPr lang="en-GB" altLang="en-US" dirty="0">
                <a:solidFill>
                  <a:schemeClr val="tx1"/>
                </a:solidFill>
                <a:ea typeface="Roboto" panose="02000000000000000000" pitchFamily="2" charset="0"/>
              </a:rPr>
              <a:t>adult help. </a:t>
            </a:r>
          </a:p>
        </p:txBody>
      </p:sp>
      <p:sp>
        <p:nvSpPr>
          <p:cNvPr id="20487" name="Rectangle: Rounded Corners 1">
            <a:extLst>
              <a:ext uri="{FF2B5EF4-FFF2-40B4-BE49-F238E27FC236}">
                <a16:creationId xmlns:a16="http://schemas.microsoft.com/office/drawing/2014/main" id="{C4BC7CD5-B975-40B6-8642-EB0BDCFD4FD0}"/>
              </a:ext>
            </a:extLst>
          </p:cNvPr>
          <p:cNvSpPr>
            <a:spLocks noChangeArrowheads="1"/>
          </p:cNvSpPr>
          <p:nvPr/>
        </p:nvSpPr>
        <p:spPr bwMode="auto">
          <a:xfrm>
            <a:off x="2279650" y="3334127"/>
            <a:ext cx="7632700" cy="1328023"/>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dirty="0">
                <a:solidFill>
                  <a:srgbClr val="F8F8F8"/>
                </a:solidFill>
              </a:rPr>
              <a:t>Friends shape how we see ourselves and the things we do. If the friends we have are not good friends, we could end up getting hurt or doing something we might not want to. </a:t>
            </a:r>
          </a:p>
        </p:txBody>
      </p:sp>
    </p:spTree>
    <p:extLst>
      <p:ext uri="{BB962C8B-B14F-4D97-AF65-F5344CB8AC3E}">
        <p14:creationId xmlns:p14="http://schemas.microsoft.com/office/powerpoint/2010/main" val="87286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0487"/>
                                        </p:tgtEl>
                                        <p:attrNameLst>
                                          <p:attrName>style.visibility</p:attrName>
                                        </p:attrNameLst>
                                      </p:cBhvr>
                                      <p:to>
                                        <p:strVal val="visible"/>
                                      </p:to>
                                    </p:set>
                                    <p:animEffect transition="in" filter="wipe(up)">
                                      <p:cBhvr>
                                        <p:cTn id="12" dur="500"/>
                                        <p:tgtEl>
                                          <p:spTgt spid="2048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4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p:bldP spid="2048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B1E2BEB-7D77-41F0-970D-74F5683A9DE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7950" y="3156542"/>
            <a:ext cx="177165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004FC113-7C54-44DE-BFA6-FCEE5408FC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b="-2380"/>
          <a:stretch>
            <a:fillRect/>
          </a:stretch>
        </p:blipFill>
        <p:spPr bwMode="auto">
          <a:xfrm>
            <a:off x="2769034" y="3288206"/>
            <a:ext cx="1929532" cy="2475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49CE8706-7431-461B-9EC4-19FC2C4628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31844" y="3243264"/>
            <a:ext cx="2608262" cy="264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itle 1">
            <a:extLst>
              <a:ext uri="{FF2B5EF4-FFF2-40B4-BE49-F238E27FC236}">
                <a16:creationId xmlns:a16="http://schemas.microsoft.com/office/drawing/2014/main" id="{4BF05EA1-8EBD-4866-AA20-68D727DDA0CD}"/>
              </a:ext>
            </a:extLst>
          </p:cNvPr>
          <p:cNvSpPr>
            <a:spLocks noGrp="1" noChangeArrowheads="1"/>
          </p:cNvSpPr>
          <p:nvPr>
            <p:ph type="title"/>
          </p:nvPr>
        </p:nvSpPr>
        <p:spPr>
          <a:xfrm>
            <a:off x="2432614" y="461892"/>
            <a:ext cx="8220075" cy="993775"/>
          </a:xfrm>
        </p:spPr>
        <p:txBody>
          <a:bodyPr/>
          <a:lstStyle/>
          <a:p>
            <a:pPr eaLnBrk="1" hangingPunct="1"/>
            <a:r>
              <a:rPr lang="en-GB" altLang="en-US" dirty="0">
                <a:solidFill>
                  <a:schemeClr val="tx1"/>
                </a:solidFill>
              </a:rPr>
              <a:t>Saying Thank You</a:t>
            </a:r>
          </a:p>
        </p:txBody>
      </p:sp>
      <p:sp>
        <p:nvSpPr>
          <p:cNvPr id="26631" name="Rectangle 1">
            <a:extLst>
              <a:ext uri="{FF2B5EF4-FFF2-40B4-BE49-F238E27FC236}">
                <a16:creationId xmlns:a16="http://schemas.microsoft.com/office/drawing/2014/main" id="{BEE5DDE5-D892-4B13-A280-E2922CA47F46}"/>
              </a:ext>
            </a:extLst>
          </p:cNvPr>
          <p:cNvSpPr>
            <a:spLocks noChangeArrowheads="1"/>
          </p:cNvSpPr>
          <p:nvPr/>
        </p:nvSpPr>
        <p:spPr bwMode="auto">
          <a:xfrm>
            <a:off x="2279650" y="1396462"/>
            <a:ext cx="7632700" cy="1301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nSpc>
                <a:spcPct val="110000"/>
              </a:lnSpc>
            </a:pPr>
            <a:r>
              <a:rPr lang="en-GB" altLang="en-US" dirty="0"/>
              <a:t>We can be a good friend by saying thank you to our friends when they do something which is kind, caring or helpful – something which makes us feel good inside.</a:t>
            </a:r>
          </a:p>
        </p:txBody>
      </p:sp>
      <p:sp>
        <p:nvSpPr>
          <p:cNvPr id="4" name="Rectangle: Rounded Corners 3">
            <a:extLst>
              <a:ext uri="{FF2B5EF4-FFF2-40B4-BE49-F238E27FC236}">
                <a16:creationId xmlns:a16="http://schemas.microsoft.com/office/drawing/2014/main" id="{7095AB86-10BD-48F0-B579-0316EF18F2D7}"/>
              </a:ext>
            </a:extLst>
          </p:cNvPr>
          <p:cNvSpPr>
            <a:spLocks noChangeArrowheads="1"/>
          </p:cNvSpPr>
          <p:nvPr/>
        </p:nvSpPr>
        <p:spPr bwMode="auto">
          <a:xfrm>
            <a:off x="2279650" y="5545138"/>
            <a:ext cx="7632700" cy="854246"/>
          </a:xfrm>
          <a:prstGeom prst="roundRect">
            <a:avLst>
              <a:gd name="adj" fmla="val 16667"/>
            </a:avLst>
          </a:prstGeom>
          <a:solidFill>
            <a:srgbClr val="E5007E"/>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dirty="0">
                <a:solidFill>
                  <a:schemeClr val="bg1"/>
                </a:solidFill>
              </a:rPr>
              <a:t>Let’s all try our hardest to be a good friend to others!</a:t>
            </a:r>
          </a:p>
        </p:txBody>
      </p:sp>
      <p:sp>
        <p:nvSpPr>
          <p:cNvPr id="10" name="Rounded Rectangle 9"/>
          <p:cNvSpPr/>
          <p:nvPr/>
        </p:nvSpPr>
        <p:spPr>
          <a:xfrm>
            <a:off x="2279650" y="2732346"/>
            <a:ext cx="7642842" cy="408623"/>
          </a:xfrm>
          <a:prstGeom prst="roundRect">
            <a:avLst/>
          </a:prstGeom>
          <a:solidFill>
            <a:srgbClr val="B9D0BC"/>
          </a:solidFill>
        </p:spPr>
        <p:txBody>
          <a:bodyPr wrap="square">
            <a:spAutoFit/>
          </a:bodyPr>
          <a:lstStyle/>
          <a:p>
            <a:pPr algn="ctr"/>
            <a:r>
              <a:rPr lang="en-GB" b="1" dirty="0"/>
              <a:t>Sit quietly and think of a friend you would like to say thank you to. </a:t>
            </a:r>
          </a:p>
        </p:txBody>
      </p:sp>
    </p:spTree>
    <p:extLst>
      <p:ext uri="{BB962C8B-B14F-4D97-AF65-F5344CB8AC3E}">
        <p14:creationId xmlns:p14="http://schemas.microsoft.com/office/powerpoint/2010/main" val="28408246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5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nodeType="afterGroup">
                            <p:stCondLst>
                              <p:cond delay="20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35893CA-2FA3-424F-A008-4FC23299A8E4}"/>
              </a:ext>
            </a:extLst>
          </p:cNvPr>
          <p:cNvSpPr>
            <a:spLocks noGrp="1" noChangeArrowheads="1"/>
          </p:cNvSpPr>
          <p:nvPr>
            <p:ph type="title"/>
          </p:nvPr>
        </p:nvSpPr>
        <p:spPr>
          <a:xfrm>
            <a:off x="1981201" y="565151"/>
            <a:ext cx="8220075" cy="995363"/>
          </a:xfrm>
        </p:spPr>
        <p:txBody>
          <a:bodyPr/>
          <a:lstStyle/>
          <a:p>
            <a:pPr algn="ctr" eaLnBrk="1" hangingPunct="1"/>
            <a:r>
              <a:rPr lang="en-GB" altLang="en-US" dirty="0">
                <a:solidFill>
                  <a:schemeClr val="tx1"/>
                </a:solidFill>
              </a:rPr>
              <a:t>LC: How can I be a</a:t>
            </a:r>
            <a:br>
              <a:rPr lang="en-GB" altLang="en-US" dirty="0">
                <a:solidFill>
                  <a:schemeClr val="tx1"/>
                </a:solidFill>
              </a:rPr>
            </a:br>
            <a:r>
              <a:rPr lang="en-GB" altLang="en-US" dirty="0">
                <a:solidFill>
                  <a:schemeClr val="tx1"/>
                </a:solidFill>
              </a:rPr>
              <a:t>good friend? </a:t>
            </a:r>
          </a:p>
        </p:txBody>
      </p:sp>
      <p:grpSp>
        <p:nvGrpSpPr>
          <p:cNvPr id="6" name="Group 5">
            <a:extLst>
              <a:ext uri="{FF2B5EF4-FFF2-40B4-BE49-F238E27FC236}">
                <a16:creationId xmlns:a16="http://schemas.microsoft.com/office/drawing/2014/main" id="{836EDAA1-2050-4395-940D-8C9AEBF8C573}"/>
              </a:ext>
            </a:extLst>
          </p:cNvPr>
          <p:cNvGrpSpPr>
            <a:grpSpLocks/>
          </p:cNvGrpSpPr>
          <p:nvPr/>
        </p:nvGrpSpPr>
        <p:grpSpPr bwMode="auto">
          <a:xfrm>
            <a:off x="10199687" y="288132"/>
            <a:ext cx="1382713" cy="1376362"/>
            <a:chOff x="6574042" y="4512842"/>
            <a:chExt cx="1577281" cy="1569992"/>
          </a:xfrm>
        </p:grpSpPr>
        <p:sp>
          <p:nvSpPr>
            <p:cNvPr id="7" name="Oval 6">
              <a:hlinkClick r:id="" action="ppaction://noaction"/>
              <a:extLst>
                <a:ext uri="{FF2B5EF4-FFF2-40B4-BE49-F238E27FC236}">
                  <a16:creationId xmlns:a16="http://schemas.microsoft.com/office/drawing/2014/main" id="{8D700A49-AC32-4B3F-A514-6548A7636839}"/>
                </a:ext>
              </a:extLst>
            </p:cNvPr>
            <p:cNvSpPr/>
            <p:nvPr/>
          </p:nvSpPr>
          <p:spPr>
            <a:xfrm>
              <a:off x="6574042" y="4512842"/>
              <a:ext cx="1570037"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en-GB" sz="1600" b="1" dirty="0">
                <a:solidFill>
                  <a:schemeClr val="bg1"/>
                </a:solidFill>
              </a:endParaRPr>
            </a:p>
          </p:txBody>
        </p:sp>
        <p:sp>
          <p:nvSpPr>
            <p:cNvPr id="18444" name="Rectangle 7">
              <a:hlinkClick r:id="" action="ppaction://noaction"/>
              <a:extLst>
                <a:ext uri="{FF2B5EF4-FFF2-40B4-BE49-F238E27FC236}">
                  <a16:creationId xmlns:a16="http://schemas.microsoft.com/office/drawing/2014/main" id="{F7F219BA-017F-4396-9658-FCF6C7EDC0A5}"/>
                </a:ext>
              </a:extLst>
            </p:cNvPr>
            <p:cNvSpPr>
              <a:spLocks noChangeArrowheads="1"/>
            </p:cNvSpPr>
            <p:nvPr/>
          </p:nvSpPr>
          <p:spPr bwMode="auto">
            <a:xfrm>
              <a:off x="6581331" y="5184718"/>
              <a:ext cx="1569992" cy="280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dirty="0">
                  <a:solidFill>
                    <a:schemeClr val="bg1"/>
                  </a:solidFill>
                  <a:ea typeface="Roboto" panose="02000000000000000000" pitchFamily="2" charset="0"/>
                </a:rPr>
                <a:t>Reflecting </a:t>
              </a:r>
            </a:p>
          </p:txBody>
        </p:sp>
      </p:grpSp>
      <p:sp>
        <p:nvSpPr>
          <p:cNvPr id="18437" name="Rectangle 8">
            <a:extLst>
              <a:ext uri="{FF2B5EF4-FFF2-40B4-BE49-F238E27FC236}">
                <a16:creationId xmlns:a16="http://schemas.microsoft.com/office/drawing/2014/main" id="{48758B9C-5363-4539-B03B-DFDB59A7BAA9}"/>
              </a:ext>
            </a:extLst>
          </p:cNvPr>
          <p:cNvSpPr>
            <a:spLocks noChangeArrowheads="1"/>
          </p:cNvSpPr>
          <p:nvPr/>
        </p:nvSpPr>
        <p:spPr bwMode="auto">
          <a:xfrm>
            <a:off x="2268538" y="1664494"/>
            <a:ext cx="76438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ea typeface="Roboto" panose="02000000000000000000" pitchFamily="2" charset="0"/>
              </a:rPr>
              <a:t>It is important we all try our hardest to be a good friend to others. Friendship and how to be a good friend are things we learn about throughout our lives.</a:t>
            </a:r>
          </a:p>
        </p:txBody>
      </p:sp>
      <p:sp>
        <p:nvSpPr>
          <p:cNvPr id="12" name="Rectangle: Rounded Corners 11">
            <a:extLst>
              <a:ext uri="{FF2B5EF4-FFF2-40B4-BE49-F238E27FC236}">
                <a16:creationId xmlns:a16="http://schemas.microsoft.com/office/drawing/2014/main" id="{52DA364A-CCE7-409D-913E-600DA607E038}"/>
              </a:ext>
            </a:extLst>
          </p:cNvPr>
          <p:cNvSpPr>
            <a:spLocks noChangeArrowheads="1"/>
          </p:cNvSpPr>
          <p:nvPr/>
        </p:nvSpPr>
        <p:spPr bwMode="auto">
          <a:xfrm>
            <a:off x="4656138" y="2612398"/>
            <a:ext cx="5256212" cy="1160713"/>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2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bg1"/>
                </a:solidFill>
                <a:ea typeface="Roboto" panose="02000000000000000000" pitchFamily="2" charset="0"/>
              </a:rPr>
              <a:t>What qualities do you have that make you a</a:t>
            </a:r>
            <a:br>
              <a:rPr lang="en-GB" altLang="en-US" dirty="0">
                <a:solidFill>
                  <a:schemeClr val="bg1"/>
                </a:solidFill>
                <a:ea typeface="Roboto" panose="02000000000000000000" pitchFamily="2" charset="0"/>
              </a:rPr>
            </a:br>
            <a:r>
              <a:rPr lang="en-GB" altLang="en-US" dirty="0">
                <a:solidFill>
                  <a:schemeClr val="bg1"/>
                </a:solidFill>
                <a:ea typeface="Roboto" panose="02000000000000000000" pitchFamily="2" charset="0"/>
              </a:rPr>
              <a:t>good friend?</a:t>
            </a:r>
          </a:p>
        </p:txBody>
      </p:sp>
      <p:pic>
        <p:nvPicPr>
          <p:cNvPr id="18439" name="Individual Work">
            <a:extLst>
              <a:ext uri="{FF2B5EF4-FFF2-40B4-BE49-F238E27FC236}">
                <a16:creationId xmlns:a16="http://schemas.microsoft.com/office/drawing/2014/main" id="{972C7911-7DA4-41FC-BE85-2928C0ACFA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4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Rounded Corners 13">
            <a:extLst>
              <a:ext uri="{FF2B5EF4-FFF2-40B4-BE49-F238E27FC236}">
                <a16:creationId xmlns:a16="http://schemas.microsoft.com/office/drawing/2014/main" id="{C19C83CD-1EDD-40BF-B03B-D07CE1B26560}"/>
              </a:ext>
            </a:extLst>
          </p:cNvPr>
          <p:cNvSpPr>
            <a:spLocks noChangeArrowheads="1"/>
          </p:cNvSpPr>
          <p:nvPr/>
        </p:nvSpPr>
        <p:spPr bwMode="auto">
          <a:xfrm>
            <a:off x="4645025" y="5297486"/>
            <a:ext cx="5267325" cy="854246"/>
          </a:xfrm>
          <a:prstGeom prst="roundRect">
            <a:avLst>
              <a:gd name="adj" fmla="val 16667"/>
            </a:avLst>
          </a:prstGeom>
          <a:solidFill>
            <a:srgbClr val="00572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2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bg1"/>
                </a:solidFill>
                <a:ea typeface="Roboto" panose="02000000000000000000" pitchFamily="2" charset="0"/>
              </a:rPr>
              <a:t>Write your thoughts on your friendship flower.</a:t>
            </a:r>
          </a:p>
        </p:txBody>
      </p:sp>
      <p:sp>
        <p:nvSpPr>
          <p:cNvPr id="15" name="Rectangle: Rounded Corners 14">
            <a:extLst>
              <a:ext uri="{FF2B5EF4-FFF2-40B4-BE49-F238E27FC236}">
                <a16:creationId xmlns:a16="http://schemas.microsoft.com/office/drawing/2014/main" id="{9D567A4E-7B40-4257-9E01-F2BC13DA95CC}"/>
              </a:ext>
            </a:extLst>
          </p:cNvPr>
          <p:cNvSpPr>
            <a:spLocks noChangeArrowheads="1"/>
          </p:cNvSpPr>
          <p:nvPr/>
        </p:nvSpPr>
        <p:spPr bwMode="auto">
          <a:xfrm>
            <a:off x="4650581" y="3944756"/>
            <a:ext cx="5256212" cy="1160713"/>
          </a:xfrm>
          <a:prstGeom prst="roundRect">
            <a:avLst>
              <a:gd name="adj" fmla="val 16667"/>
            </a:avLst>
          </a:prstGeom>
          <a:solidFill>
            <a:srgbClr val="E5007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2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bg1"/>
                </a:solidFill>
                <a:ea typeface="Roboto" panose="02000000000000000000" pitchFamily="2" charset="0"/>
              </a:rPr>
              <a:t>What qualities would you like to develop</a:t>
            </a:r>
            <a:br>
              <a:rPr lang="en-GB" altLang="en-US" dirty="0">
                <a:solidFill>
                  <a:schemeClr val="bg1"/>
                </a:solidFill>
                <a:ea typeface="Roboto" panose="02000000000000000000" pitchFamily="2" charset="0"/>
              </a:rPr>
            </a:br>
            <a:r>
              <a:rPr lang="en-GB" altLang="en-US" dirty="0">
                <a:solidFill>
                  <a:schemeClr val="bg1"/>
                </a:solidFill>
                <a:ea typeface="Roboto" panose="02000000000000000000" pitchFamily="2" charset="0"/>
              </a:rPr>
              <a:t>even more?</a:t>
            </a:r>
          </a:p>
        </p:txBody>
      </p:sp>
      <p:pic>
        <p:nvPicPr>
          <p:cNvPr id="18442" name="Picture 10">
            <a:extLst>
              <a:ext uri="{FF2B5EF4-FFF2-40B4-BE49-F238E27FC236}">
                <a16:creationId xmlns:a16="http://schemas.microsoft.com/office/drawing/2014/main" id="{49EB4185-77C1-4731-A934-B44763938F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1633820" y="2913244"/>
            <a:ext cx="2512810" cy="355348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7720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2000"/>
                                        <p:tgtEl>
                                          <p:spTgt spid="14"/>
                                        </p:tgtEl>
                                      </p:cBhvr>
                                    </p:animEffect>
                                  </p:childTnLst>
                                </p:cTn>
                              </p:par>
                              <p:par>
                                <p:cTn id="18" presetID="53" presetClass="entr" presetSubtype="16"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AFE1A-BD6F-7F40-BC86-3CC1EAB37AC6}"/>
              </a:ext>
            </a:extLst>
          </p:cNvPr>
          <p:cNvSpPr>
            <a:spLocks noGrp="1"/>
          </p:cNvSpPr>
          <p:nvPr>
            <p:ph type="title"/>
          </p:nvPr>
        </p:nvSpPr>
        <p:spPr/>
        <p:txBody>
          <a:bodyPr/>
          <a:lstStyle/>
          <a:p>
            <a:pPr algn="ctr"/>
            <a:r>
              <a:rPr lang="en-GB" dirty="0">
                <a:solidFill>
                  <a:schemeClr val="tx1"/>
                </a:solidFill>
              </a:rPr>
              <a:t>Activity 2</a:t>
            </a:r>
          </a:p>
        </p:txBody>
      </p:sp>
      <p:pic>
        <p:nvPicPr>
          <p:cNvPr id="4" name="Picture 3" descr="A picture containing shape&#10;&#10;Description automatically generated">
            <a:extLst>
              <a:ext uri="{FF2B5EF4-FFF2-40B4-BE49-F238E27FC236}">
                <a16:creationId xmlns:a16="http://schemas.microsoft.com/office/drawing/2014/main" id="{F21EC9E9-756D-E24E-ABF0-39889D24B13D}"/>
              </a:ext>
            </a:extLst>
          </p:cNvPr>
          <p:cNvPicPr>
            <a:picLocks noChangeAspect="1"/>
          </p:cNvPicPr>
          <p:nvPr/>
        </p:nvPicPr>
        <p:blipFill rotWithShape="1">
          <a:blip r:embed="rId2"/>
          <a:srcRect l="21007" t="8958" r="10242" b="13541"/>
          <a:stretch/>
        </p:blipFill>
        <p:spPr>
          <a:xfrm>
            <a:off x="5514975" y="1687514"/>
            <a:ext cx="5900738" cy="4456112"/>
          </a:xfrm>
          <a:prstGeom prst="rect">
            <a:avLst/>
          </a:prstGeom>
        </p:spPr>
      </p:pic>
      <p:sp>
        <p:nvSpPr>
          <p:cNvPr id="5" name="TextBox 4">
            <a:extLst>
              <a:ext uri="{FF2B5EF4-FFF2-40B4-BE49-F238E27FC236}">
                <a16:creationId xmlns:a16="http://schemas.microsoft.com/office/drawing/2014/main" id="{C6E64D12-58F1-7B42-B101-2663AA4D9F53}"/>
              </a:ext>
            </a:extLst>
          </p:cNvPr>
          <p:cNvSpPr txBox="1"/>
          <p:nvPr/>
        </p:nvSpPr>
        <p:spPr>
          <a:xfrm>
            <a:off x="776287" y="2486026"/>
            <a:ext cx="4629150" cy="800219"/>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Make a paper people chain!</a:t>
            </a:r>
          </a:p>
          <a:p>
            <a:endParaRPr lang="en-GB" dirty="0"/>
          </a:p>
        </p:txBody>
      </p:sp>
    </p:spTree>
    <p:extLst>
      <p:ext uri="{BB962C8B-B14F-4D97-AF65-F5344CB8AC3E}">
        <p14:creationId xmlns:p14="http://schemas.microsoft.com/office/powerpoint/2010/main" val="1946312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C7AD2-488A-9040-AEB2-CF21BD00958B}"/>
              </a:ext>
            </a:extLst>
          </p:cNvPr>
          <p:cNvSpPr>
            <a:spLocks noGrp="1"/>
          </p:cNvSpPr>
          <p:nvPr>
            <p:ph type="title"/>
          </p:nvPr>
        </p:nvSpPr>
        <p:spPr/>
        <p:txBody>
          <a:bodyPr/>
          <a:lstStyle/>
          <a:p>
            <a:pPr algn="ctr"/>
            <a:r>
              <a:rPr lang="en-GB" b="1" dirty="0">
                <a:solidFill>
                  <a:schemeClr val="tx1"/>
                </a:solidFill>
              </a:rPr>
              <a:t>Activity 3</a:t>
            </a:r>
          </a:p>
        </p:txBody>
      </p:sp>
      <p:pic>
        <p:nvPicPr>
          <p:cNvPr id="8" name="Picture 7" descr="Graphical user interface, application&#10;&#10;Description automatically generated">
            <a:extLst>
              <a:ext uri="{FF2B5EF4-FFF2-40B4-BE49-F238E27FC236}">
                <a16:creationId xmlns:a16="http://schemas.microsoft.com/office/drawing/2014/main" id="{13FE803B-DB16-4740-9ED8-B8D8F4D1D926}"/>
              </a:ext>
            </a:extLst>
          </p:cNvPr>
          <p:cNvPicPr>
            <a:picLocks noChangeAspect="1"/>
          </p:cNvPicPr>
          <p:nvPr/>
        </p:nvPicPr>
        <p:blipFill rotWithShape="1">
          <a:blip r:embed="rId2"/>
          <a:srcRect l="61502" t="25000" r="8680" b="26458"/>
          <a:stretch/>
        </p:blipFill>
        <p:spPr>
          <a:xfrm>
            <a:off x="4181475" y="1371600"/>
            <a:ext cx="6662738" cy="4786311"/>
          </a:xfrm>
          <a:prstGeom prst="rect">
            <a:avLst/>
          </a:prstGeom>
        </p:spPr>
      </p:pic>
      <p:sp>
        <p:nvSpPr>
          <p:cNvPr id="9" name="TextBox 8">
            <a:extLst>
              <a:ext uri="{FF2B5EF4-FFF2-40B4-BE49-F238E27FC236}">
                <a16:creationId xmlns:a16="http://schemas.microsoft.com/office/drawing/2014/main" id="{C172327B-C76E-3E42-A276-3A3EDC38928B}"/>
              </a:ext>
            </a:extLst>
          </p:cNvPr>
          <p:cNvSpPr txBox="1"/>
          <p:nvPr/>
        </p:nvSpPr>
        <p:spPr>
          <a:xfrm>
            <a:off x="714375" y="2014538"/>
            <a:ext cx="3286125" cy="1200329"/>
          </a:xfrm>
          <a:prstGeom prst="rect">
            <a:avLst/>
          </a:prstGeom>
          <a:noFill/>
        </p:spPr>
        <p:txBody>
          <a:bodyPr wrap="square" lIns="91440" tIns="45720" rIns="91440" bIns="45720" rtlCol="0" anchor="t">
            <a:spAutoFit/>
          </a:bodyPr>
          <a:lstStyle/>
          <a:p>
            <a:r>
              <a:rPr lang="en-GB" b="1" dirty="0"/>
              <a:t>Make your own kindness cloud. </a:t>
            </a:r>
            <a:endParaRPr lang="en-US"/>
          </a:p>
          <a:p>
            <a:endParaRPr lang="en-GB" dirty="0"/>
          </a:p>
          <a:p>
            <a:endParaRPr lang="en-GB" dirty="0"/>
          </a:p>
        </p:txBody>
      </p:sp>
    </p:spTree>
    <p:extLst>
      <p:ext uri="{BB962C8B-B14F-4D97-AF65-F5344CB8AC3E}">
        <p14:creationId xmlns:p14="http://schemas.microsoft.com/office/powerpoint/2010/main" val="4048868080"/>
      </p:ext>
    </p:extLst>
  </p:cSld>
  <p:clrMapOvr>
    <a:masterClrMapping/>
  </p:clrMapOvr>
</p:sld>
</file>

<file path=ppt/theme/theme1.xml><?xml version="1.0" encoding="utf-8"?>
<a:theme xmlns:a="http://schemas.openxmlformats.org/drawingml/2006/main" name="SineVTI">
  <a:themeElements>
    <a:clrScheme name="Custom 51">
      <a:dk1>
        <a:sysClr val="windowText" lastClr="000000"/>
      </a:dk1>
      <a:lt1>
        <a:sysClr val="window" lastClr="FFFFFF"/>
      </a:lt1>
      <a:dk2>
        <a:srgbClr val="12154E"/>
      </a:dk2>
      <a:lt2>
        <a:srgbClr val="EEEEEE"/>
      </a:lt2>
      <a:accent1>
        <a:srgbClr val="FD8686"/>
      </a:accent1>
      <a:accent2>
        <a:srgbClr val="B495C2"/>
      </a:accent2>
      <a:accent3>
        <a:srgbClr val="8F99BB"/>
      </a:accent3>
      <a:accent4>
        <a:srgbClr val="A3A3C1"/>
      </a:accent4>
      <a:accent5>
        <a:srgbClr val="7162FE"/>
      </a:accent5>
      <a:accent6>
        <a:srgbClr val="1EBE9B"/>
      </a:accent6>
      <a:hlink>
        <a:srgbClr val="EF08F7"/>
      </a:hlink>
      <a:folHlink>
        <a:srgbClr val="8477FE"/>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docProps/app.xml><?xml version="1.0" encoding="utf-8"?>
<Properties xmlns="http://schemas.openxmlformats.org/officeDocument/2006/extended-properties" xmlns:vt="http://schemas.openxmlformats.org/officeDocument/2006/docPropsVTypes">
  <TotalTime>25</TotalTime>
  <Words>522</Words>
  <Application>Microsoft Office PowerPoint</Application>
  <PresentationFormat>Widescreen</PresentationFormat>
  <Paragraphs>41</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SineVTI</vt:lpstr>
      <vt:lpstr>KS1 PSHE</vt:lpstr>
      <vt:lpstr>PowerPoint Presentation</vt:lpstr>
      <vt:lpstr>Let’s watch the video about the book ‘Hello’ by Jack Foreman. </vt:lpstr>
      <vt:lpstr>Friends</vt:lpstr>
      <vt:lpstr>Friendship Qualities</vt:lpstr>
      <vt:lpstr>Friendship Qualities</vt:lpstr>
      <vt:lpstr>Good Friends</vt:lpstr>
      <vt:lpstr>Saying Thank You</vt:lpstr>
      <vt:lpstr>LC: How can I be a good friend? </vt:lpstr>
      <vt:lpstr>Activity 2</vt:lpstr>
      <vt:lpstr>Activity 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KS1 PSHE</dc:title>
  <dc:creator>rachel gregson</dc:creator>
  <cp:lastModifiedBy>rachel gregson</cp:lastModifiedBy>
  <cp:revision>5</cp:revision>
  <dcterms:created xsi:type="dcterms:W3CDTF">2021-02-27T18:53:51Z</dcterms:created>
  <dcterms:modified xsi:type="dcterms:W3CDTF">2021-02-28T12:24:38Z</dcterms:modified>
</cp:coreProperties>
</file>