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1" r:id="rId4"/>
    <p:sldId id="267" r:id="rId5"/>
    <p:sldId id="296" r:id="rId6"/>
    <p:sldId id="268" r:id="rId7"/>
    <p:sldId id="269" r:id="rId8"/>
    <p:sldId id="298" r:id="rId9"/>
    <p:sldId id="330" r:id="rId10"/>
    <p:sldId id="331" r:id="rId11"/>
    <p:sldId id="359" r:id="rId12"/>
    <p:sldId id="297" r:id="rId13"/>
    <p:sldId id="33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1/31/2021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7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6217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1/31/2021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7912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2269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14384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442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4611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1/31/2021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04778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1/31/2021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0757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1424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8705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1/31/2021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33843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Twenty-one</a:t>
            </a:r>
          </a:p>
        </p:txBody>
      </p:sp>
    </p:spTree>
    <p:extLst>
      <p:ext uri="{BB962C8B-B14F-4D97-AF65-F5344CB8AC3E}">
        <p14:creationId xmlns:p14="http://schemas.microsoft.com/office/powerpoint/2010/main" val="17366931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bstract image">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9059" y="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9392575" y="886888"/>
            <a:ext cx="2364684" cy="4706044"/>
          </a:xfrm>
        </p:spPr>
        <p:txBody>
          <a:bodyPr>
            <a:normAutofit/>
          </a:bodyPr>
          <a:lstStyle/>
          <a:p>
            <a:r>
              <a:rPr lang="en-US" dirty="0">
                <a:solidFill>
                  <a:schemeClr val="tx1">
                    <a:lumMod val="75000"/>
                    <a:lumOff val="25000"/>
                  </a:schemeClr>
                </a:solidFill>
              </a:rPr>
              <a:t>A new week, a new story.</a:t>
            </a:r>
          </a:p>
        </p:txBody>
      </p:sp>
      <p:pic>
        <p:nvPicPr>
          <p:cNvPr id="1026" name="Picture 2">
            <a:extLst>
              <a:ext uri="{FF2B5EF4-FFF2-40B4-BE49-F238E27FC236}">
                <a16:creationId xmlns:a16="http://schemas.microsoft.com/office/drawing/2014/main" id="{1211910F-D9C5-49EA-AE88-F00DC9C80C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314" y="501910"/>
            <a:ext cx="4847261" cy="585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0103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93" name="Rectangle 19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124" name="Picture 4" descr="My gear layout - First backpacking trip (xpost from /r/campinggear) :  WildernessBackpacking">
            <a:extLst>
              <a:ext uri="{FF2B5EF4-FFF2-40B4-BE49-F238E27FC236}">
                <a16:creationId xmlns:a16="http://schemas.microsoft.com/office/drawing/2014/main" id="{DFC62AA1-5B31-4ED2-98F3-920AA4DAA3F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291" b="17179"/>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194" name="Rectangle 193">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95" name="Rectangle 19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6A655E38-1BAC-4861-929D-099E1D459E48}"/>
              </a:ext>
            </a:extLst>
          </p:cNvPr>
          <p:cNvSpPr>
            <a:spLocks noGrp="1"/>
          </p:cNvSpPr>
          <p:nvPr>
            <p:ph type="title"/>
          </p:nvPr>
        </p:nvSpPr>
        <p:spPr>
          <a:xfrm>
            <a:off x="6846137" y="727626"/>
            <a:ext cx="4602152" cy="1718225"/>
          </a:xfrm>
        </p:spPr>
        <p:txBody>
          <a:bodyPr>
            <a:normAutofit/>
          </a:bodyPr>
          <a:lstStyle/>
          <a:p>
            <a:r>
              <a:rPr lang="en-US" dirty="0"/>
              <a:t>LC: Can I write a list poem? </a:t>
            </a:r>
            <a:endParaRPr lang="en-GB" dirty="0"/>
          </a:p>
        </p:txBody>
      </p:sp>
      <p:sp>
        <p:nvSpPr>
          <p:cNvPr id="3" name="Content Placeholder 2">
            <a:extLst>
              <a:ext uri="{FF2B5EF4-FFF2-40B4-BE49-F238E27FC236}">
                <a16:creationId xmlns:a16="http://schemas.microsoft.com/office/drawing/2014/main" id="{5BBEAA34-708D-40CD-B224-7DB8DB3C64AC}"/>
              </a:ext>
            </a:extLst>
          </p:cNvPr>
          <p:cNvSpPr>
            <a:spLocks noGrp="1"/>
          </p:cNvSpPr>
          <p:nvPr>
            <p:ph idx="1"/>
          </p:nvPr>
        </p:nvSpPr>
        <p:spPr>
          <a:xfrm>
            <a:off x="6846137" y="2538919"/>
            <a:ext cx="4602152" cy="3557805"/>
          </a:xfrm>
        </p:spPr>
        <p:txBody>
          <a:bodyPr>
            <a:normAutofit/>
          </a:bodyPr>
          <a:lstStyle/>
          <a:p>
            <a:pPr marL="0" indent="0">
              <a:buNone/>
            </a:pPr>
            <a:r>
              <a:rPr lang="en-GB" u="sng" dirty="0"/>
              <a:t>Toolkit</a:t>
            </a:r>
          </a:p>
          <a:p>
            <a:r>
              <a:rPr lang="en-US" dirty="0"/>
              <a:t> following a poetic structure </a:t>
            </a:r>
          </a:p>
          <a:p>
            <a:r>
              <a:rPr lang="en-US" dirty="0"/>
              <a:t> </a:t>
            </a:r>
          </a:p>
        </p:txBody>
      </p:sp>
    </p:spTree>
    <p:extLst>
      <p:ext uri="{BB962C8B-B14F-4D97-AF65-F5344CB8AC3E}">
        <p14:creationId xmlns:p14="http://schemas.microsoft.com/office/powerpoint/2010/main" val="797590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4" name="Rectangle 13">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sp>
        <p:nvSpPr>
          <p:cNvPr id="16" name="Rectangle 15">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8" name="Rectangle 17">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7618850-EB48-45A2-BDA9-37ADF8CE59EC}"/>
              </a:ext>
            </a:extLst>
          </p:cNvPr>
          <p:cNvSpPr>
            <a:spLocks noGrp="1"/>
          </p:cNvSpPr>
          <p:nvPr>
            <p:ph type="title"/>
          </p:nvPr>
        </p:nvSpPr>
        <p:spPr>
          <a:xfrm>
            <a:off x="6550265" y="707521"/>
            <a:ext cx="5319341" cy="2046355"/>
          </a:xfrm>
        </p:spPr>
        <p:txBody>
          <a:bodyPr>
            <a:noAutofit/>
          </a:bodyPr>
          <a:lstStyle/>
          <a:p>
            <a:r>
              <a:rPr lang="en-US" sz="2400" b="0" i="0" dirty="0">
                <a:effectLst/>
                <a:latin typeface="Arial" panose="020B0604020202020204" pitchFamily="34" charset="0"/>
              </a:rPr>
              <a:t>This is a story from 2006, from Tasmania which is an Australian Island State. </a:t>
            </a:r>
            <a:br>
              <a:rPr lang="en-US" sz="2400" b="0" i="0" dirty="0">
                <a:effectLst/>
                <a:latin typeface="Arial" panose="020B0604020202020204" pitchFamily="34" charset="0"/>
              </a:rPr>
            </a:br>
            <a:r>
              <a:rPr lang="en-US" sz="2400" b="0" i="0" dirty="0">
                <a:effectLst/>
                <a:latin typeface="Arial" panose="020B0604020202020204" pitchFamily="34" charset="0"/>
              </a:rPr>
              <a:t>Tasmania is marked by the red star.</a:t>
            </a:r>
            <a:br>
              <a:rPr lang="en-US" sz="2400" b="0" i="0" dirty="0">
                <a:effectLst/>
                <a:latin typeface="Arial" panose="020B0604020202020204" pitchFamily="34" charset="0"/>
              </a:rPr>
            </a:br>
            <a:endParaRPr lang="en-GB" sz="4800" dirty="0"/>
          </a:p>
        </p:txBody>
      </p:sp>
      <p:pic>
        <p:nvPicPr>
          <p:cNvPr id="1028" name="Picture 4">
            <a:extLst>
              <a:ext uri="{FF2B5EF4-FFF2-40B4-BE49-F238E27FC236}">
                <a16:creationId xmlns:a16="http://schemas.microsoft.com/office/drawing/2014/main" id="{5D954E89-5E84-48F6-9D9A-A14301E1E1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977" b="15899"/>
          <a:stretch/>
        </p:blipFill>
        <p:spPr bwMode="auto">
          <a:xfrm>
            <a:off x="597035" y="540210"/>
            <a:ext cx="5178762" cy="54634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5E2CCDA-153F-44FF-BBAB-1BB047FB3950}"/>
              </a:ext>
            </a:extLst>
          </p:cNvPr>
          <p:cNvPicPr>
            <a:picLocks noChangeAspect="1"/>
          </p:cNvPicPr>
          <p:nvPr/>
        </p:nvPicPr>
        <p:blipFill rotWithShape="1">
          <a:blip r:embed="rId3"/>
          <a:srcRect l="28332" t="10662" r="5579" b="8125"/>
          <a:stretch/>
        </p:blipFill>
        <p:spPr>
          <a:xfrm>
            <a:off x="5898221" y="2525143"/>
            <a:ext cx="6126191" cy="4234685"/>
          </a:xfrm>
          <a:prstGeom prst="rect">
            <a:avLst/>
          </a:prstGeom>
        </p:spPr>
      </p:pic>
      <p:sp>
        <p:nvSpPr>
          <p:cNvPr id="7" name="Star: 5 Points 6">
            <a:extLst>
              <a:ext uri="{FF2B5EF4-FFF2-40B4-BE49-F238E27FC236}">
                <a16:creationId xmlns:a16="http://schemas.microsoft.com/office/drawing/2014/main" id="{86461D2E-B44B-4CFE-B3E2-80522D65067C}"/>
              </a:ext>
            </a:extLst>
          </p:cNvPr>
          <p:cNvSpPr/>
          <p:nvPr/>
        </p:nvSpPr>
        <p:spPr>
          <a:xfrm>
            <a:off x="11551434" y="6523031"/>
            <a:ext cx="397164" cy="24938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1995674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2" descr="Beaconsfield mine, scene of 2006 rescue drama, set to reopen under new  management - ABC News">
            <a:extLst>
              <a:ext uri="{FF2B5EF4-FFF2-40B4-BE49-F238E27FC236}">
                <a16:creationId xmlns:a16="http://schemas.microsoft.com/office/drawing/2014/main" id="{413E650D-2D8E-462C-AF1F-63EFFF1948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757" r="23342" b="2"/>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9" name="Rectangle 78">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81" name="Rectangle 80">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29226599-D963-4019-B3A1-530060F980B4}"/>
              </a:ext>
            </a:extLst>
          </p:cNvPr>
          <p:cNvSpPr>
            <a:spLocks noGrp="1"/>
          </p:cNvSpPr>
          <p:nvPr>
            <p:ph type="title"/>
          </p:nvPr>
        </p:nvSpPr>
        <p:spPr>
          <a:xfrm>
            <a:off x="6846137" y="727626"/>
            <a:ext cx="4602152" cy="1718225"/>
          </a:xfrm>
        </p:spPr>
        <p:txBody>
          <a:bodyPr>
            <a:normAutofit/>
          </a:bodyPr>
          <a:lstStyle/>
          <a:p>
            <a:r>
              <a:rPr lang="en-US" sz="3700" dirty="0"/>
              <a:t>What could this </a:t>
            </a:r>
            <a:r>
              <a:rPr lang="en-US" sz="3700" i="1" dirty="0"/>
              <a:t>unbelievable</a:t>
            </a:r>
            <a:r>
              <a:rPr lang="en-US" sz="3700" dirty="0"/>
              <a:t> story be about?</a:t>
            </a:r>
            <a:endParaRPr lang="en-GB" sz="3700" dirty="0"/>
          </a:p>
        </p:txBody>
      </p:sp>
      <p:sp>
        <p:nvSpPr>
          <p:cNvPr id="3" name="Content Placeholder 2">
            <a:extLst>
              <a:ext uri="{FF2B5EF4-FFF2-40B4-BE49-F238E27FC236}">
                <a16:creationId xmlns:a16="http://schemas.microsoft.com/office/drawing/2014/main" id="{9764ECCC-50F6-4E10-874C-38B8934DBE64}"/>
              </a:ext>
            </a:extLst>
          </p:cNvPr>
          <p:cNvSpPr>
            <a:spLocks noGrp="1"/>
          </p:cNvSpPr>
          <p:nvPr>
            <p:ph idx="1"/>
          </p:nvPr>
        </p:nvSpPr>
        <p:spPr>
          <a:xfrm>
            <a:off x="6846137" y="2538919"/>
            <a:ext cx="4602152" cy="3557805"/>
          </a:xfrm>
        </p:spPr>
        <p:txBody>
          <a:bodyPr>
            <a:normAutofit/>
          </a:bodyPr>
          <a:lstStyle/>
          <a:p>
            <a:pPr marL="0" indent="0">
              <a:buNone/>
            </a:pPr>
            <a:r>
              <a:rPr lang="en-US" b="0" i="0" dirty="0">
                <a:effectLst/>
                <a:latin typeface="Arial" panose="020B0604020202020204" pitchFamily="34" charset="0"/>
              </a:rPr>
              <a:t>What do you predict might have caused these miners to be underground for two weeks? </a:t>
            </a:r>
          </a:p>
          <a:p>
            <a:pPr marL="0" indent="0">
              <a:buNone/>
            </a:pPr>
            <a:r>
              <a:rPr lang="en-US" b="0" i="0" dirty="0">
                <a:effectLst/>
                <a:latin typeface="Arial" panose="020B0604020202020204" pitchFamily="34" charset="0"/>
              </a:rPr>
              <a:t>And what might the circumstances be like for this story to be a story of survival?</a:t>
            </a:r>
            <a:endParaRPr lang="en-US" dirty="0">
              <a:latin typeface="Arial" panose="020B0604020202020204" pitchFamily="34" charset="0"/>
            </a:endParaRPr>
          </a:p>
        </p:txBody>
      </p:sp>
    </p:spTree>
    <p:extLst>
      <p:ext uri="{BB962C8B-B14F-4D97-AF65-F5344CB8AC3E}">
        <p14:creationId xmlns:p14="http://schemas.microsoft.com/office/powerpoint/2010/main" val="492471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82E2A95-1A08-4118-83C6-B1CA5648E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5" name="Rectangle 14">
            <a:extLst>
              <a:ext uri="{FF2B5EF4-FFF2-40B4-BE49-F238E27FC236}">
                <a16:creationId xmlns:a16="http://schemas.microsoft.com/office/drawing/2014/main" id="{2FFEFC7E-85EE-4AC9-A351-FBEB13A1D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534" y="237744"/>
            <a:ext cx="2926080" cy="6382512"/>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CB2511BB-FC4C-45F3-94EB-661D6806C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9100" y="413053"/>
            <a:ext cx="2616201" cy="6064596"/>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5BD1EED1-3D86-449A-BEC1-88A6500175E9}"/>
              </a:ext>
            </a:extLst>
          </p:cNvPr>
          <p:cNvSpPr>
            <a:spLocks noGrp="1"/>
          </p:cNvSpPr>
          <p:nvPr>
            <p:ph type="title"/>
          </p:nvPr>
        </p:nvSpPr>
        <p:spPr>
          <a:xfrm>
            <a:off x="557720" y="612843"/>
            <a:ext cx="2312480" cy="1499738"/>
          </a:xfrm>
        </p:spPr>
        <p:txBody>
          <a:bodyPr anchor="b">
            <a:normAutofit/>
          </a:bodyPr>
          <a:lstStyle/>
          <a:p>
            <a:r>
              <a:rPr lang="en-GB" sz="2800" dirty="0"/>
              <a:t>Mini </a:t>
            </a:r>
            <a:r>
              <a:rPr lang="en-GB" sz="1800" dirty="0"/>
              <a:t>task</a:t>
            </a:r>
            <a:endParaRPr lang="en-GB" sz="2800" dirty="0"/>
          </a:p>
        </p:txBody>
      </p:sp>
      <p:sp>
        <p:nvSpPr>
          <p:cNvPr id="4" name="Content Placeholder 3">
            <a:extLst>
              <a:ext uri="{FF2B5EF4-FFF2-40B4-BE49-F238E27FC236}">
                <a16:creationId xmlns:a16="http://schemas.microsoft.com/office/drawing/2014/main" id="{0C9F509F-1D1D-406D-AC11-37CAC13B9DCD}"/>
              </a:ext>
            </a:extLst>
          </p:cNvPr>
          <p:cNvSpPr>
            <a:spLocks noGrp="1"/>
          </p:cNvSpPr>
          <p:nvPr>
            <p:ph idx="1"/>
          </p:nvPr>
        </p:nvSpPr>
        <p:spPr>
          <a:xfrm>
            <a:off x="557720" y="2149813"/>
            <a:ext cx="2312479" cy="3854197"/>
          </a:xfrm>
        </p:spPr>
        <p:txBody>
          <a:bodyPr>
            <a:normAutofit/>
          </a:bodyPr>
          <a:lstStyle/>
          <a:p>
            <a:pPr marL="0" indent="0">
              <a:buNone/>
            </a:pPr>
            <a:r>
              <a:rPr lang="en-US" sz="1600" dirty="0"/>
              <a:t>While you read think about what Webb and Russell had going in their </a:t>
            </a:r>
            <a:r>
              <a:rPr lang="en-US" sz="1600" dirty="0" err="1"/>
              <a:t>favour</a:t>
            </a:r>
            <a:r>
              <a:rPr lang="en-US" sz="1600" dirty="0"/>
              <a:t>.</a:t>
            </a:r>
            <a:br>
              <a:rPr lang="en-US" sz="1600" dirty="0"/>
            </a:br>
            <a:endParaRPr lang="en-GB" sz="1400" dirty="0">
              <a:solidFill>
                <a:schemeClr val="tx1">
                  <a:lumMod val="85000"/>
                  <a:lumOff val="15000"/>
                </a:schemeClr>
              </a:solidFill>
            </a:endParaRPr>
          </a:p>
        </p:txBody>
      </p:sp>
      <p:sp>
        <p:nvSpPr>
          <p:cNvPr id="19" name="Rectangle 18">
            <a:extLst>
              <a:ext uri="{FF2B5EF4-FFF2-40B4-BE49-F238E27FC236}">
                <a16:creationId xmlns:a16="http://schemas.microsoft.com/office/drawing/2014/main" id="{68DC0EC7-60EA-4BD3-BC04-D547DE1B2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9764" y="413053"/>
            <a:ext cx="8212114" cy="6064596"/>
          </a:xfrm>
          <a:prstGeom prst="rect">
            <a:avLst/>
          </a:prstGeom>
          <a:noFill/>
          <a:ln w="6350" cap="sq" cmpd="sng" algn="ctr">
            <a:solidFill>
              <a:srgbClr val="404040"/>
            </a:solidFill>
            <a:prstDash val="solid"/>
            <a:miter lim="800000"/>
          </a:ln>
          <a:effectLst/>
        </p:spPr>
      </p:sp>
      <p:pic>
        <p:nvPicPr>
          <p:cNvPr id="3074" name="Picture 2">
            <a:extLst>
              <a:ext uri="{FF2B5EF4-FFF2-40B4-BE49-F238E27FC236}">
                <a16:creationId xmlns:a16="http://schemas.microsoft.com/office/drawing/2014/main" id="{6D5B0AF3-C4AC-42B5-A77D-A533B5B9721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024" r="5207" b="3466"/>
          <a:stretch/>
        </p:blipFill>
        <p:spPr bwMode="auto">
          <a:xfrm>
            <a:off x="4961032" y="341749"/>
            <a:ext cx="4875679" cy="6207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57110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6DF8-EB4C-4428-B6D9-3382FBDA4805}"/>
              </a:ext>
            </a:extLst>
          </p:cNvPr>
          <p:cNvSpPr>
            <a:spLocks noGrp="1"/>
          </p:cNvSpPr>
          <p:nvPr>
            <p:ph type="title"/>
          </p:nvPr>
        </p:nvSpPr>
        <p:spPr>
          <a:xfrm>
            <a:off x="402134" y="924542"/>
            <a:ext cx="1603720" cy="1243237"/>
          </a:xfrm>
        </p:spPr>
        <p:txBody>
          <a:bodyPr>
            <a:normAutofit fontScale="90000"/>
          </a:bodyPr>
          <a:lstStyle/>
          <a:p>
            <a:r>
              <a:rPr lang="en-GB" dirty="0"/>
              <a:t>Pages</a:t>
            </a:r>
            <a:br>
              <a:rPr lang="en-GB" dirty="0"/>
            </a:br>
            <a:r>
              <a:rPr lang="en-GB" dirty="0"/>
              <a:t> 163 and 164</a:t>
            </a:r>
          </a:p>
        </p:txBody>
      </p:sp>
      <p:pic>
        <p:nvPicPr>
          <p:cNvPr id="4098" name="Picture 2">
            <a:extLst>
              <a:ext uri="{FF2B5EF4-FFF2-40B4-BE49-F238E27FC236}">
                <a16:creationId xmlns:a16="http://schemas.microsoft.com/office/drawing/2014/main" id="{A5DD978A-7A51-46F6-B7E4-6386AF833B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438" b="10196"/>
          <a:stretch/>
        </p:blipFill>
        <p:spPr bwMode="auto">
          <a:xfrm>
            <a:off x="1705535" y="304801"/>
            <a:ext cx="5069541" cy="615875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C5720561-B5C1-41AB-A901-6292C68CE6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549" b="12549"/>
          <a:stretch/>
        </p:blipFill>
        <p:spPr bwMode="auto">
          <a:xfrm>
            <a:off x="6775076" y="-484094"/>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7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Folded Corner 3">
            <a:extLst>
              <a:ext uri="{FF2B5EF4-FFF2-40B4-BE49-F238E27FC236}">
                <a16:creationId xmlns:a16="http://schemas.microsoft.com/office/drawing/2014/main" id="{8307D817-A9B9-489B-BF2E-6A58A19E5A4E}"/>
              </a:ext>
            </a:extLst>
          </p:cNvPr>
          <p:cNvSpPr/>
          <p:nvPr/>
        </p:nvSpPr>
        <p:spPr>
          <a:xfrm>
            <a:off x="736422" y="1800483"/>
            <a:ext cx="1975196" cy="1096373"/>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not seriously injured, </a:t>
            </a:r>
          </a:p>
        </p:txBody>
      </p:sp>
      <p:sp>
        <p:nvSpPr>
          <p:cNvPr id="5" name="Title 4">
            <a:extLst>
              <a:ext uri="{FF2B5EF4-FFF2-40B4-BE49-F238E27FC236}">
                <a16:creationId xmlns:a16="http://schemas.microsoft.com/office/drawing/2014/main" id="{8C4C08B1-20F3-4727-B310-1CA2E76F0D3C}"/>
              </a:ext>
            </a:extLst>
          </p:cNvPr>
          <p:cNvSpPr>
            <a:spLocks noGrp="1"/>
          </p:cNvSpPr>
          <p:nvPr>
            <p:ph type="title"/>
          </p:nvPr>
        </p:nvSpPr>
        <p:spPr>
          <a:xfrm>
            <a:off x="439271" y="239721"/>
            <a:ext cx="10058400" cy="1371600"/>
          </a:xfrm>
        </p:spPr>
        <p:txBody>
          <a:bodyPr/>
          <a:lstStyle/>
          <a:p>
            <a:r>
              <a:rPr lang="en-GB" dirty="0"/>
              <a:t>What are do Russell and Webb have going in their favour and against them?</a:t>
            </a:r>
          </a:p>
        </p:txBody>
      </p:sp>
      <p:sp>
        <p:nvSpPr>
          <p:cNvPr id="7" name="Rectangle: Folded Corner 6">
            <a:extLst>
              <a:ext uri="{FF2B5EF4-FFF2-40B4-BE49-F238E27FC236}">
                <a16:creationId xmlns:a16="http://schemas.microsoft.com/office/drawing/2014/main" id="{2A8DC539-8940-4E88-A813-93079FFA1F2A}"/>
              </a:ext>
            </a:extLst>
          </p:cNvPr>
          <p:cNvSpPr/>
          <p:nvPr/>
        </p:nvSpPr>
        <p:spPr>
          <a:xfrm>
            <a:off x="2913796" y="1561483"/>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8" name="Rectangle: Folded Corner 7">
            <a:extLst>
              <a:ext uri="{FF2B5EF4-FFF2-40B4-BE49-F238E27FC236}">
                <a16:creationId xmlns:a16="http://schemas.microsoft.com/office/drawing/2014/main" id="{043B5377-0B8A-4CEC-945F-60751DDE0471}"/>
              </a:ext>
            </a:extLst>
          </p:cNvPr>
          <p:cNvSpPr/>
          <p:nvPr/>
        </p:nvSpPr>
        <p:spPr>
          <a:xfrm>
            <a:off x="625366" y="3086018"/>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9" name="Rectangle: Folded Corner 8">
            <a:extLst>
              <a:ext uri="{FF2B5EF4-FFF2-40B4-BE49-F238E27FC236}">
                <a16:creationId xmlns:a16="http://schemas.microsoft.com/office/drawing/2014/main" id="{F0043CAD-F6EE-4BF3-995C-8022FE14BEDA}"/>
              </a:ext>
            </a:extLst>
          </p:cNvPr>
          <p:cNvSpPr/>
          <p:nvPr/>
        </p:nvSpPr>
        <p:spPr>
          <a:xfrm>
            <a:off x="3130204" y="3538728"/>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0" name="Rectangle: Folded Corner 9">
            <a:extLst>
              <a:ext uri="{FF2B5EF4-FFF2-40B4-BE49-F238E27FC236}">
                <a16:creationId xmlns:a16="http://schemas.microsoft.com/office/drawing/2014/main" id="{12D01533-0CAF-49F8-8AA9-19626C29BDF5}"/>
              </a:ext>
            </a:extLst>
          </p:cNvPr>
          <p:cNvSpPr/>
          <p:nvPr/>
        </p:nvSpPr>
        <p:spPr>
          <a:xfrm>
            <a:off x="5550316" y="2207123"/>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1" name="Rectangle: Folded Corner 10">
            <a:extLst>
              <a:ext uri="{FF2B5EF4-FFF2-40B4-BE49-F238E27FC236}">
                <a16:creationId xmlns:a16="http://schemas.microsoft.com/office/drawing/2014/main" id="{BCC69F4C-FBB4-4E15-A868-FFA651C094D2}"/>
              </a:ext>
            </a:extLst>
          </p:cNvPr>
          <p:cNvSpPr/>
          <p:nvPr/>
        </p:nvSpPr>
        <p:spPr>
          <a:xfrm>
            <a:off x="5842924" y="4198166"/>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12" name="Rectangle: Folded Corner 11">
            <a:extLst>
              <a:ext uri="{FF2B5EF4-FFF2-40B4-BE49-F238E27FC236}">
                <a16:creationId xmlns:a16="http://schemas.microsoft.com/office/drawing/2014/main" id="{C5994D27-6D75-473A-881B-4C0351E26F78}"/>
              </a:ext>
            </a:extLst>
          </p:cNvPr>
          <p:cNvSpPr/>
          <p:nvPr/>
        </p:nvSpPr>
        <p:spPr>
          <a:xfrm>
            <a:off x="8769004" y="2440377"/>
            <a:ext cx="2086252" cy="17577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6" name="Cloud 5">
            <a:extLst>
              <a:ext uri="{FF2B5EF4-FFF2-40B4-BE49-F238E27FC236}">
                <a16:creationId xmlns:a16="http://schemas.microsoft.com/office/drawing/2014/main" id="{D0C0186E-8F10-491F-98ED-027A2EF02C68}"/>
              </a:ext>
            </a:extLst>
          </p:cNvPr>
          <p:cNvSpPr/>
          <p:nvPr/>
        </p:nvSpPr>
        <p:spPr>
          <a:xfrm>
            <a:off x="8348472" y="4325112"/>
            <a:ext cx="3081528" cy="1890294"/>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venir Next LT Pro" panose="02020404030301010803"/>
                <a:ea typeface="+mn-ea"/>
                <a:cs typeface="+mn-cs"/>
              </a:rPr>
              <a:t>Can you list three for and three against?</a:t>
            </a:r>
          </a:p>
        </p:txBody>
      </p:sp>
    </p:spTree>
    <p:extLst>
      <p:ext uri="{BB962C8B-B14F-4D97-AF65-F5344CB8AC3E}">
        <p14:creationId xmlns:p14="http://schemas.microsoft.com/office/powerpoint/2010/main" val="692339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5" name="Rectangle 74">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6148" name="Picture 4" descr="Watch This Face: Bill Shorten | The Monthly">
            <a:extLst>
              <a:ext uri="{FF2B5EF4-FFF2-40B4-BE49-F238E27FC236}">
                <a16:creationId xmlns:a16="http://schemas.microsoft.com/office/drawing/2014/main" id="{1E82008A-B11E-4C3A-BC1A-BA8879C350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566" r="4567"/>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9" name="Rectangle 78">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2E517598-7457-48C0-AD67-813E028A6B10}"/>
              </a:ext>
            </a:extLst>
          </p:cNvPr>
          <p:cNvSpPr>
            <a:spLocks noGrp="1"/>
          </p:cNvSpPr>
          <p:nvPr>
            <p:ph type="title"/>
          </p:nvPr>
        </p:nvSpPr>
        <p:spPr>
          <a:xfrm>
            <a:off x="6846137" y="727626"/>
            <a:ext cx="4602152" cy="1718225"/>
          </a:xfrm>
        </p:spPr>
        <p:txBody>
          <a:bodyPr>
            <a:normAutofit fontScale="90000"/>
          </a:bodyPr>
          <a:lstStyle/>
          <a:p>
            <a:r>
              <a:rPr lang="en-GB" dirty="0"/>
              <a:t>What would have it been like for those who knew them?</a:t>
            </a:r>
          </a:p>
        </p:txBody>
      </p:sp>
      <p:sp>
        <p:nvSpPr>
          <p:cNvPr id="3" name="Content Placeholder 2">
            <a:extLst>
              <a:ext uri="{FF2B5EF4-FFF2-40B4-BE49-F238E27FC236}">
                <a16:creationId xmlns:a16="http://schemas.microsoft.com/office/drawing/2014/main" id="{E117C1C1-3319-48A7-983D-F0C75963C057}"/>
              </a:ext>
            </a:extLst>
          </p:cNvPr>
          <p:cNvSpPr>
            <a:spLocks noGrp="1"/>
          </p:cNvSpPr>
          <p:nvPr>
            <p:ph idx="1"/>
          </p:nvPr>
        </p:nvSpPr>
        <p:spPr>
          <a:xfrm>
            <a:off x="6846137" y="2538919"/>
            <a:ext cx="4602152" cy="3557805"/>
          </a:xfrm>
        </p:spPr>
        <p:txBody>
          <a:bodyPr>
            <a:normAutofit/>
          </a:bodyPr>
          <a:lstStyle/>
          <a:p>
            <a:pPr marL="0" indent="0">
              <a:buNone/>
            </a:pPr>
            <a:r>
              <a:rPr lang="en-US" b="0" i="0" dirty="0">
                <a:effectLst/>
                <a:latin typeface="Arial" panose="020B0604020202020204" pitchFamily="34" charset="0"/>
              </a:rPr>
              <a:t>What must it be like for Webb and Russell’s families at this stage? </a:t>
            </a:r>
          </a:p>
          <a:p>
            <a:pPr marL="0" indent="0">
              <a:buNone/>
            </a:pPr>
            <a:endParaRPr lang="en-US" b="0" i="0" dirty="0">
              <a:effectLst/>
              <a:latin typeface="Arial" panose="020B0604020202020204" pitchFamily="34" charset="0"/>
            </a:endParaRPr>
          </a:p>
          <a:p>
            <a:pPr marL="0" indent="0">
              <a:buNone/>
            </a:pPr>
            <a:r>
              <a:rPr lang="en-US" b="0" i="0" dirty="0">
                <a:effectLst/>
                <a:latin typeface="Arial" panose="020B0604020202020204" pitchFamily="34" charset="0"/>
              </a:rPr>
              <a:t>Might they have been aware of the earthquake and concerned?</a:t>
            </a:r>
            <a:br>
              <a:rPr lang="en-US" dirty="0"/>
            </a:br>
            <a:endParaRPr lang="en-GB" dirty="0"/>
          </a:p>
        </p:txBody>
      </p:sp>
    </p:spTree>
    <p:extLst>
      <p:ext uri="{BB962C8B-B14F-4D97-AF65-F5344CB8AC3E}">
        <p14:creationId xmlns:p14="http://schemas.microsoft.com/office/powerpoint/2010/main" val="2596479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201B4B4-9D18-4784-A92B-D7254211F3A9}"/>
              </a:ext>
            </a:extLst>
          </p:cNvPr>
          <p:cNvSpPr>
            <a:spLocks noGrp="1"/>
          </p:cNvSpPr>
          <p:nvPr>
            <p:ph type="title"/>
          </p:nvPr>
        </p:nvSpPr>
        <p:spPr>
          <a:xfrm>
            <a:off x="268941" y="-74583"/>
            <a:ext cx="10058400" cy="1371600"/>
          </a:xfrm>
        </p:spPr>
        <p:txBody>
          <a:bodyPr/>
          <a:lstStyle/>
          <a:p>
            <a:r>
              <a:rPr lang="en-GB" dirty="0"/>
              <a:t>Example list poems</a:t>
            </a:r>
          </a:p>
        </p:txBody>
      </p:sp>
      <p:pic>
        <p:nvPicPr>
          <p:cNvPr id="10" name="Picture 9">
            <a:extLst>
              <a:ext uri="{FF2B5EF4-FFF2-40B4-BE49-F238E27FC236}">
                <a16:creationId xmlns:a16="http://schemas.microsoft.com/office/drawing/2014/main" id="{68971837-B598-4BFD-9480-C81484410F70}"/>
              </a:ext>
            </a:extLst>
          </p:cNvPr>
          <p:cNvPicPr>
            <a:picLocks noChangeAspect="1"/>
          </p:cNvPicPr>
          <p:nvPr/>
        </p:nvPicPr>
        <p:blipFill rotWithShape="1">
          <a:blip r:embed="rId2"/>
          <a:srcRect l="35455" t="21010" r="38939" b="18923"/>
          <a:stretch/>
        </p:blipFill>
        <p:spPr>
          <a:xfrm>
            <a:off x="397165" y="979057"/>
            <a:ext cx="4045528" cy="5338182"/>
          </a:xfrm>
          <a:prstGeom prst="rect">
            <a:avLst/>
          </a:prstGeom>
        </p:spPr>
      </p:pic>
      <p:pic>
        <p:nvPicPr>
          <p:cNvPr id="7170" name="Picture 2" descr="The Poem Farm: Write a List Poem">
            <a:extLst>
              <a:ext uri="{FF2B5EF4-FFF2-40B4-BE49-F238E27FC236}">
                <a16:creationId xmlns:a16="http://schemas.microsoft.com/office/drawing/2014/main" id="{EC676192-325D-4656-878C-20B83A2CD6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033"/>
          <a:stretch/>
        </p:blipFill>
        <p:spPr bwMode="auto">
          <a:xfrm>
            <a:off x="4442693" y="611217"/>
            <a:ext cx="2733675" cy="475600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30BEE3BC-D264-4027-B914-3D518CD68A68}"/>
              </a:ext>
            </a:extLst>
          </p:cNvPr>
          <p:cNvPicPr>
            <a:picLocks noChangeAspect="1"/>
          </p:cNvPicPr>
          <p:nvPr/>
        </p:nvPicPr>
        <p:blipFill rotWithShape="1">
          <a:blip r:embed="rId4"/>
          <a:srcRect l="36061" t="51046" r="43426" b="17020"/>
          <a:stretch/>
        </p:blipFill>
        <p:spPr>
          <a:xfrm>
            <a:off x="6989666" y="905885"/>
            <a:ext cx="4913162" cy="4302529"/>
          </a:xfrm>
          <a:prstGeom prst="rect">
            <a:avLst/>
          </a:prstGeom>
        </p:spPr>
      </p:pic>
    </p:spTree>
    <p:extLst>
      <p:ext uri="{BB962C8B-B14F-4D97-AF65-F5344CB8AC3E}">
        <p14:creationId xmlns:p14="http://schemas.microsoft.com/office/powerpoint/2010/main" val="3256566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E44F8687-8FD4-4812-BCB3-CBF0DBE0D28E}"/>
              </a:ext>
            </a:extLst>
          </p:cNvPr>
          <p:cNvPicPr>
            <a:picLocks noChangeAspect="1"/>
          </p:cNvPicPr>
          <p:nvPr/>
        </p:nvPicPr>
        <p:blipFill rotWithShape="1">
          <a:blip r:embed="rId2"/>
          <a:srcRect l="35455" t="21010" r="38939" b="18923"/>
          <a:stretch/>
        </p:blipFill>
        <p:spPr>
          <a:xfrm>
            <a:off x="1721574" y="1206900"/>
            <a:ext cx="3381802" cy="4462365"/>
          </a:xfrm>
          <a:prstGeom prst="rect">
            <a:avLst/>
          </a:prstGeom>
        </p:spPr>
      </p:pic>
      <p:sp>
        <p:nvSpPr>
          <p:cNvPr id="3" name="Content Placeholder 2">
            <a:extLst>
              <a:ext uri="{FF2B5EF4-FFF2-40B4-BE49-F238E27FC236}">
                <a16:creationId xmlns:a16="http://schemas.microsoft.com/office/drawing/2014/main" id="{E27D67C3-4DBC-4357-A817-A2909D306F6A}"/>
              </a:ext>
            </a:extLst>
          </p:cNvPr>
          <p:cNvSpPr>
            <a:spLocks noGrp="1"/>
          </p:cNvSpPr>
          <p:nvPr>
            <p:ph idx="1"/>
          </p:nvPr>
        </p:nvSpPr>
        <p:spPr>
          <a:xfrm>
            <a:off x="6096000" y="892219"/>
            <a:ext cx="4957554" cy="5415552"/>
          </a:xfrm>
        </p:spPr>
        <p:txBody>
          <a:bodyPr>
            <a:normAutofit/>
          </a:bodyPr>
          <a:lstStyle/>
          <a:p>
            <a:pPr marL="0" indent="0">
              <a:buNone/>
            </a:pPr>
            <a:r>
              <a:rPr lang="en-US" sz="1600" b="0" i="0" dirty="0">
                <a:effectLst/>
                <a:latin typeface="Arial" panose="020B0604020202020204" pitchFamily="34" charset="0"/>
              </a:rPr>
              <a:t>Notice the impact of single words alongside longer lines.</a:t>
            </a:r>
          </a:p>
          <a:p>
            <a:endParaRPr lang="en-US" sz="1600" dirty="0">
              <a:latin typeface="Arial" panose="020B0604020202020204" pitchFamily="34" charset="0"/>
            </a:endParaRPr>
          </a:p>
          <a:p>
            <a:r>
              <a:rPr lang="en-US" sz="1600" b="0" i="0" dirty="0">
                <a:effectLst/>
                <a:latin typeface="Arial" panose="020B0604020202020204" pitchFamily="34" charset="0"/>
              </a:rPr>
              <a:t>Why do you think the two full stops have been used? </a:t>
            </a:r>
          </a:p>
          <a:p>
            <a:r>
              <a:rPr lang="en-US" sz="1600" b="0" i="0" dirty="0">
                <a:effectLst/>
                <a:latin typeface="Arial" panose="020B0604020202020204" pitchFamily="34" charset="0"/>
              </a:rPr>
              <a:t>How has the poem been ordered/ structured? Why? </a:t>
            </a:r>
          </a:p>
          <a:p>
            <a:r>
              <a:rPr lang="en-US" sz="1600" b="0" i="0" dirty="0">
                <a:effectLst/>
                <a:latin typeface="Arial" panose="020B0604020202020204" pitchFamily="34" charset="0"/>
              </a:rPr>
              <a:t>What is the overall impact? </a:t>
            </a:r>
          </a:p>
          <a:p>
            <a:r>
              <a:rPr lang="en-US" sz="1600" b="0" i="0" dirty="0">
                <a:effectLst/>
                <a:latin typeface="Arial" panose="020B0604020202020204" pitchFamily="34" charset="0"/>
              </a:rPr>
              <a:t>Why has ‘Hope.’ been chosen for the ending line? </a:t>
            </a:r>
          </a:p>
          <a:p>
            <a:r>
              <a:rPr lang="en-US" sz="1600" b="0" i="0" dirty="0">
                <a:effectLst/>
                <a:latin typeface="Arial" panose="020B0604020202020204" pitchFamily="34" charset="0"/>
              </a:rPr>
              <a:t>You are going to create a list poem think</a:t>
            </a:r>
            <a:r>
              <a:rPr lang="en-US" sz="1600" dirty="0">
                <a:latin typeface="Arial" panose="020B0604020202020204" pitchFamily="34" charset="0"/>
              </a:rPr>
              <a:t>ing about the things that Russell and Webb have in their </a:t>
            </a:r>
            <a:r>
              <a:rPr lang="en-US" sz="1600" dirty="0" err="1">
                <a:latin typeface="Arial" panose="020B0604020202020204" pitchFamily="34" charset="0"/>
              </a:rPr>
              <a:t>favour</a:t>
            </a:r>
            <a:r>
              <a:rPr lang="en-US" sz="1600" dirty="0">
                <a:latin typeface="Arial" panose="020B0604020202020204" pitchFamily="34" charset="0"/>
              </a:rPr>
              <a:t>.</a:t>
            </a:r>
            <a:endParaRPr lang="en-US" sz="1600" b="0" i="0" dirty="0">
              <a:effectLst/>
              <a:latin typeface="Arial" panose="020B0604020202020204" pitchFamily="34" charset="0"/>
            </a:endParaRPr>
          </a:p>
          <a:p>
            <a:r>
              <a:rPr lang="en-US" sz="1600" b="0" i="0" dirty="0">
                <a:effectLst/>
                <a:latin typeface="Arial" panose="020B0604020202020204" pitchFamily="34" charset="0"/>
              </a:rPr>
              <a:t>You should vary sentence length, consider use of punctuation, use adjectives thoughtfully and ensure they convey the character/ make it personal.</a:t>
            </a:r>
            <a:endParaRPr lang="en-GB" sz="1600" dirty="0"/>
          </a:p>
        </p:txBody>
      </p:sp>
    </p:spTree>
    <p:extLst>
      <p:ext uri="{BB962C8B-B14F-4D97-AF65-F5344CB8AC3E}">
        <p14:creationId xmlns:p14="http://schemas.microsoft.com/office/powerpoint/2010/main" val="2512807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F9DA5-66CB-4CED-986A-53DF0FDA567C}"/>
              </a:ext>
            </a:extLst>
          </p:cNvPr>
          <p:cNvSpPr>
            <a:spLocks noGrp="1"/>
          </p:cNvSpPr>
          <p:nvPr>
            <p:ph type="title"/>
          </p:nvPr>
        </p:nvSpPr>
        <p:spPr>
          <a:xfrm>
            <a:off x="407289" y="147924"/>
            <a:ext cx="10058400" cy="1371600"/>
          </a:xfrm>
        </p:spPr>
        <p:txBody>
          <a:bodyPr/>
          <a:lstStyle/>
          <a:p>
            <a:r>
              <a:rPr lang="en-GB" dirty="0"/>
              <a:t>|Task</a:t>
            </a:r>
          </a:p>
        </p:txBody>
      </p:sp>
      <p:sp>
        <p:nvSpPr>
          <p:cNvPr id="3" name="Content Placeholder 2">
            <a:extLst>
              <a:ext uri="{FF2B5EF4-FFF2-40B4-BE49-F238E27FC236}">
                <a16:creationId xmlns:a16="http://schemas.microsoft.com/office/drawing/2014/main" id="{1D76590C-79A8-4FAB-BE6D-9212F26B71A6}"/>
              </a:ext>
            </a:extLst>
          </p:cNvPr>
          <p:cNvSpPr>
            <a:spLocks noGrp="1"/>
          </p:cNvSpPr>
          <p:nvPr>
            <p:ph idx="1"/>
          </p:nvPr>
        </p:nvSpPr>
        <p:spPr>
          <a:xfrm>
            <a:off x="551895" y="1259741"/>
            <a:ext cx="5314950" cy="3849624"/>
          </a:xfrm>
        </p:spPr>
        <p:txBody>
          <a:bodyPr/>
          <a:lstStyle/>
          <a:p>
            <a:pPr marL="0" indent="0">
              <a:buNone/>
            </a:pPr>
            <a:r>
              <a:rPr lang="en-US" b="0" i="0" dirty="0">
                <a:effectLst/>
                <a:latin typeface="Arial" panose="020B0604020202020204" pitchFamily="34" charset="0"/>
              </a:rPr>
              <a:t>Use a combination of ideas from </a:t>
            </a:r>
            <a:r>
              <a:rPr lang="en-US" dirty="0">
                <a:latin typeface="Arial" panose="020B0604020202020204" pitchFamily="34" charset="0"/>
              </a:rPr>
              <a:t>reading the extract and what you believe the men would have had to create your own list poem.</a:t>
            </a:r>
          </a:p>
          <a:p>
            <a:pPr marL="0" indent="0">
              <a:buNone/>
            </a:pPr>
            <a:endParaRPr lang="en-US" dirty="0">
              <a:latin typeface="Arial" panose="020B0604020202020204" pitchFamily="34" charset="0"/>
            </a:endParaRPr>
          </a:p>
          <a:p>
            <a:pPr marL="0" indent="0">
              <a:buNone/>
            </a:pPr>
            <a:br>
              <a:rPr lang="en-US" b="0" i="0" dirty="0">
                <a:effectLst/>
                <a:latin typeface="Arial" panose="020B0604020202020204" pitchFamily="34" charset="0"/>
              </a:rPr>
            </a:br>
            <a:r>
              <a:rPr lang="en-US" b="0" i="0" dirty="0">
                <a:effectLst/>
                <a:latin typeface="Arial" panose="020B0604020202020204" pitchFamily="34" charset="0"/>
              </a:rPr>
              <a:t>Consider and improve word choice and order of lines. Carefully consider the impact of the last line. adult. In this style, write an alternative poem to own, which shows the despair as opposed to hope. Try to echo the ideas from the first poem. What would be an appropriate title for this?</a:t>
            </a:r>
            <a:endParaRPr lang="en-GB" dirty="0"/>
          </a:p>
        </p:txBody>
      </p:sp>
      <p:sp>
        <p:nvSpPr>
          <p:cNvPr id="7" name="Rectangle: Folded Corner 6">
            <a:extLst>
              <a:ext uri="{FF2B5EF4-FFF2-40B4-BE49-F238E27FC236}">
                <a16:creationId xmlns:a16="http://schemas.microsoft.com/office/drawing/2014/main" id="{6CFD7FCE-7114-40C7-A5BA-4700F2527104}"/>
              </a:ext>
            </a:extLst>
          </p:cNvPr>
          <p:cNvSpPr/>
          <p:nvPr/>
        </p:nvSpPr>
        <p:spPr>
          <a:xfrm>
            <a:off x="2472182" y="4641912"/>
            <a:ext cx="3623818" cy="1758888"/>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This piece of work does not need to be summited for feedback, however if you want to share it you can upload it to Teams.</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pic>
        <p:nvPicPr>
          <p:cNvPr id="6" name="Picture 5">
            <a:extLst>
              <a:ext uri="{FF2B5EF4-FFF2-40B4-BE49-F238E27FC236}">
                <a16:creationId xmlns:a16="http://schemas.microsoft.com/office/drawing/2014/main" id="{59F631B7-F081-426E-A795-595FF161244F}"/>
              </a:ext>
            </a:extLst>
          </p:cNvPr>
          <p:cNvPicPr>
            <a:picLocks noChangeAspect="1"/>
          </p:cNvPicPr>
          <p:nvPr/>
        </p:nvPicPr>
        <p:blipFill rotWithShape="1">
          <a:blip r:embed="rId2"/>
          <a:srcRect l="35455" t="21010" r="38939" b="18923"/>
          <a:stretch/>
        </p:blipFill>
        <p:spPr>
          <a:xfrm>
            <a:off x="7128769" y="470053"/>
            <a:ext cx="4511336" cy="5952811"/>
          </a:xfrm>
          <a:prstGeom prst="rect">
            <a:avLst/>
          </a:prstGeom>
        </p:spPr>
      </p:pic>
    </p:spTree>
    <p:extLst>
      <p:ext uri="{BB962C8B-B14F-4D97-AF65-F5344CB8AC3E}">
        <p14:creationId xmlns:p14="http://schemas.microsoft.com/office/powerpoint/2010/main" val="364085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5" name="Rectangle 74">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7170" name="Picture 2" descr="Songs of Eretz Poetry Review: Poem of the Day: “O CAT!” by Mary Soon Lee,  Frequent Contributor &amp; Poet of the Week">
            <a:extLst>
              <a:ext uri="{FF2B5EF4-FFF2-40B4-BE49-F238E27FC236}">
                <a16:creationId xmlns:a16="http://schemas.microsoft.com/office/drawing/2014/main" id="{4DFF3BC2-D2C4-437A-B2AF-6CCBCF208F9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59" r="-2" b="13079"/>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9" name="Rectangle 78">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695796D3-3C2C-419A-9C5B-FBAADC8CE49F}"/>
              </a:ext>
            </a:extLst>
          </p:cNvPr>
          <p:cNvSpPr>
            <a:spLocks noGrp="1"/>
          </p:cNvSpPr>
          <p:nvPr>
            <p:ph type="title"/>
          </p:nvPr>
        </p:nvSpPr>
        <p:spPr>
          <a:xfrm>
            <a:off x="6846137" y="727626"/>
            <a:ext cx="4602152" cy="3663399"/>
          </a:xfrm>
        </p:spPr>
        <p:txBody>
          <a:bodyPr>
            <a:normAutofit/>
          </a:bodyPr>
          <a:lstStyle/>
          <a:p>
            <a:r>
              <a:rPr lang="en-GB" dirty="0"/>
              <a:t>You can read your poem on the afternoon check up to earn house points for your house.</a:t>
            </a:r>
          </a:p>
        </p:txBody>
      </p:sp>
      <p:sp>
        <p:nvSpPr>
          <p:cNvPr id="7174" name="Content Placeholder 7173">
            <a:extLst>
              <a:ext uri="{FF2B5EF4-FFF2-40B4-BE49-F238E27FC236}">
                <a16:creationId xmlns:a16="http://schemas.microsoft.com/office/drawing/2014/main" id="{5878EDD0-F2DA-4188-8958-6CF2DF69BE9B}"/>
              </a:ext>
            </a:extLst>
          </p:cNvPr>
          <p:cNvSpPr>
            <a:spLocks noGrp="1"/>
          </p:cNvSpPr>
          <p:nvPr>
            <p:ph idx="1"/>
          </p:nvPr>
        </p:nvSpPr>
        <p:spPr>
          <a:xfrm>
            <a:off x="6846137" y="2538919"/>
            <a:ext cx="4602152" cy="3557805"/>
          </a:xfrm>
        </p:spPr>
        <p:txBody>
          <a:bodyPr>
            <a:normAutofit/>
          </a:bodyPr>
          <a:lstStyle/>
          <a:p>
            <a:endParaRPr lang="en-US"/>
          </a:p>
        </p:txBody>
      </p:sp>
    </p:spTree>
    <p:extLst>
      <p:ext uri="{BB962C8B-B14F-4D97-AF65-F5344CB8AC3E}">
        <p14:creationId xmlns:p14="http://schemas.microsoft.com/office/powerpoint/2010/main" val="8784669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7</TotalTime>
  <Words>424</Words>
  <Application>Microsoft Office PowerPoint</Application>
  <PresentationFormat>Widescreen</PresentationFormat>
  <Paragraphs>37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Avenir Next LT Pro</vt:lpstr>
      <vt:lpstr>Avenir Next LT Pro Light</vt:lpstr>
      <vt:lpstr>Garamond</vt:lpstr>
      <vt:lpstr>Segoe Print</vt:lpstr>
      <vt:lpstr>SavonVTI</vt:lpstr>
      <vt:lpstr>Survivors </vt:lpstr>
      <vt:lpstr>A new week, a new story.</vt:lpstr>
      <vt:lpstr>LC: Can I write a list poem? </vt:lpstr>
      <vt:lpstr>This is a story from 2006, from Tasmania which is an Australian Island State.  Tasmania is marked by the red star. </vt:lpstr>
      <vt:lpstr>What could this unbelievable story be about?</vt:lpstr>
      <vt:lpstr>Mini task</vt:lpstr>
      <vt:lpstr>Pages  163 and 164</vt:lpstr>
      <vt:lpstr>What are do Russell and Webb have going in their favour and against them?</vt:lpstr>
      <vt:lpstr>What would have it been like for those who knew them?</vt:lpstr>
      <vt:lpstr>Example list poems</vt:lpstr>
      <vt:lpstr>PowerPoint Presentation</vt:lpstr>
      <vt:lpstr>|Task</vt:lpstr>
      <vt:lpstr>You can read your poem on the afternoon check up to earn house points for your house.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1</cp:revision>
  <dcterms:created xsi:type="dcterms:W3CDTF">2021-01-31T17:49:30Z</dcterms:created>
  <dcterms:modified xsi:type="dcterms:W3CDTF">2021-01-31T17:56:36Z</dcterms:modified>
</cp:coreProperties>
</file>