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3" r:id="rId2"/>
    <p:sldId id="258" r:id="rId3"/>
    <p:sldId id="268" r:id="rId4"/>
    <p:sldId id="281" r:id="rId5"/>
    <p:sldId id="270" r:id="rId6"/>
    <p:sldId id="282" r:id="rId7"/>
    <p:sldId id="283" r:id="rId8"/>
    <p:sldId id="284" r:id="rId9"/>
    <p:sldId id="285" r:id="rId10"/>
    <p:sldId id="286" r:id="rId11"/>
    <p:sldId id="287" r:id="rId12"/>
    <p:sldId id="289" r:id="rId13"/>
    <p:sldId id="290" r:id="rId14"/>
    <p:sldId id="291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CFFEA"/>
    <a:srgbClr val="53FF5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1450" y="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8D232-4986-4063-8C1F-80AAB22159B4}" type="datetimeFigureOut">
              <a:rPr lang="en-GB" smtClean="0"/>
              <a:pPr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B53ED8-F35F-4DCB-94E0-D770B9AB5B6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8D232-4986-4063-8C1F-80AAB22159B4}" type="datetimeFigureOut">
              <a:rPr lang="en-GB" smtClean="0"/>
              <a:pPr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B53ED8-F35F-4DCB-94E0-D770B9AB5B6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8D232-4986-4063-8C1F-80AAB22159B4}" type="datetimeFigureOut">
              <a:rPr lang="en-GB" smtClean="0"/>
              <a:pPr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B53ED8-F35F-4DCB-94E0-D770B9AB5B6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8D232-4986-4063-8C1F-80AAB22159B4}" type="datetimeFigureOut">
              <a:rPr lang="en-GB" smtClean="0"/>
              <a:pPr/>
              <a:t>15/01/2021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B53ED8-F35F-4DCB-94E0-D770B9AB5B6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8D232-4986-4063-8C1F-80AAB22159B4}" type="datetimeFigureOut">
              <a:rPr lang="en-GB" smtClean="0"/>
              <a:pPr/>
              <a:t>15/01/2021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B53ED8-F35F-4DCB-94E0-D770B9AB5B6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8D232-4986-4063-8C1F-80AAB22159B4}" type="datetimeFigureOut">
              <a:rPr lang="en-GB" smtClean="0"/>
              <a:pPr/>
              <a:t>15/01/2021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B53ED8-F35F-4DCB-94E0-D770B9AB5B6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8D232-4986-4063-8C1F-80AAB22159B4}" type="datetimeFigureOut">
              <a:rPr lang="en-GB" smtClean="0"/>
              <a:pPr/>
              <a:t>15/01/2021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B53ED8-F35F-4DCB-94E0-D770B9AB5B6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8D232-4986-4063-8C1F-80AAB22159B4}" type="datetimeFigureOut">
              <a:rPr lang="en-GB" smtClean="0"/>
              <a:pPr/>
              <a:t>15/01/2021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B53ED8-F35F-4DCB-94E0-D770B9AB5B6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8D232-4986-4063-8C1F-80AAB22159B4}" type="datetimeFigureOut">
              <a:rPr lang="en-GB" smtClean="0"/>
              <a:pPr/>
              <a:t>15/01/2021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B53ED8-F35F-4DCB-94E0-D770B9AB5B6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8D232-4986-4063-8C1F-80AAB22159B4}" type="datetimeFigureOut">
              <a:rPr lang="en-GB" smtClean="0"/>
              <a:pPr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B53ED8-F35F-4DCB-94E0-D770B9AB5B6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8D232-4986-4063-8C1F-80AAB22159B4}" type="datetimeFigureOut">
              <a:rPr lang="en-GB" smtClean="0"/>
              <a:pPr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B53ED8-F35F-4DCB-94E0-D770B9AB5B6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1362494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1357295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918363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C8D232-4986-4063-8C1F-80AAB22159B4}" type="datetimeFigureOut">
              <a:rPr lang="en-GB" smtClean="0"/>
              <a:pPr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B53ED8-F35F-4DCB-94E0-D770B9AB5B66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476672"/>
            <a:ext cx="8229600" cy="452596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4800" b="1" dirty="0" smtClean="0"/>
              <a:t>L.C. Can I subtract decimals?</a:t>
            </a:r>
          </a:p>
          <a:p>
            <a:pPr marL="0" indent="0">
              <a:buNone/>
            </a:pPr>
            <a:r>
              <a:rPr lang="en-US" sz="4800" b="1" dirty="0" smtClean="0"/>
              <a:t>Toolkit </a:t>
            </a:r>
            <a:endParaRPr lang="en-US" sz="4800" b="1" dirty="0"/>
          </a:p>
        </p:txBody>
      </p:sp>
    </p:spTree>
    <p:extLst>
      <p:ext uri="{BB962C8B-B14F-4D97-AF65-F5344CB8AC3E}">
        <p14:creationId xmlns:p14="http://schemas.microsoft.com/office/powerpoint/2010/main" val="27540426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96684272"/>
              </p:ext>
            </p:extLst>
          </p:nvPr>
        </p:nvGraphicFramePr>
        <p:xfrm>
          <a:off x="0" y="0"/>
          <a:ext cx="9144003" cy="685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3127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3127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3127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3127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3127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3127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31273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831273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83127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831273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831273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</a:tblGrid>
              <a:tr h="857250">
                <a:tc gridSpan="11"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solidFill>
                            <a:schemeClr val="tx1"/>
                          </a:solidFill>
                          <a:latin typeface="Comic Sans MS" pitchFamily="66" charset="0"/>
                        </a:rPr>
                        <a:t>Let’s remind</a:t>
                      </a:r>
                      <a:r>
                        <a:rPr lang="en-GB" sz="2800" baseline="0" dirty="0" smtClean="0">
                          <a:solidFill>
                            <a:schemeClr val="tx1"/>
                          </a:solidFill>
                          <a:latin typeface="Comic Sans MS" pitchFamily="66" charset="0"/>
                        </a:rPr>
                        <a:t> ourselves about column </a:t>
                      </a:r>
                      <a:r>
                        <a:rPr lang="en-GB" sz="3200" baseline="0" dirty="0" smtClean="0">
                          <a:solidFill>
                            <a:srgbClr val="0000FF"/>
                          </a:solidFill>
                          <a:latin typeface="Comic Sans MS" pitchFamily="66" charset="0"/>
                        </a:rPr>
                        <a:t>subtraction.</a:t>
                      </a:r>
                      <a:endParaRPr lang="en-GB" sz="2800" dirty="0">
                        <a:solidFill>
                          <a:srgbClr val="0000FF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4800" dirty="0">
                        <a:solidFill>
                          <a:schemeClr val="tx1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5725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4800" dirty="0" smtClean="0">
                          <a:solidFill>
                            <a:srgbClr val="FF0000"/>
                          </a:solidFill>
                          <a:latin typeface="Comic Sans MS" pitchFamily="66" charset="0"/>
                        </a:rPr>
                        <a:t>o</a:t>
                      </a:r>
                      <a:endParaRPr lang="en-GB" sz="4800" dirty="0" smtClean="0">
                        <a:solidFill>
                          <a:srgbClr val="FF0000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4800" dirty="0" smtClean="0">
                        <a:solidFill>
                          <a:srgbClr val="008000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4800" dirty="0" smtClean="0">
                          <a:solidFill>
                            <a:srgbClr val="008000"/>
                          </a:solidFill>
                          <a:latin typeface="Comic Sans MS" pitchFamily="66" charset="0"/>
                        </a:rPr>
                        <a:t>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solidFill>
                          <a:srgbClr val="FF0000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solidFill>
                          <a:srgbClr val="FF0000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solidFill>
                          <a:srgbClr val="00B050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4800" dirty="0" smtClean="0">
                        <a:solidFill>
                          <a:srgbClr val="00B050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57250"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dirty="0" smtClean="0">
                          <a:solidFill>
                            <a:srgbClr val="FF0000"/>
                          </a:solidFill>
                          <a:latin typeface="Comic Sans MS" pitchFamily="66" charset="0"/>
                        </a:rPr>
                        <a:t>5</a:t>
                      </a:r>
                      <a:endParaRPr lang="en-GB" sz="4800" dirty="0">
                        <a:solidFill>
                          <a:srgbClr val="FF0000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solidFill>
                          <a:srgbClr val="008000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dirty="0" smtClean="0">
                          <a:solidFill>
                            <a:srgbClr val="008000"/>
                          </a:solidFill>
                          <a:latin typeface="Comic Sans MS" pitchFamily="66" charset="0"/>
                        </a:rPr>
                        <a:t>6</a:t>
                      </a:r>
                      <a:endParaRPr lang="en-GB" sz="4800" dirty="0">
                        <a:solidFill>
                          <a:srgbClr val="008000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57250">
                <a:tc>
                  <a:txBody>
                    <a:bodyPr/>
                    <a:lstStyle/>
                    <a:p>
                      <a:pPr algn="ctr"/>
                      <a:r>
                        <a:rPr lang="en-GB" sz="4800" dirty="0" smtClean="0">
                          <a:latin typeface="Comic Sans MS" pitchFamily="66" charset="0"/>
                        </a:rPr>
                        <a:t>-</a:t>
                      </a:r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dirty="0" smtClean="0">
                          <a:solidFill>
                            <a:srgbClr val="FF0000"/>
                          </a:solidFill>
                          <a:latin typeface="Comic Sans MS" pitchFamily="66" charset="0"/>
                        </a:rPr>
                        <a:t>2</a:t>
                      </a:r>
                      <a:endParaRPr lang="en-GB" sz="4800" dirty="0">
                        <a:solidFill>
                          <a:srgbClr val="FF0000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solidFill>
                          <a:srgbClr val="008000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dirty="0" smtClean="0">
                          <a:solidFill>
                            <a:srgbClr val="008000"/>
                          </a:solidFill>
                          <a:latin typeface="Comic Sans MS" pitchFamily="66" charset="0"/>
                        </a:rPr>
                        <a:t>5</a:t>
                      </a:r>
                      <a:endParaRPr lang="en-GB" sz="4800" dirty="0">
                        <a:solidFill>
                          <a:srgbClr val="008000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57250">
                <a:tc>
                  <a:txBody>
                    <a:bodyPr/>
                    <a:lstStyle/>
                    <a:p>
                      <a:pPr algn="ctr"/>
                      <a:endParaRPr lang="en-GB" sz="480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dirty="0" smtClean="0">
                          <a:solidFill>
                            <a:srgbClr val="FF0000"/>
                          </a:solidFill>
                          <a:latin typeface="Comic Sans MS" pitchFamily="66" charset="0"/>
                        </a:rPr>
                        <a:t>3</a:t>
                      </a:r>
                      <a:endParaRPr lang="en-GB" sz="4800" dirty="0">
                        <a:solidFill>
                          <a:srgbClr val="FF0000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solidFill>
                          <a:srgbClr val="008000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dirty="0" smtClean="0">
                          <a:solidFill>
                            <a:srgbClr val="008000"/>
                          </a:solidFill>
                          <a:latin typeface="Comic Sans MS" pitchFamily="66" charset="0"/>
                        </a:rPr>
                        <a:t>1</a:t>
                      </a:r>
                      <a:endParaRPr lang="en-GB" sz="4800" dirty="0">
                        <a:solidFill>
                          <a:srgbClr val="008000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57250">
                <a:tc>
                  <a:txBody>
                    <a:bodyPr/>
                    <a:lstStyle/>
                    <a:p>
                      <a:pPr algn="ctr"/>
                      <a:endParaRPr lang="en-GB" sz="480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857250">
                <a:tc>
                  <a:txBody>
                    <a:bodyPr/>
                    <a:lstStyle/>
                    <a:p>
                      <a:pPr algn="ctr"/>
                      <a:endParaRPr lang="en-GB" sz="480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857250">
                <a:tc>
                  <a:txBody>
                    <a:bodyPr/>
                    <a:lstStyle/>
                    <a:p>
                      <a:pPr algn="ctr"/>
                      <a:endParaRPr lang="en-GB" sz="480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cxnSp>
        <p:nvCxnSpPr>
          <p:cNvPr id="6" name="Straight Connector 5"/>
          <p:cNvCxnSpPr/>
          <p:nvPr/>
        </p:nvCxnSpPr>
        <p:spPr>
          <a:xfrm>
            <a:off x="971600" y="4293096"/>
            <a:ext cx="2304256" cy="0"/>
          </a:xfrm>
          <a:prstGeom prst="line">
            <a:avLst/>
          </a:prstGeom>
          <a:ln w="57150" cmpd="sng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899592" y="3429000"/>
            <a:ext cx="2376264" cy="0"/>
          </a:xfrm>
          <a:prstGeom prst="line">
            <a:avLst/>
          </a:prstGeom>
          <a:ln w="57150" cmpd="sng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688041" y="4944070"/>
            <a:ext cx="3379903" cy="107721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 smtClean="0">
                <a:solidFill>
                  <a:srgbClr val="7030A0"/>
                </a:solidFill>
              </a:rPr>
              <a:t>Always start with smallest unit.</a:t>
            </a:r>
            <a:endParaRPr lang="en-GB" sz="3200" b="1" dirty="0">
              <a:solidFill>
                <a:srgbClr val="7030A0"/>
              </a:solidFill>
            </a:endParaRPr>
          </a:p>
        </p:txBody>
      </p:sp>
      <p:sp>
        <p:nvSpPr>
          <p:cNvPr id="2" name="Left Arrow 1"/>
          <p:cNvSpPr/>
          <p:nvPr/>
        </p:nvSpPr>
        <p:spPr>
          <a:xfrm>
            <a:off x="611560" y="5949280"/>
            <a:ext cx="3384376" cy="720080"/>
          </a:xfrm>
          <a:prstGeom prst="leftArrow">
            <a:avLst/>
          </a:prstGeom>
          <a:solidFill>
            <a:srgbClr val="FF0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4499992" y="1988840"/>
            <a:ext cx="3379903" cy="1077218"/>
          </a:xfrm>
          <a:prstGeom prst="rect">
            <a:avLst/>
          </a:prstGeom>
          <a:solidFill>
            <a:srgbClr val="FFFFFF"/>
          </a:solidFill>
          <a:ln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 smtClean="0">
                <a:solidFill>
                  <a:srgbClr val="7030A0"/>
                </a:solidFill>
              </a:rPr>
              <a:t>Are my decimal points lines up?</a:t>
            </a:r>
            <a:endParaRPr lang="en-GB" sz="3200" b="1" dirty="0">
              <a:solidFill>
                <a:srgbClr val="7030A0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1979712" y="2132856"/>
            <a:ext cx="144016" cy="144016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1979712" y="2924944"/>
            <a:ext cx="144016" cy="144016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/>
          <p:cNvSpPr/>
          <p:nvPr/>
        </p:nvSpPr>
        <p:spPr>
          <a:xfrm>
            <a:off x="1979712" y="3717032"/>
            <a:ext cx="144016" cy="144016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/>
          <p:cNvSpPr/>
          <p:nvPr/>
        </p:nvSpPr>
        <p:spPr>
          <a:xfrm>
            <a:off x="2051720" y="1268760"/>
            <a:ext cx="144016" cy="144016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34188393"/>
              </p:ext>
            </p:extLst>
          </p:nvPr>
        </p:nvGraphicFramePr>
        <p:xfrm>
          <a:off x="2123728" y="1268760"/>
          <a:ext cx="6840763" cy="55169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4012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0012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8013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4012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4012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4012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108012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4800" dirty="0" smtClean="0">
                          <a:solidFill>
                            <a:srgbClr val="3366FF"/>
                          </a:solidFill>
                          <a:latin typeface="Comic Sans MS" pitchFamily="66" charset="0"/>
                        </a:rPr>
                        <a:t>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4800" dirty="0" smtClean="0">
                          <a:solidFill>
                            <a:srgbClr val="FF0000"/>
                          </a:solidFill>
                          <a:latin typeface="Comic Sans MS" pitchFamily="66" charset="0"/>
                        </a:rPr>
                        <a:t>O</a:t>
                      </a:r>
                      <a:endParaRPr lang="en-GB" sz="4800" dirty="0" smtClean="0">
                        <a:solidFill>
                          <a:srgbClr val="FF0000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4800" dirty="0" smtClean="0">
                        <a:solidFill>
                          <a:srgbClr val="008000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4800" dirty="0" smtClean="0">
                          <a:solidFill>
                            <a:srgbClr val="008000"/>
                          </a:solidFill>
                          <a:latin typeface="Comic Sans MS" pitchFamily="66" charset="0"/>
                        </a:rPr>
                        <a:t>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4800" dirty="0" smtClean="0">
                        <a:solidFill>
                          <a:srgbClr val="008000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09214"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dirty="0" smtClean="0">
                          <a:solidFill>
                            <a:srgbClr val="3366FF"/>
                          </a:solidFill>
                          <a:latin typeface="Comic Sans MS" pitchFamily="66" charset="0"/>
                        </a:rPr>
                        <a:t>6</a:t>
                      </a:r>
                      <a:endParaRPr lang="en-GB" sz="4800" dirty="0">
                        <a:solidFill>
                          <a:srgbClr val="3366FF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dirty="0" smtClean="0">
                          <a:solidFill>
                            <a:srgbClr val="FF0000"/>
                          </a:solidFill>
                          <a:latin typeface="Comic Sans MS" pitchFamily="66" charset="0"/>
                        </a:rPr>
                        <a:t>4</a:t>
                      </a:r>
                      <a:endParaRPr lang="en-GB" sz="4800" dirty="0">
                        <a:solidFill>
                          <a:srgbClr val="FF0000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solidFill>
                          <a:srgbClr val="008000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dirty="0" smtClean="0">
                          <a:solidFill>
                            <a:srgbClr val="008000"/>
                          </a:solidFill>
                          <a:latin typeface="Comic Sans MS" pitchFamily="66" charset="0"/>
                        </a:rPr>
                        <a:t>9</a:t>
                      </a:r>
                      <a:endParaRPr lang="en-GB" sz="4800" dirty="0">
                        <a:solidFill>
                          <a:srgbClr val="008000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solidFill>
                          <a:srgbClr val="008000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09214">
                <a:tc>
                  <a:txBody>
                    <a:bodyPr/>
                    <a:lstStyle/>
                    <a:p>
                      <a:pPr algn="ctr"/>
                      <a:r>
                        <a:rPr lang="en-GB" sz="6600" dirty="0" smtClean="0">
                          <a:latin typeface="Comic Sans MS" pitchFamily="66" charset="0"/>
                        </a:rPr>
                        <a:t>-</a:t>
                      </a:r>
                      <a:endParaRPr lang="en-GB" sz="66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dirty="0" smtClean="0">
                          <a:solidFill>
                            <a:srgbClr val="3366FF"/>
                          </a:solidFill>
                          <a:latin typeface="Comic Sans MS" pitchFamily="66" charset="0"/>
                        </a:rPr>
                        <a:t>2</a:t>
                      </a:r>
                      <a:endParaRPr lang="en-GB" sz="4800" dirty="0">
                        <a:solidFill>
                          <a:srgbClr val="3366FF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dirty="0" smtClean="0">
                          <a:solidFill>
                            <a:srgbClr val="FF0000"/>
                          </a:solidFill>
                          <a:latin typeface="Comic Sans MS" pitchFamily="66" charset="0"/>
                        </a:rPr>
                        <a:t>3</a:t>
                      </a:r>
                      <a:endParaRPr lang="en-GB" sz="4800" dirty="0">
                        <a:solidFill>
                          <a:srgbClr val="FF0000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solidFill>
                          <a:srgbClr val="008000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dirty="0" smtClean="0">
                          <a:solidFill>
                            <a:srgbClr val="008000"/>
                          </a:solidFill>
                          <a:latin typeface="Comic Sans MS" pitchFamily="66" charset="0"/>
                        </a:rPr>
                        <a:t>1</a:t>
                      </a:r>
                      <a:endParaRPr lang="en-GB" sz="4800" dirty="0">
                        <a:solidFill>
                          <a:srgbClr val="008000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solidFill>
                          <a:srgbClr val="008000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09214"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109214"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cxnSp>
        <p:nvCxnSpPr>
          <p:cNvPr id="5" name="Straight Connector 4"/>
          <p:cNvCxnSpPr/>
          <p:nvPr/>
        </p:nvCxnSpPr>
        <p:spPr>
          <a:xfrm>
            <a:off x="3203848" y="4365104"/>
            <a:ext cx="4536504" cy="0"/>
          </a:xfrm>
          <a:prstGeom prst="line">
            <a:avLst/>
          </a:prstGeom>
          <a:ln w="57150" cmpd="sng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3203848" y="5445224"/>
            <a:ext cx="4536504" cy="0"/>
          </a:xfrm>
          <a:prstGeom prst="line">
            <a:avLst/>
          </a:prstGeom>
          <a:ln w="57150" cmpd="sng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179512" y="1484784"/>
            <a:ext cx="1728192" cy="4401205"/>
          </a:xfrm>
          <a:prstGeom prst="rect">
            <a:avLst/>
          </a:prstGeom>
          <a:solidFill>
            <a:srgbClr val="53FF5E"/>
          </a:solidFill>
          <a:ln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u="sng" dirty="0">
                <a:solidFill>
                  <a:srgbClr val="7030A0"/>
                </a:solidFill>
              </a:rPr>
              <a:t>L</a:t>
            </a:r>
            <a:r>
              <a:rPr lang="en-GB" sz="2800" u="sng" dirty="0" smtClean="0">
                <a:solidFill>
                  <a:srgbClr val="7030A0"/>
                </a:solidFill>
              </a:rPr>
              <a:t>argest</a:t>
            </a:r>
            <a:r>
              <a:rPr lang="en-GB" sz="2800" dirty="0" smtClean="0">
                <a:solidFill>
                  <a:srgbClr val="7030A0"/>
                </a:solidFill>
              </a:rPr>
              <a:t> number on top?</a:t>
            </a:r>
          </a:p>
          <a:p>
            <a:pPr algn="ctr"/>
            <a:endParaRPr lang="en-GB" sz="2800" dirty="0" smtClean="0">
              <a:solidFill>
                <a:srgbClr val="7030A0"/>
              </a:solidFill>
            </a:endParaRPr>
          </a:p>
          <a:p>
            <a:pPr algn="ctr"/>
            <a:r>
              <a:rPr lang="en-GB" sz="2800" dirty="0" smtClean="0">
                <a:solidFill>
                  <a:srgbClr val="7030A0"/>
                </a:solidFill>
              </a:rPr>
              <a:t>Decimal points lined up?</a:t>
            </a:r>
            <a:endParaRPr lang="en-GB" sz="2800" dirty="0">
              <a:solidFill>
                <a:srgbClr val="7030A0"/>
              </a:solidFill>
            </a:endParaRPr>
          </a:p>
          <a:p>
            <a:pPr algn="ctr"/>
            <a:endParaRPr lang="en-GB" sz="2800" dirty="0">
              <a:solidFill>
                <a:srgbClr val="7030A0"/>
              </a:solidFill>
            </a:endParaRPr>
          </a:p>
          <a:p>
            <a:pPr algn="ctr"/>
            <a:r>
              <a:rPr lang="en-GB" sz="2800" dirty="0">
                <a:solidFill>
                  <a:srgbClr val="7030A0"/>
                </a:solidFill>
              </a:rPr>
              <a:t>N</a:t>
            </a:r>
            <a:r>
              <a:rPr lang="en-GB" sz="2800" dirty="0" smtClean="0">
                <a:solidFill>
                  <a:srgbClr val="7030A0"/>
                </a:solidFill>
              </a:rPr>
              <a:t>eed to </a:t>
            </a:r>
            <a:r>
              <a:rPr lang="en-GB" sz="2800" u="sng" dirty="0" smtClean="0">
                <a:solidFill>
                  <a:srgbClr val="7030A0"/>
                </a:solidFill>
              </a:rPr>
              <a:t>exchange</a:t>
            </a:r>
            <a:r>
              <a:rPr lang="en-GB" sz="2800" dirty="0" smtClean="0">
                <a:solidFill>
                  <a:srgbClr val="7030A0"/>
                </a:solidFill>
              </a:rPr>
              <a:t>?</a:t>
            </a:r>
            <a:endParaRPr lang="en-GB" sz="2800" dirty="0">
              <a:solidFill>
                <a:srgbClr val="7030A0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5940152" y="2564904"/>
            <a:ext cx="144016" cy="144016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5940152" y="3645024"/>
            <a:ext cx="144016" cy="144016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5940152" y="4725144"/>
            <a:ext cx="144016" cy="144016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/>
          <p:cNvSpPr/>
          <p:nvPr/>
        </p:nvSpPr>
        <p:spPr>
          <a:xfrm>
            <a:off x="5940152" y="1556792"/>
            <a:ext cx="144016" cy="144016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50996094"/>
              </p:ext>
            </p:extLst>
          </p:nvPr>
        </p:nvGraphicFramePr>
        <p:xfrm>
          <a:off x="2051719" y="1052736"/>
          <a:ext cx="6840763" cy="55169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4012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0012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8013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4012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4012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4012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108012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4800" dirty="0" smtClean="0">
                          <a:solidFill>
                            <a:srgbClr val="3366FF"/>
                          </a:solidFill>
                          <a:latin typeface="Comic Sans MS" pitchFamily="66" charset="0"/>
                        </a:rPr>
                        <a:t>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4800" dirty="0" smtClean="0">
                          <a:solidFill>
                            <a:srgbClr val="FF0000"/>
                          </a:solidFill>
                          <a:latin typeface="Comic Sans MS" pitchFamily="66" charset="0"/>
                        </a:rPr>
                        <a:t>O</a:t>
                      </a:r>
                      <a:endParaRPr lang="en-GB" sz="4800" dirty="0" smtClean="0">
                        <a:solidFill>
                          <a:srgbClr val="FF0000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4800" dirty="0" smtClean="0">
                        <a:solidFill>
                          <a:srgbClr val="008000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4800" dirty="0" smtClean="0">
                          <a:solidFill>
                            <a:srgbClr val="008000"/>
                          </a:solidFill>
                          <a:latin typeface="Comic Sans MS" pitchFamily="66" charset="0"/>
                        </a:rPr>
                        <a:t>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4800" dirty="0" smtClean="0">
                        <a:solidFill>
                          <a:srgbClr val="008000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09214"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dirty="0" smtClean="0">
                          <a:solidFill>
                            <a:srgbClr val="3366FF"/>
                          </a:solidFill>
                          <a:latin typeface="Comic Sans MS" pitchFamily="66" charset="0"/>
                        </a:rPr>
                        <a:t>5</a:t>
                      </a:r>
                      <a:endParaRPr lang="en-GB" sz="4800" dirty="0">
                        <a:solidFill>
                          <a:srgbClr val="3366FF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dirty="0" smtClean="0">
                          <a:solidFill>
                            <a:srgbClr val="FF0000"/>
                          </a:solidFill>
                          <a:latin typeface="Comic Sans MS" pitchFamily="66" charset="0"/>
                        </a:rPr>
                        <a:t>6</a:t>
                      </a:r>
                      <a:endParaRPr lang="en-GB" sz="4800" dirty="0">
                        <a:solidFill>
                          <a:srgbClr val="FF0000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solidFill>
                          <a:srgbClr val="008000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dirty="0" smtClean="0">
                          <a:solidFill>
                            <a:srgbClr val="008000"/>
                          </a:solidFill>
                          <a:latin typeface="Comic Sans MS" pitchFamily="66" charset="0"/>
                        </a:rPr>
                        <a:t>4</a:t>
                      </a:r>
                      <a:endParaRPr lang="en-GB" sz="4800" dirty="0">
                        <a:solidFill>
                          <a:srgbClr val="008000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solidFill>
                          <a:srgbClr val="008000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09214">
                <a:tc>
                  <a:txBody>
                    <a:bodyPr/>
                    <a:lstStyle/>
                    <a:p>
                      <a:pPr algn="ctr"/>
                      <a:r>
                        <a:rPr lang="en-GB" sz="6600" dirty="0" smtClean="0">
                          <a:latin typeface="Comic Sans MS" pitchFamily="66" charset="0"/>
                        </a:rPr>
                        <a:t>-</a:t>
                      </a:r>
                      <a:endParaRPr lang="en-GB" sz="66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dirty="0" smtClean="0">
                          <a:solidFill>
                            <a:srgbClr val="3366FF"/>
                          </a:solidFill>
                          <a:latin typeface="Comic Sans MS" pitchFamily="66" charset="0"/>
                        </a:rPr>
                        <a:t>1</a:t>
                      </a:r>
                      <a:endParaRPr lang="en-GB" sz="4800" dirty="0">
                        <a:solidFill>
                          <a:srgbClr val="3366FF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dirty="0" smtClean="0">
                          <a:solidFill>
                            <a:srgbClr val="FF0000"/>
                          </a:solidFill>
                          <a:latin typeface="Comic Sans MS" pitchFamily="66" charset="0"/>
                        </a:rPr>
                        <a:t>2</a:t>
                      </a:r>
                      <a:endParaRPr lang="en-GB" sz="4800" dirty="0">
                        <a:solidFill>
                          <a:srgbClr val="FF0000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solidFill>
                          <a:srgbClr val="008000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dirty="0" smtClean="0">
                          <a:solidFill>
                            <a:srgbClr val="008000"/>
                          </a:solidFill>
                          <a:latin typeface="Comic Sans MS" pitchFamily="66" charset="0"/>
                        </a:rPr>
                        <a:t>7</a:t>
                      </a:r>
                      <a:endParaRPr lang="en-GB" sz="4800" dirty="0">
                        <a:solidFill>
                          <a:srgbClr val="008000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solidFill>
                          <a:srgbClr val="008000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09214"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109214"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cxnSp>
        <p:nvCxnSpPr>
          <p:cNvPr id="5" name="Straight Connector 4"/>
          <p:cNvCxnSpPr/>
          <p:nvPr/>
        </p:nvCxnSpPr>
        <p:spPr>
          <a:xfrm>
            <a:off x="3203848" y="4365104"/>
            <a:ext cx="4536504" cy="0"/>
          </a:xfrm>
          <a:prstGeom prst="line">
            <a:avLst/>
          </a:prstGeom>
          <a:ln w="57150" cmpd="sng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3203848" y="5445224"/>
            <a:ext cx="4536504" cy="0"/>
          </a:xfrm>
          <a:prstGeom prst="line">
            <a:avLst/>
          </a:prstGeom>
          <a:ln w="57150" cmpd="sng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179512" y="1484784"/>
            <a:ext cx="1728192" cy="4401205"/>
          </a:xfrm>
          <a:prstGeom prst="rect">
            <a:avLst/>
          </a:prstGeom>
          <a:solidFill>
            <a:srgbClr val="53FF5E"/>
          </a:solidFill>
          <a:ln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u="sng" dirty="0">
                <a:solidFill>
                  <a:srgbClr val="7030A0"/>
                </a:solidFill>
              </a:rPr>
              <a:t>L</a:t>
            </a:r>
            <a:r>
              <a:rPr lang="en-GB" sz="2800" u="sng" dirty="0" smtClean="0">
                <a:solidFill>
                  <a:srgbClr val="7030A0"/>
                </a:solidFill>
              </a:rPr>
              <a:t>argest</a:t>
            </a:r>
            <a:r>
              <a:rPr lang="en-GB" sz="2800" dirty="0" smtClean="0">
                <a:solidFill>
                  <a:srgbClr val="7030A0"/>
                </a:solidFill>
              </a:rPr>
              <a:t> number on top?</a:t>
            </a:r>
          </a:p>
          <a:p>
            <a:pPr algn="ctr"/>
            <a:endParaRPr lang="en-GB" sz="2800" dirty="0" smtClean="0">
              <a:solidFill>
                <a:srgbClr val="7030A0"/>
              </a:solidFill>
            </a:endParaRPr>
          </a:p>
          <a:p>
            <a:pPr algn="ctr"/>
            <a:r>
              <a:rPr lang="en-GB" sz="2800" dirty="0" smtClean="0">
                <a:solidFill>
                  <a:srgbClr val="7030A0"/>
                </a:solidFill>
              </a:rPr>
              <a:t>Decimal points lined up?</a:t>
            </a:r>
            <a:endParaRPr lang="en-GB" sz="2800" dirty="0">
              <a:solidFill>
                <a:srgbClr val="7030A0"/>
              </a:solidFill>
            </a:endParaRPr>
          </a:p>
          <a:p>
            <a:pPr algn="ctr"/>
            <a:endParaRPr lang="en-GB" sz="2800" dirty="0">
              <a:solidFill>
                <a:srgbClr val="7030A0"/>
              </a:solidFill>
            </a:endParaRPr>
          </a:p>
          <a:p>
            <a:pPr algn="ctr"/>
            <a:r>
              <a:rPr lang="en-GB" sz="2800" dirty="0">
                <a:solidFill>
                  <a:srgbClr val="7030A0"/>
                </a:solidFill>
              </a:rPr>
              <a:t>N</a:t>
            </a:r>
            <a:r>
              <a:rPr lang="en-GB" sz="2800" dirty="0" smtClean="0">
                <a:solidFill>
                  <a:srgbClr val="7030A0"/>
                </a:solidFill>
              </a:rPr>
              <a:t>eed to </a:t>
            </a:r>
            <a:r>
              <a:rPr lang="en-GB" sz="2800" u="sng" dirty="0" smtClean="0">
                <a:solidFill>
                  <a:srgbClr val="7030A0"/>
                </a:solidFill>
              </a:rPr>
              <a:t>exchange</a:t>
            </a:r>
            <a:r>
              <a:rPr lang="en-GB" sz="2800" dirty="0" smtClean="0">
                <a:solidFill>
                  <a:srgbClr val="7030A0"/>
                </a:solidFill>
              </a:rPr>
              <a:t>?</a:t>
            </a:r>
            <a:endParaRPr lang="en-GB" sz="2800" dirty="0">
              <a:solidFill>
                <a:srgbClr val="7030A0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5940152" y="2564904"/>
            <a:ext cx="144016" cy="144016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5940152" y="3717032"/>
            <a:ext cx="144016" cy="144016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/>
          <p:cNvSpPr/>
          <p:nvPr/>
        </p:nvSpPr>
        <p:spPr>
          <a:xfrm>
            <a:off x="5940152" y="1556792"/>
            <a:ext cx="144016" cy="144016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78986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26648177"/>
              </p:ext>
            </p:extLst>
          </p:nvPr>
        </p:nvGraphicFramePr>
        <p:xfrm>
          <a:off x="2123728" y="1052736"/>
          <a:ext cx="6780756" cy="55169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235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235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8413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6297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6297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2355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108012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4800" dirty="0" smtClean="0">
                          <a:solidFill>
                            <a:srgbClr val="FF6600"/>
                          </a:solidFill>
                          <a:latin typeface="Comic Sans MS" pitchFamily="66" charset="0"/>
                        </a:rPr>
                        <a:t>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4800" dirty="0" smtClean="0">
                          <a:solidFill>
                            <a:srgbClr val="3366FF"/>
                          </a:solidFill>
                          <a:latin typeface="Comic Sans MS" pitchFamily="66" charset="0"/>
                        </a:rPr>
                        <a:t>O</a:t>
                      </a:r>
                      <a:endParaRPr lang="en-GB" sz="4800" dirty="0" smtClean="0">
                        <a:solidFill>
                          <a:srgbClr val="3366FF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4800" dirty="0" smtClean="0">
                        <a:solidFill>
                          <a:srgbClr val="FF0000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4800" dirty="0" smtClean="0">
                          <a:solidFill>
                            <a:srgbClr val="FF0000"/>
                          </a:solidFill>
                          <a:latin typeface="Comic Sans MS" pitchFamily="66" charset="0"/>
                        </a:rPr>
                        <a:t>h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4800" dirty="0" smtClean="0">
                          <a:solidFill>
                            <a:srgbClr val="008000"/>
                          </a:solidFill>
                          <a:latin typeface="Comic Sans MS" pitchFamily="66" charset="0"/>
                        </a:rPr>
                        <a:t>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09214"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4800" dirty="0" smtClean="0">
                        <a:solidFill>
                          <a:srgbClr val="FF6600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dirty="0" smtClean="0">
                          <a:solidFill>
                            <a:srgbClr val="3366FF"/>
                          </a:solidFill>
                          <a:latin typeface="Comic Sans MS" pitchFamily="66" charset="0"/>
                        </a:rPr>
                        <a:t>2</a:t>
                      </a:r>
                      <a:endParaRPr lang="en-GB" sz="4800" dirty="0">
                        <a:solidFill>
                          <a:srgbClr val="3366FF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solidFill>
                          <a:srgbClr val="FF0000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dirty="0" smtClean="0">
                          <a:solidFill>
                            <a:srgbClr val="FF0000"/>
                          </a:solidFill>
                          <a:latin typeface="Comic Sans MS" pitchFamily="66" charset="0"/>
                        </a:rPr>
                        <a:t>6</a:t>
                      </a:r>
                      <a:endParaRPr lang="en-GB" sz="4800" dirty="0">
                        <a:solidFill>
                          <a:srgbClr val="FF0000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dirty="0" smtClean="0">
                          <a:solidFill>
                            <a:srgbClr val="008000"/>
                          </a:solidFill>
                          <a:latin typeface="Comic Sans MS" pitchFamily="66" charset="0"/>
                        </a:rPr>
                        <a:t>7</a:t>
                      </a:r>
                      <a:endParaRPr lang="en-GB" sz="4800" dirty="0">
                        <a:solidFill>
                          <a:srgbClr val="008000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0921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600" dirty="0" smtClean="0">
                          <a:latin typeface="Comic Sans MS" pitchFamily="66" charset="0"/>
                        </a:rPr>
                        <a:t>-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dirty="0" smtClean="0">
                          <a:solidFill>
                            <a:srgbClr val="FF6600"/>
                          </a:solidFill>
                          <a:latin typeface="Comic Sans MS" pitchFamily="66" charset="0"/>
                        </a:rPr>
                        <a:t>4</a:t>
                      </a:r>
                      <a:endParaRPr lang="en-GB" sz="4800" dirty="0">
                        <a:solidFill>
                          <a:srgbClr val="FF6600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dirty="0" smtClean="0">
                          <a:solidFill>
                            <a:srgbClr val="3366FF"/>
                          </a:solidFill>
                          <a:latin typeface="Comic Sans MS" pitchFamily="66" charset="0"/>
                        </a:rPr>
                        <a:t>5</a:t>
                      </a:r>
                      <a:endParaRPr lang="en-GB" sz="4800" dirty="0">
                        <a:solidFill>
                          <a:srgbClr val="3366FF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solidFill>
                          <a:srgbClr val="FF0000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dirty="0" smtClean="0">
                          <a:solidFill>
                            <a:srgbClr val="FF0000"/>
                          </a:solidFill>
                          <a:latin typeface="Comic Sans MS" pitchFamily="66" charset="0"/>
                        </a:rPr>
                        <a:t>3</a:t>
                      </a:r>
                      <a:endParaRPr lang="en-GB" sz="4800" dirty="0">
                        <a:solidFill>
                          <a:srgbClr val="FF0000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dirty="0" smtClean="0">
                          <a:solidFill>
                            <a:srgbClr val="008000"/>
                          </a:solidFill>
                          <a:latin typeface="Comic Sans MS" pitchFamily="66" charset="0"/>
                        </a:rPr>
                        <a:t>9</a:t>
                      </a:r>
                      <a:endParaRPr lang="en-GB" sz="4800" dirty="0">
                        <a:solidFill>
                          <a:srgbClr val="008000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09214"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109214"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cxnSp>
        <p:nvCxnSpPr>
          <p:cNvPr id="5" name="Straight Connector 4"/>
          <p:cNvCxnSpPr/>
          <p:nvPr/>
        </p:nvCxnSpPr>
        <p:spPr>
          <a:xfrm>
            <a:off x="3491880" y="4365104"/>
            <a:ext cx="5400600" cy="0"/>
          </a:xfrm>
          <a:prstGeom prst="line">
            <a:avLst/>
          </a:prstGeom>
          <a:ln w="57150" cmpd="sng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3491880" y="5445224"/>
            <a:ext cx="5400600" cy="0"/>
          </a:xfrm>
          <a:prstGeom prst="line">
            <a:avLst/>
          </a:prstGeom>
          <a:ln w="57150" cmpd="sng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TextBox 2"/>
          <p:cNvSpPr txBox="1"/>
          <p:nvPr/>
        </p:nvSpPr>
        <p:spPr>
          <a:xfrm>
            <a:off x="4788024" y="836712"/>
            <a:ext cx="2753054" cy="5386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4400" b="1" dirty="0" smtClean="0">
                <a:solidFill>
                  <a:srgbClr val="FF0000"/>
                </a:solidFill>
              </a:rPr>
              <a:t>X</a:t>
            </a:r>
            <a:endParaRPr lang="en-US" sz="34400" b="1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9512" y="1484784"/>
            <a:ext cx="1728192" cy="4401205"/>
          </a:xfrm>
          <a:prstGeom prst="rect">
            <a:avLst/>
          </a:prstGeom>
          <a:solidFill>
            <a:srgbClr val="53FF5E"/>
          </a:solidFill>
          <a:ln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u="sng" dirty="0">
                <a:solidFill>
                  <a:srgbClr val="7030A0"/>
                </a:solidFill>
              </a:rPr>
              <a:t>L</a:t>
            </a:r>
            <a:r>
              <a:rPr lang="en-GB" sz="2800" u="sng" dirty="0" smtClean="0">
                <a:solidFill>
                  <a:srgbClr val="7030A0"/>
                </a:solidFill>
              </a:rPr>
              <a:t>argest</a:t>
            </a:r>
            <a:r>
              <a:rPr lang="en-GB" sz="2800" dirty="0" smtClean="0">
                <a:solidFill>
                  <a:srgbClr val="7030A0"/>
                </a:solidFill>
              </a:rPr>
              <a:t> number on top?</a:t>
            </a:r>
          </a:p>
          <a:p>
            <a:pPr algn="ctr"/>
            <a:endParaRPr lang="en-GB" sz="2800" dirty="0" smtClean="0">
              <a:solidFill>
                <a:srgbClr val="7030A0"/>
              </a:solidFill>
            </a:endParaRPr>
          </a:p>
          <a:p>
            <a:pPr algn="ctr"/>
            <a:r>
              <a:rPr lang="en-GB" sz="2800" dirty="0" smtClean="0">
                <a:solidFill>
                  <a:srgbClr val="7030A0"/>
                </a:solidFill>
              </a:rPr>
              <a:t>Decimal points lined up?</a:t>
            </a:r>
            <a:endParaRPr lang="en-GB" sz="2800" dirty="0">
              <a:solidFill>
                <a:srgbClr val="7030A0"/>
              </a:solidFill>
            </a:endParaRPr>
          </a:p>
          <a:p>
            <a:pPr algn="ctr"/>
            <a:endParaRPr lang="en-GB" sz="2800" dirty="0">
              <a:solidFill>
                <a:srgbClr val="7030A0"/>
              </a:solidFill>
            </a:endParaRPr>
          </a:p>
          <a:p>
            <a:pPr algn="ctr"/>
            <a:r>
              <a:rPr lang="en-GB" sz="2800" dirty="0">
                <a:solidFill>
                  <a:srgbClr val="7030A0"/>
                </a:solidFill>
              </a:rPr>
              <a:t>N</a:t>
            </a:r>
            <a:r>
              <a:rPr lang="en-GB" sz="2800" dirty="0" smtClean="0">
                <a:solidFill>
                  <a:srgbClr val="7030A0"/>
                </a:solidFill>
              </a:rPr>
              <a:t>eed to </a:t>
            </a:r>
            <a:r>
              <a:rPr lang="en-GB" sz="2800" u="sng" dirty="0" smtClean="0">
                <a:solidFill>
                  <a:srgbClr val="7030A0"/>
                </a:solidFill>
              </a:rPr>
              <a:t>exchange</a:t>
            </a:r>
            <a:r>
              <a:rPr lang="en-GB" sz="2800" dirty="0" smtClean="0">
                <a:solidFill>
                  <a:srgbClr val="7030A0"/>
                </a:solidFill>
              </a:rPr>
              <a:t>?</a:t>
            </a:r>
            <a:endParaRPr lang="en-GB" sz="2800" dirty="0">
              <a:solidFill>
                <a:srgbClr val="7030A0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5940152" y="2564904"/>
            <a:ext cx="144016" cy="144016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5940152" y="3645024"/>
            <a:ext cx="144016" cy="144016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/>
          <p:cNvSpPr/>
          <p:nvPr/>
        </p:nvSpPr>
        <p:spPr>
          <a:xfrm>
            <a:off x="5940152" y="1556792"/>
            <a:ext cx="144016" cy="144016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467544" y="31093"/>
            <a:ext cx="8229600" cy="1143000"/>
          </a:xfrm>
        </p:spPr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380638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87256694"/>
              </p:ext>
            </p:extLst>
          </p:nvPr>
        </p:nvGraphicFramePr>
        <p:xfrm>
          <a:off x="2126431" y="1196752"/>
          <a:ext cx="6780756" cy="55169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235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235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8413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6297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6297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2355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108012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4800" dirty="0" smtClean="0">
                          <a:solidFill>
                            <a:srgbClr val="FF6600"/>
                          </a:solidFill>
                          <a:latin typeface="Comic Sans MS" pitchFamily="66" charset="0"/>
                        </a:rPr>
                        <a:t>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4800" dirty="0" smtClean="0">
                          <a:solidFill>
                            <a:srgbClr val="3366FF"/>
                          </a:solidFill>
                          <a:latin typeface="Comic Sans MS" pitchFamily="66" charset="0"/>
                        </a:rPr>
                        <a:t>O</a:t>
                      </a:r>
                      <a:endParaRPr lang="en-GB" sz="4800" dirty="0" smtClean="0">
                        <a:solidFill>
                          <a:srgbClr val="3366FF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4800" dirty="0" smtClean="0">
                        <a:solidFill>
                          <a:srgbClr val="FF0000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4800" dirty="0" smtClean="0">
                          <a:solidFill>
                            <a:srgbClr val="FF0000"/>
                          </a:solidFill>
                          <a:latin typeface="Comic Sans MS" pitchFamily="66" charset="0"/>
                        </a:rPr>
                        <a:t>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4800" dirty="0" smtClean="0">
                          <a:solidFill>
                            <a:srgbClr val="008000"/>
                          </a:solidFill>
                          <a:latin typeface="Comic Sans MS" pitchFamily="66" charset="0"/>
                        </a:rPr>
                        <a:t>h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09214"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4800" dirty="0" smtClean="0">
                          <a:solidFill>
                            <a:srgbClr val="FF6600"/>
                          </a:solidFill>
                          <a:latin typeface="Comic Sans MS" pitchFamily="66" charset="0"/>
                        </a:rPr>
                        <a:t>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dirty="0" smtClean="0">
                          <a:solidFill>
                            <a:srgbClr val="3366FF"/>
                          </a:solidFill>
                          <a:latin typeface="Comic Sans MS" pitchFamily="66" charset="0"/>
                        </a:rPr>
                        <a:t>5</a:t>
                      </a:r>
                      <a:endParaRPr lang="en-GB" sz="4800" dirty="0">
                        <a:solidFill>
                          <a:srgbClr val="3366FF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solidFill>
                          <a:srgbClr val="FF0000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dirty="0" smtClean="0">
                          <a:solidFill>
                            <a:srgbClr val="FF0000"/>
                          </a:solidFill>
                          <a:latin typeface="Comic Sans MS" pitchFamily="66" charset="0"/>
                        </a:rPr>
                        <a:t>3</a:t>
                      </a:r>
                      <a:endParaRPr lang="en-GB" sz="4800" dirty="0">
                        <a:solidFill>
                          <a:srgbClr val="FF0000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dirty="0" smtClean="0">
                          <a:solidFill>
                            <a:srgbClr val="008000"/>
                          </a:solidFill>
                          <a:latin typeface="Comic Sans MS" pitchFamily="66" charset="0"/>
                        </a:rPr>
                        <a:t>9</a:t>
                      </a:r>
                      <a:endParaRPr lang="en-GB" sz="4800" dirty="0">
                        <a:solidFill>
                          <a:srgbClr val="008000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0921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600" dirty="0" smtClean="0">
                          <a:latin typeface="Comic Sans MS" pitchFamily="66" charset="0"/>
                        </a:rPr>
                        <a:t>-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solidFill>
                          <a:srgbClr val="FF6600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dirty="0" smtClean="0">
                          <a:solidFill>
                            <a:srgbClr val="3366FF"/>
                          </a:solidFill>
                          <a:latin typeface="Comic Sans MS" pitchFamily="66" charset="0"/>
                        </a:rPr>
                        <a:t>2</a:t>
                      </a:r>
                      <a:endParaRPr lang="en-GB" sz="4800" dirty="0">
                        <a:solidFill>
                          <a:srgbClr val="3366FF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solidFill>
                          <a:srgbClr val="FF0000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dirty="0" smtClean="0">
                          <a:solidFill>
                            <a:srgbClr val="FF0000"/>
                          </a:solidFill>
                          <a:latin typeface="Comic Sans MS" pitchFamily="66" charset="0"/>
                        </a:rPr>
                        <a:t>6</a:t>
                      </a:r>
                      <a:endParaRPr lang="en-GB" sz="4800" dirty="0">
                        <a:solidFill>
                          <a:srgbClr val="FF0000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dirty="0" smtClean="0">
                          <a:solidFill>
                            <a:srgbClr val="008000"/>
                          </a:solidFill>
                          <a:latin typeface="Comic Sans MS" pitchFamily="66" charset="0"/>
                        </a:rPr>
                        <a:t>7</a:t>
                      </a:r>
                      <a:endParaRPr lang="en-GB" sz="4800" dirty="0">
                        <a:solidFill>
                          <a:srgbClr val="008000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09214"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109214"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cxnSp>
        <p:nvCxnSpPr>
          <p:cNvPr id="5" name="Straight Connector 4"/>
          <p:cNvCxnSpPr/>
          <p:nvPr/>
        </p:nvCxnSpPr>
        <p:spPr>
          <a:xfrm>
            <a:off x="3491880" y="4365104"/>
            <a:ext cx="5400600" cy="0"/>
          </a:xfrm>
          <a:prstGeom prst="line">
            <a:avLst/>
          </a:prstGeom>
          <a:ln w="57150" cmpd="sng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3491880" y="5445224"/>
            <a:ext cx="5400600" cy="0"/>
          </a:xfrm>
          <a:prstGeom prst="line">
            <a:avLst/>
          </a:prstGeom>
          <a:ln w="57150" cmpd="sng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179512" y="1484784"/>
            <a:ext cx="1728192" cy="4401205"/>
          </a:xfrm>
          <a:prstGeom prst="rect">
            <a:avLst/>
          </a:prstGeom>
          <a:solidFill>
            <a:srgbClr val="53FF5E"/>
          </a:solidFill>
          <a:ln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u="sng" dirty="0">
                <a:solidFill>
                  <a:srgbClr val="7030A0"/>
                </a:solidFill>
              </a:rPr>
              <a:t>L</a:t>
            </a:r>
            <a:r>
              <a:rPr lang="en-GB" sz="2800" u="sng" dirty="0" smtClean="0">
                <a:solidFill>
                  <a:srgbClr val="7030A0"/>
                </a:solidFill>
              </a:rPr>
              <a:t>argest</a:t>
            </a:r>
            <a:r>
              <a:rPr lang="en-GB" sz="2800" dirty="0" smtClean="0">
                <a:solidFill>
                  <a:srgbClr val="7030A0"/>
                </a:solidFill>
              </a:rPr>
              <a:t> number on top?</a:t>
            </a:r>
          </a:p>
          <a:p>
            <a:pPr algn="ctr"/>
            <a:endParaRPr lang="en-GB" sz="2800" dirty="0" smtClean="0">
              <a:solidFill>
                <a:srgbClr val="7030A0"/>
              </a:solidFill>
            </a:endParaRPr>
          </a:p>
          <a:p>
            <a:pPr algn="ctr"/>
            <a:r>
              <a:rPr lang="en-GB" sz="2800" dirty="0" smtClean="0">
                <a:solidFill>
                  <a:srgbClr val="7030A0"/>
                </a:solidFill>
              </a:rPr>
              <a:t>Decimal points lined up?</a:t>
            </a:r>
            <a:endParaRPr lang="en-GB" sz="2800" dirty="0">
              <a:solidFill>
                <a:srgbClr val="7030A0"/>
              </a:solidFill>
            </a:endParaRPr>
          </a:p>
          <a:p>
            <a:pPr algn="ctr"/>
            <a:endParaRPr lang="en-GB" sz="2800" dirty="0">
              <a:solidFill>
                <a:srgbClr val="7030A0"/>
              </a:solidFill>
            </a:endParaRPr>
          </a:p>
          <a:p>
            <a:pPr algn="ctr"/>
            <a:r>
              <a:rPr lang="en-GB" sz="2800" dirty="0">
                <a:solidFill>
                  <a:srgbClr val="7030A0"/>
                </a:solidFill>
              </a:rPr>
              <a:t>N</a:t>
            </a:r>
            <a:r>
              <a:rPr lang="en-GB" sz="2800" dirty="0" smtClean="0">
                <a:solidFill>
                  <a:srgbClr val="7030A0"/>
                </a:solidFill>
              </a:rPr>
              <a:t>eed to </a:t>
            </a:r>
            <a:r>
              <a:rPr lang="en-GB" sz="2800" u="sng" dirty="0" smtClean="0">
                <a:solidFill>
                  <a:srgbClr val="7030A0"/>
                </a:solidFill>
              </a:rPr>
              <a:t>exchange</a:t>
            </a:r>
            <a:r>
              <a:rPr lang="en-GB" sz="2800" dirty="0" smtClean="0">
                <a:solidFill>
                  <a:srgbClr val="7030A0"/>
                </a:solidFill>
              </a:rPr>
              <a:t>?</a:t>
            </a:r>
            <a:endParaRPr lang="en-GB" sz="2800" dirty="0">
              <a:solidFill>
                <a:srgbClr val="7030A0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5940152" y="2564904"/>
            <a:ext cx="144016" cy="144016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5940152" y="3645024"/>
            <a:ext cx="144016" cy="144016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5940152" y="1556792"/>
            <a:ext cx="144016" cy="144016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66596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14053851"/>
              </p:ext>
            </p:extLst>
          </p:nvPr>
        </p:nvGraphicFramePr>
        <p:xfrm>
          <a:off x="1979712" y="1556794"/>
          <a:ext cx="6780756" cy="554053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235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235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8413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6297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6297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2355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1084731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4800" dirty="0" smtClean="0">
                          <a:solidFill>
                            <a:srgbClr val="FF6600"/>
                          </a:solidFill>
                          <a:latin typeface="Comic Sans MS" pitchFamily="66" charset="0"/>
                        </a:rPr>
                        <a:t>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4800" dirty="0" smtClean="0">
                          <a:solidFill>
                            <a:srgbClr val="3366FF"/>
                          </a:solidFill>
                          <a:latin typeface="Comic Sans MS" pitchFamily="66" charset="0"/>
                        </a:rPr>
                        <a:t>O</a:t>
                      </a:r>
                      <a:endParaRPr lang="en-GB" sz="4800" dirty="0" smtClean="0">
                        <a:solidFill>
                          <a:srgbClr val="3366FF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4800" dirty="0" smtClean="0">
                        <a:solidFill>
                          <a:srgbClr val="FF0000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4800" dirty="0" smtClean="0">
                          <a:solidFill>
                            <a:srgbClr val="FF0000"/>
                          </a:solidFill>
                          <a:latin typeface="Comic Sans MS" pitchFamily="66" charset="0"/>
                        </a:rPr>
                        <a:t>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4800" dirty="0" smtClean="0">
                          <a:solidFill>
                            <a:srgbClr val="008000"/>
                          </a:solidFill>
                          <a:latin typeface="Comic Sans MS" pitchFamily="66" charset="0"/>
                        </a:rPr>
                        <a:t>h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13950"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4800" dirty="0" smtClean="0">
                          <a:solidFill>
                            <a:srgbClr val="FF6600"/>
                          </a:solidFill>
                          <a:latin typeface="Comic Sans MS" pitchFamily="66" charset="0"/>
                        </a:rPr>
                        <a:t>9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dirty="0" smtClean="0">
                          <a:solidFill>
                            <a:srgbClr val="3366FF"/>
                          </a:solidFill>
                          <a:latin typeface="Comic Sans MS" pitchFamily="66" charset="0"/>
                        </a:rPr>
                        <a:t>7</a:t>
                      </a:r>
                      <a:endParaRPr lang="en-GB" sz="4800" dirty="0">
                        <a:solidFill>
                          <a:srgbClr val="3366FF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solidFill>
                          <a:srgbClr val="FF0000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dirty="0" smtClean="0">
                          <a:solidFill>
                            <a:srgbClr val="FF0000"/>
                          </a:solidFill>
                          <a:latin typeface="Comic Sans MS" pitchFamily="66" charset="0"/>
                        </a:rPr>
                        <a:t>5</a:t>
                      </a:r>
                      <a:endParaRPr lang="en-GB" sz="4800" dirty="0">
                        <a:solidFill>
                          <a:srgbClr val="FF0000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dirty="0" smtClean="0">
                          <a:solidFill>
                            <a:srgbClr val="008000"/>
                          </a:solidFill>
                          <a:latin typeface="Comic Sans MS" pitchFamily="66" charset="0"/>
                        </a:rPr>
                        <a:t>3</a:t>
                      </a:r>
                      <a:endParaRPr lang="en-GB" sz="4800" dirty="0">
                        <a:solidFill>
                          <a:srgbClr val="008000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1395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600" dirty="0" smtClean="0">
                          <a:latin typeface="Comic Sans MS" pitchFamily="66" charset="0"/>
                        </a:rPr>
                        <a:t>-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dirty="0" smtClean="0">
                          <a:solidFill>
                            <a:srgbClr val="FF6600"/>
                          </a:solidFill>
                          <a:latin typeface="Comic Sans MS" pitchFamily="66" charset="0"/>
                        </a:rPr>
                        <a:t>6</a:t>
                      </a:r>
                      <a:endParaRPr lang="en-GB" sz="4800" dirty="0">
                        <a:solidFill>
                          <a:srgbClr val="FF6600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dirty="0" smtClean="0">
                          <a:solidFill>
                            <a:srgbClr val="3366FF"/>
                          </a:solidFill>
                          <a:latin typeface="Comic Sans MS" pitchFamily="66" charset="0"/>
                        </a:rPr>
                        <a:t>4</a:t>
                      </a:r>
                      <a:endParaRPr lang="en-GB" sz="4800" dirty="0">
                        <a:solidFill>
                          <a:srgbClr val="3366FF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solidFill>
                          <a:srgbClr val="FF0000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dirty="0" smtClean="0">
                          <a:solidFill>
                            <a:srgbClr val="FF0000"/>
                          </a:solidFill>
                          <a:latin typeface="Comic Sans MS" pitchFamily="66" charset="0"/>
                        </a:rPr>
                        <a:t>2</a:t>
                      </a:r>
                      <a:endParaRPr lang="en-GB" sz="4800" dirty="0">
                        <a:solidFill>
                          <a:srgbClr val="FF0000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solidFill>
                          <a:srgbClr val="008000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13950"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113950"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cxnSp>
        <p:nvCxnSpPr>
          <p:cNvPr id="5" name="Straight Connector 4"/>
          <p:cNvCxnSpPr/>
          <p:nvPr/>
        </p:nvCxnSpPr>
        <p:spPr>
          <a:xfrm>
            <a:off x="2699792" y="3789040"/>
            <a:ext cx="6192688" cy="0"/>
          </a:xfrm>
          <a:prstGeom prst="line">
            <a:avLst/>
          </a:prstGeom>
          <a:ln w="57150" cmpd="sng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2699792" y="4924719"/>
            <a:ext cx="6192688" cy="0"/>
          </a:xfrm>
          <a:prstGeom prst="line">
            <a:avLst/>
          </a:prstGeom>
          <a:ln w="57150" cmpd="sng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179512" y="2708920"/>
            <a:ext cx="1620000" cy="1569660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 smtClean="0">
                <a:solidFill>
                  <a:srgbClr val="FFFF00"/>
                </a:solidFill>
              </a:rPr>
              <a:t>What </a:t>
            </a:r>
            <a:r>
              <a:rPr lang="en-GB" sz="3200" b="1" dirty="0">
                <a:solidFill>
                  <a:srgbClr val="FFFF00"/>
                </a:solidFill>
              </a:rPr>
              <a:t>g</a:t>
            </a:r>
            <a:r>
              <a:rPr lang="en-GB" sz="3200" b="1" dirty="0" smtClean="0">
                <a:solidFill>
                  <a:srgbClr val="FFFF00"/>
                </a:solidFill>
              </a:rPr>
              <a:t>oes here?</a:t>
            </a:r>
            <a:endParaRPr lang="en-GB" sz="3200" b="1" dirty="0">
              <a:solidFill>
                <a:srgbClr val="FFFF00"/>
              </a:solidFill>
            </a:endParaRPr>
          </a:p>
        </p:txBody>
      </p:sp>
      <p:sp>
        <p:nvSpPr>
          <p:cNvPr id="3" name="Right Arrow 2"/>
          <p:cNvSpPr/>
          <p:nvPr/>
        </p:nvSpPr>
        <p:spPr>
          <a:xfrm>
            <a:off x="3743908" y="4759107"/>
            <a:ext cx="4392488" cy="432048"/>
          </a:xfrm>
          <a:prstGeom prst="rightArrow">
            <a:avLst/>
          </a:prstGeom>
          <a:solidFill>
            <a:srgbClr val="FF0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5940152" y="2564904"/>
            <a:ext cx="144016" cy="144016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5940152" y="3645024"/>
            <a:ext cx="144016" cy="144016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/>
          <p:cNvSpPr/>
          <p:nvPr/>
        </p:nvSpPr>
        <p:spPr>
          <a:xfrm>
            <a:off x="5940152" y="1556792"/>
            <a:ext cx="144016" cy="144016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41935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85080805"/>
              </p:ext>
            </p:extLst>
          </p:nvPr>
        </p:nvGraphicFramePr>
        <p:xfrm>
          <a:off x="2177974" y="1268760"/>
          <a:ext cx="6780756" cy="55169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235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235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8413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6297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6297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2355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108012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4800" dirty="0" smtClean="0">
                          <a:solidFill>
                            <a:srgbClr val="FF6600"/>
                          </a:solidFill>
                          <a:latin typeface="Comic Sans MS" pitchFamily="66" charset="0"/>
                        </a:rPr>
                        <a:t>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4800" dirty="0" smtClean="0">
                          <a:solidFill>
                            <a:srgbClr val="3366FF"/>
                          </a:solidFill>
                          <a:latin typeface="Comic Sans MS" pitchFamily="66" charset="0"/>
                        </a:rPr>
                        <a:t>O</a:t>
                      </a:r>
                      <a:endParaRPr lang="en-GB" sz="4800" dirty="0" smtClean="0">
                        <a:solidFill>
                          <a:srgbClr val="3366FF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4800" dirty="0" smtClean="0">
                        <a:solidFill>
                          <a:srgbClr val="FF0000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4800" dirty="0" smtClean="0">
                          <a:solidFill>
                            <a:srgbClr val="FF0000"/>
                          </a:solidFill>
                          <a:latin typeface="Comic Sans MS" pitchFamily="66" charset="0"/>
                        </a:rPr>
                        <a:t>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4800" dirty="0" smtClean="0">
                          <a:solidFill>
                            <a:srgbClr val="008000"/>
                          </a:solidFill>
                          <a:latin typeface="Comic Sans MS" pitchFamily="66" charset="0"/>
                        </a:rPr>
                        <a:t>h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09214"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4800" dirty="0" smtClean="0">
                          <a:solidFill>
                            <a:srgbClr val="FF6600"/>
                          </a:solidFill>
                          <a:latin typeface="Comic Sans MS" pitchFamily="66" charset="0"/>
                        </a:rPr>
                        <a:t>9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dirty="0" smtClean="0">
                          <a:solidFill>
                            <a:srgbClr val="3366FF"/>
                          </a:solidFill>
                          <a:latin typeface="Comic Sans MS" pitchFamily="66" charset="0"/>
                        </a:rPr>
                        <a:t>5</a:t>
                      </a:r>
                      <a:endParaRPr lang="en-GB" sz="4800" dirty="0">
                        <a:solidFill>
                          <a:srgbClr val="3366FF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solidFill>
                          <a:srgbClr val="FF0000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dirty="0" smtClean="0">
                          <a:solidFill>
                            <a:srgbClr val="FF0000"/>
                          </a:solidFill>
                          <a:latin typeface="Comic Sans MS" pitchFamily="66" charset="0"/>
                        </a:rPr>
                        <a:t>0</a:t>
                      </a:r>
                      <a:endParaRPr lang="en-GB" sz="4800" dirty="0">
                        <a:solidFill>
                          <a:srgbClr val="FF0000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dirty="0" smtClean="0">
                          <a:solidFill>
                            <a:srgbClr val="008000"/>
                          </a:solidFill>
                          <a:latin typeface="Comic Sans MS" pitchFamily="66" charset="0"/>
                        </a:rPr>
                        <a:t>4</a:t>
                      </a:r>
                      <a:endParaRPr lang="en-GB" sz="4800" dirty="0">
                        <a:solidFill>
                          <a:srgbClr val="008000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0921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600" dirty="0" smtClean="0">
                          <a:latin typeface="Comic Sans MS" pitchFamily="66" charset="0"/>
                        </a:rPr>
                        <a:t>-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dirty="0" smtClean="0">
                          <a:solidFill>
                            <a:srgbClr val="FF6600"/>
                          </a:solidFill>
                          <a:latin typeface="Comic Sans MS" pitchFamily="66" charset="0"/>
                        </a:rPr>
                        <a:t>3</a:t>
                      </a:r>
                      <a:endParaRPr lang="en-GB" sz="4800" dirty="0">
                        <a:solidFill>
                          <a:srgbClr val="FF6600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dirty="0" smtClean="0">
                          <a:solidFill>
                            <a:srgbClr val="3366FF"/>
                          </a:solidFill>
                          <a:latin typeface="Comic Sans MS" pitchFamily="66" charset="0"/>
                        </a:rPr>
                        <a:t>2</a:t>
                      </a:r>
                      <a:endParaRPr lang="en-GB" sz="4800" dirty="0">
                        <a:solidFill>
                          <a:srgbClr val="3366FF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solidFill>
                          <a:srgbClr val="FF0000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dirty="0" smtClean="0">
                          <a:solidFill>
                            <a:srgbClr val="FF0000"/>
                          </a:solidFill>
                          <a:latin typeface="Comic Sans MS" pitchFamily="66" charset="0"/>
                        </a:rPr>
                        <a:t>5</a:t>
                      </a:r>
                      <a:endParaRPr lang="en-GB" sz="4800" dirty="0">
                        <a:solidFill>
                          <a:srgbClr val="FF0000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dirty="0" smtClean="0">
                          <a:solidFill>
                            <a:srgbClr val="008000"/>
                          </a:solidFill>
                          <a:latin typeface="Comic Sans MS" pitchFamily="66" charset="0"/>
                        </a:rPr>
                        <a:t>7</a:t>
                      </a:r>
                      <a:endParaRPr lang="en-GB" sz="4800" dirty="0">
                        <a:solidFill>
                          <a:srgbClr val="008000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09214"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109214"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cxnSp>
        <p:nvCxnSpPr>
          <p:cNvPr id="5" name="Straight Connector 4"/>
          <p:cNvCxnSpPr/>
          <p:nvPr/>
        </p:nvCxnSpPr>
        <p:spPr>
          <a:xfrm>
            <a:off x="3491880" y="4365104"/>
            <a:ext cx="5400600" cy="0"/>
          </a:xfrm>
          <a:prstGeom prst="line">
            <a:avLst/>
          </a:prstGeom>
          <a:ln w="57150" cmpd="sng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3491880" y="5445224"/>
            <a:ext cx="5400600" cy="0"/>
          </a:xfrm>
          <a:prstGeom prst="line">
            <a:avLst/>
          </a:prstGeom>
          <a:ln w="57150" cmpd="sng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TextBox 2"/>
          <p:cNvSpPr txBox="1"/>
          <p:nvPr/>
        </p:nvSpPr>
        <p:spPr>
          <a:xfrm>
            <a:off x="2627784" y="5805264"/>
            <a:ext cx="5881137" cy="584776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en-US" sz="3200" b="1" dirty="0" smtClean="0"/>
              <a:t>What about exchanging with a 0?</a:t>
            </a:r>
            <a:endParaRPr lang="en-US" sz="32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179512" y="1484784"/>
            <a:ext cx="1728192" cy="4401205"/>
          </a:xfrm>
          <a:prstGeom prst="rect">
            <a:avLst/>
          </a:prstGeom>
          <a:solidFill>
            <a:srgbClr val="53FF5E"/>
          </a:solidFill>
          <a:ln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u="sng" dirty="0">
                <a:solidFill>
                  <a:srgbClr val="7030A0"/>
                </a:solidFill>
              </a:rPr>
              <a:t>L</a:t>
            </a:r>
            <a:r>
              <a:rPr lang="en-GB" sz="2800" u="sng" dirty="0" smtClean="0">
                <a:solidFill>
                  <a:srgbClr val="7030A0"/>
                </a:solidFill>
              </a:rPr>
              <a:t>argest</a:t>
            </a:r>
            <a:r>
              <a:rPr lang="en-GB" sz="2800" dirty="0" smtClean="0">
                <a:solidFill>
                  <a:srgbClr val="7030A0"/>
                </a:solidFill>
              </a:rPr>
              <a:t> number on top?</a:t>
            </a:r>
          </a:p>
          <a:p>
            <a:pPr algn="ctr"/>
            <a:endParaRPr lang="en-GB" sz="2800" dirty="0" smtClean="0">
              <a:solidFill>
                <a:srgbClr val="7030A0"/>
              </a:solidFill>
            </a:endParaRPr>
          </a:p>
          <a:p>
            <a:pPr algn="ctr"/>
            <a:r>
              <a:rPr lang="en-GB" sz="2800" dirty="0" smtClean="0">
                <a:solidFill>
                  <a:srgbClr val="7030A0"/>
                </a:solidFill>
              </a:rPr>
              <a:t>Decimal points lined up?</a:t>
            </a:r>
            <a:endParaRPr lang="en-GB" sz="2800" dirty="0">
              <a:solidFill>
                <a:srgbClr val="7030A0"/>
              </a:solidFill>
            </a:endParaRPr>
          </a:p>
          <a:p>
            <a:pPr algn="ctr"/>
            <a:endParaRPr lang="en-GB" sz="2800" dirty="0">
              <a:solidFill>
                <a:srgbClr val="7030A0"/>
              </a:solidFill>
            </a:endParaRPr>
          </a:p>
          <a:p>
            <a:pPr algn="ctr"/>
            <a:r>
              <a:rPr lang="en-GB" sz="2800" dirty="0">
                <a:solidFill>
                  <a:srgbClr val="7030A0"/>
                </a:solidFill>
              </a:rPr>
              <a:t>N</a:t>
            </a:r>
            <a:r>
              <a:rPr lang="en-GB" sz="2800" dirty="0" smtClean="0">
                <a:solidFill>
                  <a:srgbClr val="7030A0"/>
                </a:solidFill>
              </a:rPr>
              <a:t>eed to </a:t>
            </a:r>
            <a:r>
              <a:rPr lang="en-GB" sz="2800" u="sng" dirty="0" smtClean="0">
                <a:solidFill>
                  <a:srgbClr val="7030A0"/>
                </a:solidFill>
              </a:rPr>
              <a:t>exchange</a:t>
            </a:r>
            <a:r>
              <a:rPr lang="en-GB" sz="2800" dirty="0" smtClean="0">
                <a:solidFill>
                  <a:srgbClr val="7030A0"/>
                </a:solidFill>
              </a:rPr>
              <a:t>?</a:t>
            </a:r>
            <a:endParaRPr lang="en-GB" sz="2800" dirty="0">
              <a:solidFill>
                <a:srgbClr val="7030A0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5940152" y="2564904"/>
            <a:ext cx="144016" cy="144016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5940152" y="3645024"/>
            <a:ext cx="144016" cy="144016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/>
          <p:cNvSpPr/>
          <p:nvPr/>
        </p:nvSpPr>
        <p:spPr>
          <a:xfrm>
            <a:off x="5940152" y="1556792"/>
            <a:ext cx="144016" cy="144016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05160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78341454"/>
              </p:ext>
            </p:extLst>
          </p:nvPr>
        </p:nvGraphicFramePr>
        <p:xfrm>
          <a:off x="1907704" y="1329651"/>
          <a:ext cx="6780756" cy="545608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235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235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8413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6297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6297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2355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106812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4800" dirty="0" smtClean="0">
                          <a:solidFill>
                            <a:srgbClr val="FF6600"/>
                          </a:solidFill>
                          <a:latin typeface="Comic Sans MS" pitchFamily="66" charset="0"/>
                        </a:rPr>
                        <a:t>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4800" dirty="0" smtClean="0">
                          <a:solidFill>
                            <a:srgbClr val="3366FF"/>
                          </a:solidFill>
                          <a:latin typeface="Comic Sans MS" pitchFamily="66" charset="0"/>
                        </a:rPr>
                        <a:t>O</a:t>
                      </a:r>
                      <a:endParaRPr lang="en-GB" sz="4800" dirty="0" smtClean="0">
                        <a:solidFill>
                          <a:srgbClr val="3366FF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4800" dirty="0" smtClean="0">
                        <a:solidFill>
                          <a:srgbClr val="FF0000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4800" dirty="0" smtClean="0">
                          <a:solidFill>
                            <a:srgbClr val="FF0000"/>
                          </a:solidFill>
                          <a:latin typeface="Comic Sans MS" pitchFamily="66" charset="0"/>
                        </a:rPr>
                        <a:t>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4800" dirty="0" smtClean="0">
                          <a:solidFill>
                            <a:srgbClr val="008000"/>
                          </a:solidFill>
                          <a:latin typeface="Comic Sans MS" pitchFamily="66" charset="0"/>
                        </a:rPr>
                        <a:t>h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96894"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4800" dirty="0" smtClean="0">
                          <a:solidFill>
                            <a:srgbClr val="FF6600"/>
                          </a:solidFill>
                          <a:latin typeface="Comic Sans MS" pitchFamily="66" charset="0"/>
                        </a:rPr>
                        <a:t>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dirty="0" smtClean="0">
                          <a:solidFill>
                            <a:srgbClr val="3366FF"/>
                          </a:solidFill>
                          <a:latin typeface="Comic Sans MS" pitchFamily="66" charset="0"/>
                        </a:rPr>
                        <a:t>0</a:t>
                      </a:r>
                      <a:endParaRPr lang="en-GB" sz="4800" dirty="0">
                        <a:solidFill>
                          <a:srgbClr val="3366FF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solidFill>
                          <a:srgbClr val="FF0000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dirty="0" smtClean="0">
                          <a:solidFill>
                            <a:srgbClr val="FF0000"/>
                          </a:solidFill>
                          <a:latin typeface="Comic Sans MS" pitchFamily="66" charset="0"/>
                        </a:rPr>
                        <a:t>3</a:t>
                      </a:r>
                      <a:endParaRPr lang="en-GB" sz="4800" dirty="0">
                        <a:solidFill>
                          <a:srgbClr val="FF0000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dirty="0" smtClean="0">
                          <a:solidFill>
                            <a:srgbClr val="008000"/>
                          </a:solidFill>
                          <a:latin typeface="Comic Sans MS" pitchFamily="66" charset="0"/>
                        </a:rPr>
                        <a:t>9</a:t>
                      </a:r>
                      <a:endParaRPr lang="en-GB" sz="4800" dirty="0">
                        <a:solidFill>
                          <a:srgbClr val="008000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9689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600" dirty="0" smtClean="0">
                          <a:latin typeface="Comic Sans MS" pitchFamily="66" charset="0"/>
                        </a:rPr>
                        <a:t>-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dirty="0" smtClean="0">
                          <a:solidFill>
                            <a:srgbClr val="FF6600"/>
                          </a:solidFill>
                          <a:latin typeface="Comic Sans MS" pitchFamily="66" charset="0"/>
                        </a:rPr>
                        <a:t>1</a:t>
                      </a:r>
                      <a:endParaRPr lang="en-GB" sz="4800" dirty="0">
                        <a:solidFill>
                          <a:srgbClr val="FF6600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dirty="0" smtClean="0">
                          <a:solidFill>
                            <a:srgbClr val="3366FF"/>
                          </a:solidFill>
                          <a:latin typeface="Comic Sans MS" pitchFamily="66" charset="0"/>
                        </a:rPr>
                        <a:t>2</a:t>
                      </a:r>
                      <a:endParaRPr lang="en-GB" sz="4800" dirty="0">
                        <a:solidFill>
                          <a:srgbClr val="3366FF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solidFill>
                          <a:srgbClr val="FF0000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dirty="0" smtClean="0">
                          <a:solidFill>
                            <a:srgbClr val="FF0000"/>
                          </a:solidFill>
                          <a:latin typeface="Comic Sans MS" pitchFamily="66" charset="0"/>
                        </a:rPr>
                        <a:t>5</a:t>
                      </a:r>
                      <a:endParaRPr lang="en-GB" sz="4800" dirty="0">
                        <a:solidFill>
                          <a:srgbClr val="FF0000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dirty="0" smtClean="0">
                          <a:solidFill>
                            <a:srgbClr val="008000"/>
                          </a:solidFill>
                          <a:latin typeface="Comic Sans MS" pitchFamily="66" charset="0"/>
                        </a:rPr>
                        <a:t>8</a:t>
                      </a:r>
                      <a:endParaRPr lang="en-GB" sz="4800" dirty="0">
                        <a:solidFill>
                          <a:srgbClr val="008000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96894"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096894"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cxnSp>
        <p:nvCxnSpPr>
          <p:cNvPr id="5" name="Straight Connector 4"/>
          <p:cNvCxnSpPr/>
          <p:nvPr/>
        </p:nvCxnSpPr>
        <p:spPr>
          <a:xfrm>
            <a:off x="3059832" y="4365104"/>
            <a:ext cx="5832648" cy="0"/>
          </a:xfrm>
          <a:prstGeom prst="line">
            <a:avLst/>
          </a:prstGeom>
          <a:ln w="57150" cmpd="sng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2987824" y="5445224"/>
            <a:ext cx="5904656" cy="0"/>
          </a:xfrm>
          <a:prstGeom prst="line">
            <a:avLst/>
          </a:prstGeom>
          <a:ln w="57150" cmpd="sng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TextBox 2"/>
          <p:cNvSpPr txBox="1"/>
          <p:nvPr/>
        </p:nvSpPr>
        <p:spPr>
          <a:xfrm>
            <a:off x="2627784" y="5805264"/>
            <a:ext cx="5881137" cy="584776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en-US" sz="3200" b="1" dirty="0" smtClean="0"/>
              <a:t>What about exchanging with a 0?</a:t>
            </a:r>
            <a:endParaRPr lang="en-US" sz="32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179512" y="1484784"/>
            <a:ext cx="1728192" cy="4401205"/>
          </a:xfrm>
          <a:prstGeom prst="rect">
            <a:avLst/>
          </a:prstGeom>
          <a:solidFill>
            <a:srgbClr val="53FF5E"/>
          </a:solidFill>
          <a:ln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u="sng" dirty="0">
                <a:solidFill>
                  <a:srgbClr val="7030A0"/>
                </a:solidFill>
              </a:rPr>
              <a:t>L</a:t>
            </a:r>
            <a:r>
              <a:rPr lang="en-GB" sz="2800" u="sng" dirty="0" smtClean="0">
                <a:solidFill>
                  <a:srgbClr val="7030A0"/>
                </a:solidFill>
              </a:rPr>
              <a:t>argest</a:t>
            </a:r>
            <a:r>
              <a:rPr lang="en-GB" sz="2800" dirty="0" smtClean="0">
                <a:solidFill>
                  <a:srgbClr val="7030A0"/>
                </a:solidFill>
              </a:rPr>
              <a:t> number on top?</a:t>
            </a:r>
          </a:p>
          <a:p>
            <a:pPr algn="ctr"/>
            <a:endParaRPr lang="en-GB" sz="2800" dirty="0" smtClean="0">
              <a:solidFill>
                <a:srgbClr val="7030A0"/>
              </a:solidFill>
            </a:endParaRPr>
          </a:p>
          <a:p>
            <a:pPr algn="ctr"/>
            <a:r>
              <a:rPr lang="en-GB" sz="2800" dirty="0" smtClean="0">
                <a:solidFill>
                  <a:srgbClr val="7030A0"/>
                </a:solidFill>
              </a:rPr>
              <a:t>Decimal points lined up?</a:t>
            </a:r>
            <a:endParaRPr lang="en-GB" sz="2800" dirty="0">
              <a:solidFill>
                <a:srgbClr val="7030A0"/>
              </a:solidFill>
            </a:endParaRPr>
          </a:p>
          <a:p>
            <a:pPr algn="ctr"/>
            <a:endParaRPr lang="en-GB" sz="2800" dirty="0">
              <a:solidFill>
                <a:srgbClr val="7030A0"/>
              </a:solidFill>
            </a:endParaRPr>
          </a:p>
          <a:p>
            <a:pPr algn="ctr"/>
            <a:r>
              <a:rPr lang="en-GB" sz="2800" dirty="0">
                <a:solidFill>
                  <a:srgbClr val="7030A0"/>
                </a:solidFill>
              </a:rPr>
              <a:t>N</a:t>
            </a:r>
            <a:r>
              <a:rPr lang="en-GB" sz="2800" dirty="0" smtClean="0">
                <a:solidFill>
                  <a:srgbClr val="7030A0"/>
                </a:solidFill>
              </a:rPr>
              <a:t>eed to </a:t>
            </a:r>
            <a:r>
              <a:rPr lang="en-GB" sz="2800" u="sng" dirty="0" smtClean="0">
                <a:solidFill>
                  <a:srgbClr val="7030A0"/>
                </a:solidFill>
              </a:rPr>
              <a:t>exchange</a:t>
            </a:r>
            <a:r>
              <a:rPr lang="en-GB" sz="2800" dirty="0" smtClean="0">
                <a:solidFill>
                  <a:srgbClr val="7030A0"/>
                </a:solidFill>
              </a:rPr>
              <a:t>?</a:t>
            </a:r>
            <a:endParaRPr lang="en-GB" sz="2800" dirty="0">
              <a:solidFill>
                <a:srgbClr val="7030A0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5940152" y="2564904"/>
            <a:ext cx="144016" cy="144016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5940152" y="3645024"/>
            <a:ext cx="144016" cy="144016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/>
          <p:cNvSpPr/>
          <p:nvPr/>
        </p:nvSpPr>
        <p:spPr>
          <a:xfrm>
            <a:off x="5940152" y="1556792"/>
            <a:ext cx="144016" cy="144016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88257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64634359"/>
              </p:ext>
            </p:extLst>
          </p:nvPr>
        </p:nvGraphicFramePr>
        <p:xfrm>
          <a:off x="2123728" y="1052736"/>
          <a:ext cx="6780756" cy="55169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235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235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8413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6297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6297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2355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108012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4800" dirty="0" err="1" smtClean="0">
                          <a:solidFill>
                            <a:srgbClr val="FF6600"/>
                          </a:solidFill>
                          <a:latin typeface="Comic Sans MS" pitchFamily="66" charset="0"/>
                        </a:rPr>
                        <a:t>Th</a:t>
                      </a:r>
                      <a:endParaRPr lang="en-GB" sz="4800" dirty="0" smtClean="0">
                        <a:solidFill>
                          <a:srgbClr val="FF6600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4800" dirty="0" smtClean="0">
                          <a:solidFill>
                            <a:srgbClr val="3366FF"/>
                          </a:solidFill>
                          <a:latin typeface="Comic Sans MS" pitchFamily="66" charset="0"/>
                        </a:rPr>
                        <a:t>H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4800" dirty="0" smtClean="0">
                        <a:solidFill>
                          <a:srgbClr val="FF0000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4800" dirty="0" smtClean="0">
                          <a:solidFill>
                            <a:srgbClr val="FF0000"/>
                          </a:solidFill>
                          <a:latin typeface="Comic Sans MS" pitchFamily="66" charset="0"/>
                        </a:rPr>
                        <a:t>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4800" dirty="0" smtClean="0">
                          <a:solidFill>
                            <a:srgbClr val="008000"/>
                          </a:solidFill>
                          <a:latin typeface="Comic Sans MS" pitchFamily="66" charset="0"/>
                        </a:rPr>
                        <a:t>U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09214"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4800" dirty="0" smtClean="0">
                          <a:solidFill>
                            <a:srgbClr val="FF6600"/>
                          </a:solidFill>
                          <a:latin typeface="Comic Sans MS" pitchFamily="66" charset="0"/>
                        </a:rPr>
                        <a:t>7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dirty="0" smtClean="0">
                          <a:solidFill>
                            <a:srgbClr val="3366FF"/>
                          </a:solidFill>
                          <a:latin typeface="Comic Sans MS" pitchFamily="66" charset="0"/>
                        </a:rPr>
                        <a:t>0</a:t>
                      </a:r>
                      <a:endParaRPr lang="en-GB" sz="4800" dirty="0">
                        <a:solidFill>
                          <a:srgbClr val="3366FF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solidFill>
                          <a:srgbClr val="FF0000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dirty="0" smtClean="0">
                          <a:solidFill>
                            <a:srgbClr val="FF0000"/>
                          </a:solidFill>
                          <a:latin typeface="Comic Sans MS" pitchFamily="66" charset="0"/>
                        </a:rPr>
                        <a:t>0</a:t>
                      </a:r>
                      <a:endParaRPr lang="en-GB" sz="4800" dirty="0">
                        <a:solidFill>
                          <a:srgbClr val="FF0000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dirty="0" smtClean="0">
                          <a:solidFill>
                            <a:srgbClr val="008000"/>
                          </a:solidFill>
                          <a:latin typeface="Comic Sans MS" pitchFamily="66" charset="0"/>
                        </a:rPr>
                        <a:t>4</a:t>
                      </a:r>
                      <a:endParaRPr lang="en-GB" sz="4800" dirty="0">
                        <a:solidFill>
                          <a:srgbClr val="008000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0921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600" dirty="0" smtClean="0">
                          <a:latin typeface="Comic Sans MS" pitchFamily="66" charset="0"/>
                        </a:rPr>
                        <a:t>-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dirty="0" smtClean="0">
                          <a:solidFill>
                            <a:srgbClr val="FF6600"/>
                          </a:solidFill>
                          <a:latin typeface="Comic Sans MS" pitchFamily="66" charset="0"/>
                        </a:rPr>
                        <a:t>4</a:t>
                      </a:r>
                      <a:endParaRPr lang="en-GB" sz="4800" dirty="0">
                        <a:solidFill>
                          <a:srgbClr val="FF6600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dirty="0" smtClean="0">
                          <a:solidFill>
                            <a:srgbClr val="3366FF"/>
                          </a:solidFill>
                          <a:latin typeface="Comic Sans MS" pitchFamily="66" charset="0"/>
                        </a:rPr>
                        <a:t>8</a:t>
                      </a:r>
                      <a:endParaRPr lang="en-GB" sz="4800" dirty="0">
                        <a:solidFill>
                          <a:srgbClr val="3366FF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solidFill>
                          <a:srgbClr val="FF0000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dirty="0" smtClean="0">
                          <a:solidFill>
                            <a:srgbClr val="FF0000"/>
                          </a:solidFill>
                          <a:latin typeface="Comic Sans MS" pitchFamily="66" charset="0"/>
                        </a:rPr>
                        <a:t>6</a:t>
                      </a:r>
                      <a:endParaRPr lang="en-GB" sz="4800" dirty="0">
                        <a:solidFill>
                          <a:srgbClr val="FF0000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dirty="0" smtClean="0">
                          <a:solidFill>
                            <a:srgbClr val="008000"/>
                          </a:solidFill>
                          <a:latin typeface="Comic Sans MS" pitchFamily="66" charset="0"/>
                        </a:rPr>
                        <a:t>8</a:t>
                      </a:r>
                      <a:endParaRPr lang="en-GB" sz="4800" dirty="0">
                        <a:solidFill>
                          <a:srgbClr val="008000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09214"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109214"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cxnSp>
        <p:nvCxnSpPr>
          <p:cNvPr id="5" name="Straight Connector 4"/>
          <p:cNvCxnSpPr/>
          <p:nvPr/>
        </p:nvCxnSpPr>
        <p:spPr>
          <a:xfrm>
            <a:off x="3203848" y="4365104"/>
            <a:ext cx="5688632" cy="0"/>
          </a:xfrm>
          <a:prstGeom prst="line">
            <a:avLst/>
          </a:prstGeom>
          <a:ln w="57150" cmpd="sng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3203848" y="5445224"/>
            <a:ext cx="5688632" cy="0"/>
          </a:xfrm>
          <a:prstGeom prst="line">
            <a:avLst/>
          </a:prstGeom>
          <a:ln w="57150" cmpd="sng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TextBox 2"/>
          <p:cNvSpPr txBox="1"/>
          <p:nvPr/>
        </p:nvSpPr>
        <p:spPr>
          <a:xfrm>
            <a:off x="2627784" y="5805264"/>
            <a:ext cx="5881137" cy="584776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en-US" sz="3200" b="1" dirty="0" smtClean="0"/>
              <a:t>What about exchanging with a 0?</a:t>
            </a:r>
            <a:endParaRPr lang="en-US" sz="32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179512" y="1484784"/>
            <a:ext cx="1728192" cy="4401205"/>
          </a:xfrm>
          <a:prstGeom prst="rect">
            <a:avLst/>
          </a:prstGeom>
          <a:solidFill>
            <a:srgbClr val="53FF5E"/>
          </a:solidFill>
          <a:ln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u="sng" dirty="0">
                <a:solidFill>
                  <a:srgbClr val="7030A0"/>
                </a:solidFill>
              </a:rPr>
              <a:t>L</a:t>
            </a:r>
            <a:r>
              <a:rPr lang="en-GB" sz="2800" u="sng" dirty="0" smtClean="0">
                <a:solidFill>
                  <a:srgbClr val="7030A0"/>
                </a:solidFill>
              </a:rPr>
              <a:t>argest</a:t>
            </a:r>
            <a:r>
              <a:rPr lang="en-GB" sz="2800" dirty="0" smtClean="0">
                <a:solidFill>
                  <a:srgbClr val="7030A0"/>
                </a:solidFill>
              </a:rPr>
              <a:t> number on top?</a:t>
            </a:r>
          </a:p>
          <a:p>
            <a:pPr algn="ctr"/>
            <a:endParaRPr lang="en-GB" sz="2800" dirty="0" smtClean="0">
              <a:solidFill>
                <a:srgbClr val="7030A0"/>
              </a:solidFill>
            </a:endParaRPr>
          </a:p>
          <a:p>
            <a:pPr algn="ctr"/>
            <a:r>
              <a:rPr lang="en-GB" sz="2800" dirty="0" smtClean="0">
                <a:solidFill>
                  <a:srgbClr val="7030A0"/>
                </a:solidFill>
              </a:rPr>
              <a:t>Decimal points lined up?</a:t>
            </a:r>
            <a:endParaRPr lang="en-GB" sz="2800" dirty="0">
              <a:solidFill>
                <a:srgbClr val="7030A0"/>
              </a:solidFill>
            </a:endParaRPr>
          </a:p>
          <a:p>
            <a:pPr algn="ctr"/>
            <a:endParaRPr lang="en-GB" sz="2800" dirty="0">
              <a:solidFill>
                <a:srgbClr val="7030A0"/>
              </a:solidFill>
            </a:endParaRPr>
          </a:p>
          <a:p>
            <a:pPr algn="ctr"/>
            <a:r>
              <a:rPr lang="en-GB" sz="2800" dirty="0">
                <a:solidFill>
                  <a:srgbClr val="7030A0"/>
                </a:solidFill>
              </a:rPr>
              <a:t>N</a:t>
            </a:r>
            <a:r>
              <a:rPr lang="en-GB" sz="2800" dirty="0" smtClean="0">
                <a:solidFill>
                  <a:srgbClr val="7030A0"/>
                </a:solidFill>
              </a:rPr>
              <a:t>eed to </a:t>
            </a:r>
            <a:r>
              <a:rPr lang="en-GB" sz="2800" u="sng" dirty="0" smtClean="0">
                <a:solidFill>
                  <a:srgbClr val="7030A0"/>
                </a:solidFill>
              </a:rPr>
              <a:t>exchange</a:t>
            </a:r>
            <a:r>
              <a:rPr lang="en-GB" sz="2800" dirty="0" smtClean="0">
                <a:solidFill>
                  <a:srgbClr val="7030A0"/>
                </a:solidFill>
              </a:rPr>
              <a:t>?</a:t>
            </a:r>
            <a:endParaRPr lang="en-GB" sz="2800" dirty="0">
              <a:solidFill>
                <a:srgbClr val="7030A0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5940152" y="2564904"/>
            <a:ext cx="144016" cy="144016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5940152" y="3645024"/>
            <a:ext cx="144016" cy="144016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/>
          <p:cNvSpPr/>
          <p:nvPr/>
        </p:nvSpPr>
        <p:spPr>
          <a:xfrm>
            <a:off x="5940152" y="1556792"/>
            <a:ext cx="144016" cy="144016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791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59302273"/>
              </p:ext>
            </p:extLst>
          </p:nvPr>
        </p:nvGraphicFramePr>
        <p:xfrm>
          <a:off x="2123728" y="1052736"/>
          <a:ext cx="6780756" cy="55169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235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235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8413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6297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6297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2355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108012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4800" dirty="0" smtClean="0">
                          <a:solidFill>
                            <a:srgbClr val="FF6600"/>
                          </a:solidFill>
                          <a:latin typeface="Comic Sans MS" pitchFamily="66" charset="0"/>
                        </a:rPr>
                        <a:t>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4800" dirty="0" smtClean="0">
                          <a:solidFill>
                            <a:srgbClr val="3366FF"/>
                          </a:solidFill>
                          <a:latin typeface="Comic Sans MS" pitchFamily="66" charset="0"/>
                        </a:rPr>
                        <a:t>U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4800" dirty="0" smtClean="0">
                        <a:solidFill>
                          <a:srgbClr val="FF0000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4800" dirty="0" smtClean="0">
                          <a:solidFill>
                            <a:srgbClr val="FF0000"/>
                          </a:solidFill>
                          <a:latin typeface="Comic Sans MS" pitchFamily="66" charset="0"/>
                        </a:rPr>
                        <a:t>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4800" dirty="0" smtClean="0">
                          <a:solidFill>
                            <a:srgbClr val="008000"/>
                          </a:solidFill>
                          <a:latin typeface="Comic Sans MS" pitchFamily="66" charset="0"/>
                        </a:rPr>
                        <a:t>h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09214"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4800" dirty="0" smtClean="0">
                          <a:solidFill>
                            <a:srgbClr val="FF6600"/>
                          </a:solidFill>
                          <a:latin typeface="Comic Sans MS" pitchFamily="66" charset="0"/>
                        </a:rPr>
                        <a:t>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dirty="0" smtClean="0">
                          <a:solidFill>
                            <a:srgbClr val="3366FF"/>
                          </a:solidFill>
                          <a:latin typeface="Comic Sans MS" pitchFamily="66" charset="0"/>
                        </a:rPr>
                        <a:t>0</a:t>
                      </a:r>
                      <a:endParaRPr lang="en-GB" sz="4800" dirty="0">
                        <a:solidFill>
                          <a:srgbClr val="3366FF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solidFill>
                          <a:srgbClr val="FF0000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dirty="0" smtClean="0">
                          <a:solidFill>
                            <a:srgbClr val="FF0000"/>
                          </a:solidFill>
                          <a:latin typeface="Comic Sans MS" pitchFamily="66" charset="0"/>
                        </a:rPr>
                        <a:t>0</a:t>
                      </a:r>
                      <a:endParaRPr lang="en-GB" sz="4800" dirty="0">
                        <a:solidFill>
                          <a:srgbClr val="FF0000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dirty="0" smtClean="0">
                          <a:solidFill>
                            <a:srgbClr val="008000"/>
                          </a:solidFill>
                          <a:latin typeface="Comic Sans MS" pitchFamily="66" charset="0"/>
                        </a:rPr>
                        <a:t>3</a:t>
                      </a:r>
                      <a:endParaRPr lang="en-GB" sz="4800" dirty="0">
                        <a:solidFill>
                          <a:srgbClr val="008000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0921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600" dirty="0" smtClean="0">
                          <a:latin typeface="Comic Sans MS" pitchFamily="66" charset="0"/>
                        </a:rPr>
                        <a:t>-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dirty="0" smtClean="0">
                          <a:solidFill>
                            <a:srgbClr val="FF6600"/>
                          </a:solidFill>
                          <a:latin typeface="Comic Sans MS" pitchFamily="66" charset="0"/>
                        </a:rPr>
                        <a:t>2</a:t>
                      </a:r>
                      <a:endParaRPr lang="en-GB" sz="4800" dirty="0">
                        <a:solidFill>
                          <a:srgbClr val="FF6600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dirty="0" smtClean="0">
                          <a:solidFill>
                            <a:srgbClr val="3366FF"/>
                          </a:solidFill>
                          <a:latin typeface="Comic Sans MS" pitchFamily="66" charset="0"/>
                        </a:rPr>
                        <a:t>7</a:t>
                      </a:r>
                      <a:endParaRPr lang="en-GB" sz="4800" dirty="0">
                        <a:solidFill>
                          <a:srgbClr val="3366FF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solidFill>
                          <a:srgbClr val="FF0000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dirty="0" smtClean="0">
                          <a:solidFill>
                            <a:srgbClr val="FF0000"/>
                          </a:solidFill>
                          <a:latin typeface="Comic Sans MS" pitchFamily="66" charset="0"/>
                        </a:rPr>
                        <a:t>9</a:t>
                      </a:r>
                      <a:endParaRPr lang="en-GB" sz="4800" dirty="0">
                        <a:solidFill>
                          <a:srgbClr val="FF0000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dirty="0" smtClean="0">
                          <a:solidFill>
                            <a:srgbClr val="008000"/>
                          </a:solidFill>
                          <a:latin typeface="Comic Sans MS" pitchFamily="66" charset="0"/>
                        </a:rPr>
                        <a:t>1</a:t>
                      </a:r>
                      <a:endParaRPr lang="en-GB" sz="4800" dirty="0">
                        <a:solidFill>
                          <a:srgbClr val="008000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09214"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109214"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cxnSp>
        <p:nvCxnSpPr>
          <p:cNvPr id="5" name="Straight Connector 4"/>
          <p:cNvCxnSpPr/>
          <p:nvPr/>
        </p:nvCxnSpPr>
        <p:spPr>
          <a:xfrm>
            <a:off x="3491880" y="4365104"/>
            <a:ext cx="5400600" cy="0"/>
          </a:xfrm>
          <a:prstGeom prst="line">
            <a:avLst/>
          </a:prstGeom>
          <a:ln w="57150" cmpd="sng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3491880" y="5445224"/>
            <a:ext cx="5400600" cy="0"/>
          </a:xfrm>
          <a:prstGeom prst="line">
            <a:avLst/>
          </a:prstGeom>
          <a:ln w="57150" cmpd="sng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TextBox 2"/>
          <p:cNvSpPr txBox="1"/>
          <p:nvPr/>
        </p:nvSpPr>
        <p:spPr>
          <a:xfrm>
            <a:off x="2627784" y="5805264"/>
            <a:ext cx="5881137" cy="584776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en-US" sz="3200" b="1" dirty="0" smtClean="0"/>
              <a:t>What about exchanging with a 0?</a:t>
            </a:r>
            <a:endParaRPr lang="en-US" sz="32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179512" y="1484784"/>
            <a:ext cx="1728192" cy="4401205"/>
          </a:xfrm>
          <a:prstGeom prst="rect">
            <a:avLst/>
          </a:prstGeom>
          <a:solidFill>
            <a:srgbClr val="53FF5E"/>
          </a:solidFill>
          <a:ln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u="sng" dirty="0">
                <a:solidFill>
                  <a:srgbClr val="7030A0"/>
                </a:solidFill>
              </a:rPr>
              <a:t>L</a:t>
            </a:r>
            <a:r>
              <a:rPr lang="en-GB" sz="2800" u="sng" dirty="0" smtClean="0">
                <a:solidFill>
                  <a:srgbClr val="7030A0"/>
                </a:solidFill>
              </a:rPr>
              <a:t>argest</a:t>
            </a:r>
            <a:r>
              <a:rPr lang="en-GB" sz="2800" dirty="0" smtClean="0">
                <a:solidFill>
                  <a:srgbClr val="7030A0"/>
                </a:solidFill>
              </a:rPr>
              <a:t> number on top?</a:t>
            </a:r>
          </a:p>
          <a:p>
            <a:pPr algn="ctr"/>
            <a:endParaRPr lang="en-GB" sz="2800" dirty="0" smtClean="0">
              <a:solidFill>
                <a:srgbClr val="7030A0"/>
              </a:solidFill>
            </a:endParaRPr>
          </a:p>
          <a:p>
            <a:pPr algn="ctr"/>
            <a:r>
              <a:rPr lang="en-GB" sz="2800" dirty="0" smtClean="0">
                <a:solidFill>
                  <a:srgbClr val="7030A0"/>
                </a:solidFill>
              </a:rPr>
              <a:t>Decimal points lined up?</a:t>
            </a:r>
            <a:endParaRPr lang="en-GB" sz="2800" dirty="0">
              <a:solidFill>
                <a:srgbClr val="7030A0"/>
              </a:solidFill>
            </a:endParaRPr>
          </a:p>
          <a:p>
            <a:pPr algn="ctr"/>
            <a:endParaRPr lang="en-GB" sz="2800" dirty="0">
              <a:solidFill>
                <a:srgbClr val="7030A0"/>
              </a:solidFill>
            </a:endParaRPr>
          </a:p>
          <a:p>
            <a:pPr algn="ctr"/>
            <a:r>
              <a:rPr lang="en-GB" sz="2800" dirty="0">
                <a:solidFill>
                  <a:srgbClr val="7030A0"/>
                </a:solidFill>
              </a:rPr>
              <a:t>N</a:t>
            </a:r>
            <a:r>
              <a:rPr lang="en-GB" sz="2800" dirty="0" smtClean="0">
                <a:solidFill>
                  <a:srgbClr val="7030A0"/>
                </a:solidFill>
              </a:rPr>
              <a:t>eed to </a:t>
            </a:r>
            <a:r>
              <a:rPr lang="en-GB" sz="2800" u="sng" dirty="0" smtClean="0">
                <a:solidFill>
                  <a:srgbClr val="7030A0"/>
                </a:solidFill>
              </a:rPr>
              <a:t>exchange</a:t>
            </a:r>
            <a:r>
              <a:rPr lang="en-GB" sz="2800" dirty="0" smtClean="0">
                <a:solidFill>
                  <a:srgbClr val="7030A0"/>
                </a:solidFill>
              </a:rPr>
              <a:t>?</a:t>
            </a:r>
            <a:endParaRPr lang="en-GB" sz="2800" dirty="0">
              <a:solidFill>
                <a:srgbClr val="7030A0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5940152" y="2564904"/>
            <a:ext cx="144016" cy="144016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5940152" y="3645024"/>
            <a:ext cx="144016" cy="144016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5940152" y="1556792"/>
            <a:ext cx="144016" cy="144016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48358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dirty="0" smtClean="0"/>
              <a:t>Using </a:t>
            </a:r>
            <a:r>
              <a:rPr lang="en-GB" altLang="en-US" sz="3600" dirty="0" smtClean="0"/>
              <a:t>0s as a placeholder. </a:t>
            </a:r>
            <a:endParaRPr lang="en-GB" altLang="en-US" sz="3600" dirty="0" smtClean="0"/>
          </a:p>
        </p:txBody>
      </p:sp>
      <p:sp>
        <p:nvSpPr>
          <p:cNvPr id="14339" name="Content Placeholder 2"/>
          <p:cNvSpPr txBox="1">
            <a:spLocks/>
          </p:cNvSpPr>
          <p:nvPr/>
        </p:nvSpPr>
        <p:spPr bwMode="auto">
          <a:xfrm>
            <a:off x="755650" y="1336675"/>
            <a:ext cx="7921625" cy="59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en-GB" altLang="en-US"/>
              <a:t>Sometimes it is helpful to place a 0 where a digit is not given.</a:t>
            </a:r>
            <a:endParaRPr lang="en-US" altLang="en-US">
              <a:cs typeface="Twinkl" pitchFamily="2" charset="0"/>
            </a:endParaRPr>
          </a:p>
        </p:txBody>
      </p:sp>
      <p:sp>
        <p:nvSpPr>
          <p:cNvPr id="14340" name="TextBox 5"/>
          <p:cNvSpPr txBox="1">
            <a:spLocks noChangeArrowheads="1"/>
          </p:cNvSpPr>
          <p:nvPr/>
        </p:nvSpPr>
        <p:spPr bwMode="auto">
          <a:xfrm>
            <a:off x="2578100" y="2211388"/>
            <a:ext cx="1717675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800">
                <a:solidFill>
                  <a:schemeClr val="tx1"/>
                </a:solidFill>
              </a:rPr>
              <a:t> </a:t>
            </a:r>
            <a:r>
              <a:rPr lang="en-US" altLang="en-US" sz="2800" u="sng">
                <a:solidFill>
                  <a:schemeClr val="tx1"/>
                </a:solidFill>
              </a:rPr>
              <a:t>+   49.24</a:t>
            </a:r>
          </a:p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800" u="sng">
                <a:solidFill>
                  <a:schemeClr val="tx1"/>
                </a:solidFill>
              </a:rPr>
              <a:t>             </a:t>
            </a: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4965700" y="2252663"/>
            <a:ext cx="1400175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800" u="sng">
                <a:solidFill>
                  <a:schemeClr val="tx1"/>
                </a:solidFill>
              </a:rPr>
              <a:t>+ 49.24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800" u="sng">
                <a:solidFill>
                  <a:schemeClr val="tx1"/>
                </a:solidFill>
              </a:rPr>
              <a:t>           </a:t>
            </a: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2578100" y="4425950"/>
            <a:ext cx="1639888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800" u="sng">
                <a:solidFill>
                  <a:schemeClr val="tx1"/>
                </a:solidFill>
              </a:rPr>
              <a:t>-    49.24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800" u="sng">
                <a:solidFill>
                  <a:schemeClr val="tx1"/>
                </a:solidFill>
              </a:rPr>
              <a:t>             </a:t>
            </a:r>
          </a:p>
        </p:txBody>
      </p:sp>
      <p:sp>
        <p:nvSpPr>
          <p:cNvPr id="14343" name="Rectangle 14"/>
          <p:cNvSpPr>
            <a:spLocks noChangeArrowheads="1"/>
          </p:cNvSpPr>
          <p:nvPr/>
        </p:nvSpPr>
        <p:spPr bwMode="auto">
          <a:xfrm>
            <a:off x="3038475" y="1863725"/>
            <a:ext cx="1044575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800">
                <a:solidFill>
                  <a:schemeClr val="tx1"/>
                </a:solidFill>
              </a:rPr>
              <a:t>345.6</a:t>
            </a:r>
          </a:p>
        </p:txBody>
      </p:sp>
      <p:sp>
        <p:nvSpPr>
          <p:cNvPr id="16" name="Content Placeholder 2"/>
          <p:cNvSpPr txBox="1">
            <a:spLocks/>
          </p:cNvSpPr>
          <p:nvPr/>
        </p:nvSpPr>
        <p:spPr bwMode="auto">
          <a:xfrm>
            <a:off x="755650" y="3506788"/>
            <a:ext cx="7669213" cy="428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en-US" altLang="en-US">
                <a:cs typeface="Twinkl" pitchFamily="2" charset="0"/>
              </a:rPr>
              <a:t>It is more useful with subtraction.</a:t>
            </a:r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auto">
          <a:xfrm>
            <a:off x="5086350" y="1863725"/>
            <a:ext cx="1268413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800">
                <a:solidFill>
                  <a:schemeClr val="tx1"/>
                </a:solidFill>
              </a:rPr>
              <a:t>345.6</a:t>
            </a:r>
            <a:r>
              <a:rPr lang="en-US" altLang="en-US" sz="2800">
                <a:solidFill>
                  <a:srgbClr val="34CBC2"/>
                </a:solidFill>
              </a:rPr>
              <a:t>0</a:t>
            </a:r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auto">
          <a:xfrm>
            <a:off x="2962275" y="3984625"/>
            <a:ext cx="10445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800">
                <a:solidFill>
                  <a:schemeClr val="tx1"/>
                </a:solidFill>
              </a:rPr>
              <a:t>345.6</a:t>
            </a:r>
          </a:p>
        </p:txBody>
      </p:sp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4757738" y="4425950"/>
            <a:ext cx="1639887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800" u="sng">
                <a:solidFill>
                  <a:schemeClr val="tx1"/>
                </a:solidFill>
              </a:rPr>
              <a:t>-    49.24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800" u="sng">
                <a:solidFill>
                  <a:schemeClr val="tx1"/>
                </a:solidFill>
              </a:rPr>
              <a:t>             </a:t>
            </a:r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auto">
          <a:xfrm>
            <a:off x="5143500" y="3984625"/>
            <a:ext cx="12668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800">
                <a:solidFill>
                  <a:schemeClr val="tx1"/>
                </a:solidFill>
              </a:rPr>
              <a:t>345.6</a:t>
            </a:r>
            <a:r>
              <a:rPr lang="en-US" altLang="en-US" sz="2800">
                <a:solidFill>
                  <a:srgbClr val="34CBC2"/>
                </a:solidFill>
              </a:rPr>
              <a:t>0</a:t>
            </a:r>
            <a:endParaRPr lang="en-US" altLang="en-US" sz="2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03572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6" grpId="0"/>
      <p:bldP spid="17" grpId="0"/>
      <p:bldP spid="18" grpId="0"/>
      <p:bldP spid="19" grpId="0"/>
      <p:bldP spid="2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/>
              <a:t>Quick </a:t>
            </a:r>
            <a:r>
              <a:rPr lang="en-GB" altLang="en-US" sz="3600" smtClean="0"/>
              <a:t>Practice</a:t>
            </a:r>
            <a:endParaRPr lang="en-GB" altLang="en-US" sz="3600" dirty="0" smtClean="0"/>
          </a:p>
        </p:txBody>
      </p:sp>
      <p:sp>
        <p:nvSpPr>
          <p:cNvPr id="18435" name="TextBox 5"/>
          <p:cNvSpPr txBox="1">
            <a:spLocks noChangeArrowheads="1"/>
          </p:cNvSpPr>
          <p:nvPr/>
        </p:nvSpPr>
        <p:spPr bwMode="auto">
          <a:xfrm>
            <a:off x="846138" y="2886075"/>
            <a:ext cx="1728787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US" altLang="en-US" sz="2800">
                <a:solidFill>
                  <a:schemeClr val="tx1"/>
                </a:solidFill>
              </a:rPr>
              <a:t> </a:t>
            </a:r>
            <a:r>
              <a:rPr lang="en-US" altLang="en-US" sz="2800" u="sng">
                <a:solidFill>
                  <a:schemeClr val="tx1"/>
                </a:solidFill>
              </a:rPr>
              <a:t>-     121.5</a:t>
            </a:r>
          </a:p>
          <a:p>
            <a:pPr algn="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US" altLang="en-US" sz="2800" u="sng">
                <a:solidFill>
                  <a:schemeClr val="tx1"/>
                </a:solidFill>
              </a:rPr>
              <a:t>             </a:t>
            </a:r>
          </a:p>
        </p:txBody>
      </p:sp>
      <p:sp>
        <p:nvSpPr>
          <p:cNvPr id="18436" name="Rectangle 14"/>
          <p:cNvSpPr>
            <a:spLocks noChangeArrowheads="1"/>
          </p:cNvSpPr>
          <p:nvPr/>
        </p:nvSpPr>
        <p:spPr bwMode="auto">
          <a:xfrm>
            <a:off x="1603375" y="2538413"/>
            <a:ext cx="1012825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800">
                <a:solidFill>
                  <a:schemeClr val="tx1"/>
                </a:solidFill>
              </a:rPr>
              <a:t>343.7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7620000" y="5832475"/>
            <a:ext cx="996950" cy="500063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Show Answers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7620000" y="5832475"/>
            <a:ext cx="996950" cy="500063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Hide Answers</a:t>
            </a:r>
          </a:p>
        </p:txBody>
      </p:sp>
      <p:sp>
        <p:nvSpPr>
          <p:cNvPr id="15" name="Rounded Rectangle 14"/>
          <p:cNvSpPr/>
          <p:nvPr/>
        </p:nvSpPr>
        <p:spPr bwMode="auto">
          <a:xfrm>
            <a:off x="1355725" y="3541713"/>
            <a:ext cx="1393825" cy="454025"/>
          </a:xfrm>
          <a:prstGeom prst="roundRect">
            <a:avLst>
              <a:gd name="adj" fmla="val 0"/>
            </a:avLst>
          </a:prstGeom>
          <a:solidFill>
            <a:srgbClr val="A2E7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>
                <a:solidFill>
                  <a:schemeClr val="tx1"/>
                </a:solidFill>
              </a:rPr>
              <a:t>222.2</a:t>
            </a:r>
          </a:p>
        </p:txBody>
      </p:sp>
      <p:sp>
        <p:nvSpPr>
          <p:cNvPr id="18440" name="TextBox 5"/>
          <p:cNvSpPr txBox="1">
            <a:spLocks noChangeArrowheads="1"/>
          </p:cNvSpPr>
          <p:nvPr/>
        </p:nvSpPr>
        <p:spPr bwMode="auto">
          <a:xfrm>
            <a:off x="3332163" y="2886075"/>
            <a:ext cx="1824037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US" altLang="en-US" sz="2800">
                <a:solidFill>
                  <a:schemeClr val="tx1"/>
                </a:solidFill>
              </a:rPr>
              <a:t> </a:t>
            </a:r>
            <a:r>
              <a:rPr lang="en-US" altLang="en-US" sz="2800" u="sng">
                <a:solidFill>
                  <a:schemeClr val="tx1"/>
                </a:solidFill>
              </a:rPr>
              <a:t>-   249.56</a:t>
            </a:r>
          </a:p>
          <a:p>
            <a:pPr algn="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US" altLang="en-US" sz="2800" u="sng">
                <a:solidFill>
                  <a:schemeClr val="tx1"/>
                </a:solidFill>
              </a:rPr>
              <a:t>             </a:t>
            </a:r>
          </a:p>
        </p:txBody>
      </p:sp>
      <p:sp>
        <p:nvSpPr>
          <p:cNvPr id="18441" name="Rectangle 14"/>
          <p:cNvSpPr>
            <a:spLocks noChangeArrowheads="1"/>
          </p:cNvSpPr>
          <p:nvPr/>
        </p:nvSpPr>
        <p:spPr bwMode="auto">
          <a:xfrm>
            <a:off x="4016375" y="2538413"/>
            <a:ext cx="1181100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800">
                <a:solidFill>
                  <a:schemeClr val="tx1"/>
                </a:solidFill>
              </a:rPr>
              <a:t>587.14</a:t>
            </a:r>
          </a:p>
        </p:txBody>
      </p:sp>
      <p:sp>
        <p:nvSpPr>
          <p:cNvPr id="23" name="Rounded Rectangle 22"/>
          <p:cNvSpPr/>
          <p:nvPr/>
        </p:nvSpPr>
        <p:spPr bwMode="auto">
          <a:xfrm>
            <a:off x="3875088" y="3541713"/>
            <a:ext cx="1393825" cy="454025"/>
          </a:xfrm>
          <a:prstGeom prst="roundRect">
            <a:avLst>
              <a:gd name="adj" fmla="val 0"/>
            </a:avLst>
          </a:prstGeom>
          <a:solidFill>
            <a:srgbClr val="A2E7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>
                <a:solidFill>
                  <a:schemeClr val="tx1"/>
                </a:solidFill>
              </a:rPr>
              <a:t>337.58</a:t>
            </a:r>
          </a:p>
        </p:txBody>
      </p:sp>
      <p:sp>
        <p:nvSpPr>
          <p:cNvPr id="18443" name="TextBox 5"/>
          <p:cNvSpPr txBox="1">
            <a:spLocks noChangeArrowheads="1"/>
          </p:cNvSpPr>
          <p:nvPr/>
        </p:nvSpPr>
        <p:spPr bwMode="auto">
          <a:xfrm>
            <a:off x="6088063" y="2886075"/>
            <a:ext cx="1776412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US" altLang="en-US" sz="2800">
                <a:solidFill>
                  <a:schemeClr val="tx1"/>
                </a:solidFill>
              </a:rPr>
              <a:t> </a:t>
            </a:r>
            <a:r>
              <a:rPr lang="en-US" altLang="en-US" sz="2800" u="sng">
                <a:solidFill>
                  <a:schemeClr val="tx1"/>
                </a:solidFill>
              </a:rPr>
              <a:t>-   124.94</a:t>
            </a:r>
          </a:p>
          <a:p>
            <a:pPr algn="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US" altLang="en-US" sz="2800" u="sng">
                <a:solidFill>
                  <a:schemeClr val="tx1"/>
                </a:solidFill>
              </a:rPr>
              <a:t>             </a:t>
            </a:r>
          </a:p>
        </p:txBody>
      </p:sp>
      <p:sp>
        <p:nvSpPr>
          <p:cNvPr id="18444" name="Rectangle 14"/>
          <p:cNvSpPr>
            <a:spLocks noChangeArrowheads="1"/>
          </p:cNvSpPr>
          <p:nvPr/>
        </p:nvSpPr>
        <p:spPr bwMode="auto">
          <a:xfrm>
            <a:off x="6626225" y="2546350"/>
            <a:ext cx="12255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800">
                <a:solidFill>
                  <a:schemeClr val="tx1"/>
                </a:solidFill>
              </a:rPr>
              <a:t>348.75</a:t>
            </a:r>
          </a:p>
        </p:txBody>
      </p:sp>
      <p:sp>
        <p:nvSpPr>
          <p:cNvPr id="26" name="Rounded Rectangle 25"/>
          <p:cNvSpPr/>
          <p:nvPr/>
        </p:nvSpPr>
        <p:spPr bwMode="auto">
          <a:xfrm>
            <a:off x="6538913" y="3541713"/>
            <a:ext cx="1393825" cy="454025"/>
          </a:xfrm>
          <a:prstGeom prst="roundRect">
            <a:avLst>
              <a:gd name="adj" fmla="val 0"/>
            </a:avLst>
          </a:prstGeom>
          <a:solidFill>
            <a:srgbClr val="A2E7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>
                <a:solidFill>
                  <a:schemeClr val="tx1"/>
                </a:solidFill>
              </a:rPr>
              <a:t>224.81</a:t>
            </a:r>
          </a:p>
        </p:txBody>
      </p:sp>
    </p:spTree>
    <p:extLst>
      <p:ext uri="{BB962C8B-B14F-4D97-AF65-F5344CB8AC3E}">
        <p14:creationId xmlns:p14="http://schemas.microsoft.com/office/powerpoint/2010/main" val="33470861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 nodeType="clickPar">
                      <p:stCondLst>
                        <p:cond delay="0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5" grpId="0" animBg="1"/>
      <p:bldP spid="15" grpId="1" animBg="1"/>
      <p:bldP spid="23" grpId="0" animBg="1"/>
      <p:bldP spid="23" grpId="1" animBg="1"/>
      <p:bldP spid="23" grpId="2" animBg="1"/>
      <p:bldP spid="26" grpId="0" animBg="1"/>
      <p:bldP spid="26" grpId="1" animBg="1"/>
      <p:bldP spid="26" grpId="2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/>
              <a:t>Formal Practice</a:t>
            </a:r>
          </a:p>
        </p:txBody>
      </p:sp>
      <p:sp>
        <p:nvSpPr>
          <p:cNvPr id="19459" name="Rectangle 4"/>
          <p:cNvSpPr>
            <a:spLocks noChangeArrowheads="1"/>
          </p:cNvSpPr>
          <p:nvPr/>
        </p:nvSpPr>
        <p:spPr bwMode="auto">
          <a:xfrm>
            <a:off x="755650" y="1514475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  <a:cs typeface="Twinkl" pitchFamily="2" charset="0"/>
              </a:rPr>
              <a:t>Calculate the answers to these using a formal method: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7620000" y="5832475"/>
            <a:ext cx="996950" cy="500063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Show Answers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620000" y="5832475"/>
            <a:ext cx="996950" cy="500063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Hide Answers</a:t>
            </a:r>
          </a:p>
        </p:txBody>
      </p:sp>
      <p:sp>
        <p:nvSpPr>
          <p:cNvPr id="16" name="Rectangle 15"/>
          <p:cNvSpPr/>
          <p:nvPr/>
        </p:nvSpPr>
        <p:spPr>
          <a:xfrm>
            <a:off x="661885" y="1862612"/>
            <a:ext cx="7791452" cy="3785652"/>
          </a:xfrm>
          <a:prstGeom prst="rect">
            <a:avLst/>
          </a:prstGeom>
        </p:spPr>
        <p:txBody>
          <a:bodyPr numCol="2">
            <a:spAutoFit/>
          </a:bodyPr>
          <a:lstStyle/>
          <a:p>
            <a:pPr eaLnBrk="1" fontAlgn="auto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>
                <a:latin typeface="+mn-lt"/>
                <a:cs typeface="Twinkl"/>
              </a:rPr>
              <a:t>278 + 87.5 =</a:t>
            </a:r>
          </a:p>
          <a:p>
            <a:pPr eaLnBrk="1" fontAlgn="auto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>
                <a:latin typeface="+mn-lt"/>
                <a:cs typeface="Twinkl"/>
              </a:rPr>
              <a:t>703 - 27.7 =</a:t>
            </a:r>
          </a:p>
          <a:p>
            <a:pPr eaLnBrk="1" fontAlgn="auto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>
                <a:latin typeface="+mn-lt"/>
                <a:cs typeface="Twinkl"/>
              </a:rPr>
              <a:t>64 + 287.2 =</a:t>
            </a:r>
          </a:p>
          <a:p>
            <a:pPr eaLnBrk="1" fontAlgn="auto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>
                <a:latin typeface="+mn-lt"/>
                <a:cs typeface="Twinkl"/>
              </a:rPr>
              <a:t>23.87 + 198.5 =</a:t>
            </a:r>
          </a:p>
          <a:p>
            <a:pPr eaLnBrk="1" fontAlgn="auto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>
                <a:latin typeface="+mn-lt"/>
                <a:cs typeface="Twinkl"/>
              </a:rPr>
              <a:t>516.4 - 67.39 =</a:t>
            </a:r>
          </a:p>
          <a:p>
            <a:pPr eaLnBrk="1" fontAlgn="auto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>
                <a:latin typeface="+mn-lt"/>
                <a:cs typeface="Twinkl"/>
              </a:rPr>
              <a:t>23.01 - 8.3 =</a:t>
            </a:r>
          </a:p>
          <a:p>
            <a:pPr eaLnBrk="1" fontAlgn="auto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>
                <a:latin typeface="+mn-lt"/>
                <a:cs typeface="Twinkl"/>
              </a:rPr>
              <a:t>323.47 + 298.2 =</a:t>
            </a:r>
          </a:p>
          <a:p>
            <a:pPr eaLnBrk="1" fontAlgn="auto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>
                <a:latin typeface="+mn-lt"/>
                <a:cs typeface="Twinkl"/>
              </a:rPr>
              <a:t>832.19 - 287.4 =</a:t>
            </a:r>
          </a:p>
          <a:p>
            <a:pPr eaLnBrk="1" fontAlgn="auto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>
                <a:latin typeface="+mn-lt"/>
                <a:cs typeface="Twinkl"/>
              </a:rPr>
              <a:t>9023.7 - 298.53 =</a:t>
            </a:r>
          </a:p>
          <a:p>
            <a:pPr eaLnBrk="1" fontAlgn="auto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>
                <a:latin typeface="+mn-lt"/>
                <a:cs typeface="Twinkl"/>
              </a:rPr>
              <a:t>492.78 + 3987.59 =</a:t>
            </a:r>
          </a:p>
        </p:txBody>
      </p:sp>
      <p:sp>
        <p:nvSpPr>
          <p:cNvPr id="19463" name="Rectangle 16"/>
          <p:cNvSpPr>
            <a:spLocks noChangeArrowheads="1"/>
          </p:cNvSpPr>
          <p:nvPr/>
        </p:nvSpPr>
        <p:spPr bwMode="auto">
          <a:xfrm>
            <a:off x="755650" y="5619750"/>
            <a:ext cx="6350000" cy="70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  <a:cs typeface="Twinkl" pitchFamily="2" charset="0"/>
              </a:rPr>
              <a:t>Write some of your own for a partner, making sure you have the answer yourself.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2943225" y="2052638"/>
            <a:ext cx="1330325" cy="546100"/>
          </a:xfrm>
          <a:prstGeom prst="roundRect">
            <a:avLst>
              <a:gd name="adj" fmla="val 0"/>
            </a:avLst>
          </a:prstGeom>
          <a:solidFill>
            <a:srgbClr val="A2E7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>
                <a:solidFill>
                  <a:schemeClr val="tx1"/>
                </a:solidFill>
                <a:cs typeface="Twinkl"/>
              </a:rPr>
              <a:t>365.5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2943225" y="2786063"/>
            <a:ext cx="1330325" cy="546100"/>
          </a:xfrm>
          <a:prstGeom prst="roundRect">
            <a:avLst>
              <a:gd name="adj" fmla="val 0"/>
            </a:avLst>
          </a:prstGeom>
          <a:solidFill>
            <a:srgbClr val="A2E7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>
                <a:solidFill>
                  <a:schemeClr val="tx1"/>
                </a:solidFill>
                <a:cs typeface="Twinkl"/>
              </a:rPr>
              <a:t>675.3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2943225" y="3517900"/>
            <a:ext cx="1330325" cy="546100"/>
          </a:xfrm>
          <a:prstGeom prst="roundRect">
            <a:avLst>
              <a:gd name="adj" fmla="val 0"/>
            </a:avLst>
          </a:prstGeom>
          <a:solidFill>
            <a:srgbClr val="A2E7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>
                <a:solidFill>
                  <a:schemeClr val="tx1"/>
                </a:solidFill>
                <a:cs typeface="Twinkl"/>
              </a:rPr>
              <a:t>351.2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2943225" y="4251325"/>
            <a:ext cx="1330325" cy="546100"/>
          </a:xfrm>
          <a:prstGeom prst="roundRect">
            <a:avLst>
              <a:gd name="adj" fmla="val 0"/>
            </a:avLst>
          </a:prstGeom>
          <a:solidFill>
            <a:srgbClr val="A2E7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>
                <a:solidFill>
                  <a:schemeClr val="tx1"/>
                </a:solidFill>
                <a:cs typeface="Twinkl"/>
              </a:rPr>
              <a:t>222.37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7229475" y="2014538"/>
            <a:ext cx="1330325" cy="546100"/>
          </a:xfrm>
          <a:prstGeom prst="roundRect">
            <a:avLst>
              <a:gd name="adj" fmla="val 0"/>
            </a:avLst>
          </a:prstGeom>
          <a:solidFill>
            <a:srgbClr val="A2E7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>
                <a:solidFill>
                  <a:schemeClr val="tx1"/>
                </a:solidFill>
                <a:cs typeface="Twinkl"/>
              </a:rPr>
              <a:t>14.71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7229475" y="2755900"/>
            <a:ext cx="1330325" cy="546100"/>
          </a:xfrm>
          <a:prstGeom prst="roundRect">
            <a:avLst>
              <a:gd name="adj" fmla="val 0"/>
            </a:avLst>
          </a:prstGeom>
          <a:solidFill>
            <a:srgbClr val="A2E7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>
                <a:solidFill>
                  <a:schemeClr val="tx1"/>
                </a:solidFill>
                <a:cs typeface="Twinkl"/>
              </a:rPr>
              <a:t>621.67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7229475" y="3498850"/>
            <a:ext cx="1330325" cy="546100"/>
          </a:xfrm>
          <a:prstGeom prst="roundRect">
            <a:avLst>
              <a:gd name="adj" fmla="val 0"/>
            </a:avLst>
          </a:prstGeom>
          <a:solidFill>
            <a:srgbClr val="A2E7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>
                <a:solidFill>
                  <a:schemeClr val="tx1"/>
                </a:solidFill>
                <a:cs typeface="Twinkl"/>
              </a:rPr>
              <a:t>544.79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7229475" y="4240213"/>
            <a:ext cx="1330325" cy="546100"/>
          </a:xfrm>
          <a:prstGeom prst="roundRect">
            <a:avLst>
              <a:gd name="adj" fmla="val 0"/>
            </a:avLst>
          </a:prstGeom>
          <a:solidFill>
            <a:srgbClr val="A2E7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>
                <a:solidFill>
                  <a:schemeClr val="tx1"/>
                </a:solidFill>
                <a:cs typeface="Twinkl"/>
              </a:rPr>
              <a:t>8725.17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2943225" y="4984750"/>
            <a:ext cx="1330325" cy="546100"/>
          </a:xfrm>
          <a:prstGeom prst="roundRect">
            <a:avLst>
              <a:gd name="adj" fmla="val 0"/>
            </a:avLst>
          </a:prstGeom>
          <a:solidFill>
            <a:srgbClr val="A2E7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>
                <a:solidFill>
                  <a:schemeClr val="tx1"/>
                </a:solidFill>
                <a:cs typeface="Twinkl"/>
              </a:rPr>
              <a:t>449.01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7229475" y="4981575"/>
            <a:ext cx="1330325" cy="546100"/>
          </a:xfrm>
          <a:prstGeom prst="roundRect">
            <a:avLst>
              <a:gd name="adj" fmla="val 0"/>
            </a:avLst>
          </a:prstGeom>
          <a:solidFill>
            <a:srgbClr val="A2E7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>
                <a:solidFill>
                  <a:schemeClr val="tx1"/>
                </a:solidFill>
                <a:cs typeface="Twinkl"/>
              </a:rPr>
              <a:t>4480.37</a:t>
            </a:r>
          </a:p>
        </p:txBody>
      </p:sp>
    </p:spTree>
    <p:extLst>
      <p:ext uri="{BB962C8B-B14F-4D97-AF65-F5344CB8AC3E}">
        <p14:creationId xmlns:p14="http://schemas.microsoft.com/office/powerpoint/2010/main" val="445631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 nodeType="clickPar">
                      <p:stCondLst>
                        <p:cond delay="0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 nodeType="clickPar">
                      <p:stCondLst>
                        <p:cond delay="indefinite"/>
                      </p:stCondLst>
                      <p:childTnLst>
                        <p:par>
                          <p:cTn id="9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3" grpId="0" animBg="1"/>
      <p:bldP spid="13" grpId="1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2" grpId="0" animBg="1"/>
      <p:bldP spid="22" grpId="1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373</TotalTime>
  <Words>442</Words>
  <Application>Microsoft Office PowerPoint</Application>
  <PresentationFormat>On-screen Show (4:3)</PresentationFormat>
  <Paragraphs>223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1" baseType="lpstr">
      <vt:lpstr>Arial</vt:lpstr>
      <vt:lpstr>Calibri</vt:lpstr>
      <vt:lpstr>Comic Sans MS</vt:lpstr>
      <vt:lpstr>Sassoon Infant Rg</vt:lpstr>
      <vt:lpstr>Twinkl</vt:lpstr>
      <vt:lpstr>Twinkl SemiBold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Using 0s as a placeholder. </vt:lpstr>
      <vt:lpstr>Quick Practice</vt:lpstr>
      <vt:lpstr>Formal Practice</vt:lpstr>
    </vt:vector>
  </TitlesOfParts>
  <Company>Grizli777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Expanded Subtraction</dc:title>
  <dc:creator>Peter Grimwood</dc:creator>
  <cp:lastModifiedBy>StaffLaws</cp:lastModifiedBy>
  <cp:revision>61</cp:revision>
  <dcterms:created xsi:type="dcterms:W3CDTF">2011-03-13T13:01:08Z</dcterms:created>
  <dcterms:modified xsi:type="dcterms:W3CDTF">2021-01-15T15:18:33Z</dcterms:modified>
</cp:coreProperties>
</file>