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318" r:id="rId12"/>
    <p:sldId id="297" r:id="rId13"/>
    <p:sldId id="298" r:id="rId14"/>
    <p:sldId id="312" r:id="rId15"/>
    <p:sldId id="299" r:id="rId16"/>
    <p:sldId id="300" r:id="rId17"/>
    <p:sldId id="311" r:id="rId18"/>
    <p:sldId id="301" r:id="rId19"/>
    <p:sldId id="304" r:id="rId20"/>
    <p:sldId id="307" r:id="rId21"/>
    <p:sldId id="313" r:id="rId22"/>
    <p:sldId id="314" r:id="rId23"/>
    <p:sldId id="315" r:id="rId24"/>
    <p:sldId id="308" r:id="rId25"/>
    <p:sldId id="317" r:id="rId26"/>
    <p:sldId id="31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94"/>
  </p:normalViewPr>
  <p:slideViewPr>
    <p:cSldViewPr snapToGrid="0" snapToObjects="1">
      <p:cViewPr varScale="1">
        <p:scale>
          <a:sx n="110" d="100"/>
          <a:sy n="110" d="100"/>
        </p:scale>
        <p:origin x="1712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07075995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hfjqp3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2.wdp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B8EEF7-344F-F64F-89B7-0DF0E390B4F6}"/>
              </a:ext>
            </a:extLst>
          </p:cNvPr>
          <p:cNvSpPr txBox="1"/>
          <p:nvPr/>
        </p:nvSpPr>
        <p:spPr>
          <a:xfrm>
            <a:off x="752355" y="1863523"/>
            <a:ext cx="44794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1 Maths – Lesson 4</a:t>
            </a:r>
          </a:p>
          <a:p>
            <a:r>
              <a:rPr lang="en-GB" dirty="0"/>
              <a:t>(Place Value to 50)</a:t>
            </a:r>
          </a:p>
          <a:p>
            <a:endParaRPr lang="en-GB" dirty="0"/>
          </a:p>
          <a:p>
            <a:r>
              <a:rPr lang="en-GB" dirty="0"/>
              <a:t>LC: Can you count in 5’s?</a:t>
            </a:r>
          </a:p>
          <a:p>
            <a:endParaRPr lang="en-GB" dirty="0"/>
          </a:p>
          <a:p>
            <a:r>
              <a:rPr lang="en-GB" dirty="0"/>
              <a:t>Video Link for slides: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https://vimeo.com/507075995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ECE66-1F88-764A-AD7C-3095AE87E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12365"/>
            <a:ext cx="7886700" cy="1325563"/>
          </a:xfrm>
        </p:spPr>
        <p:txBody>
          <a:bodyPr/>
          <a:lstStyle/>
          <a:p>
            <a:r>
              <a:rPr lang="en-GB" dirty="0"/>
              <a:t>BBC Bitesize – counting in 5’s 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2"/>
              </a:rPr>
              <a:t>https://www.bbc.co.uk/bitesize/articles/zhfjqp3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5200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socks?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12, 10, 8,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missing?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55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665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175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5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195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705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215" y="1438442"/>
            <a:ext cx="961314" cy="89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socks?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How many?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is missing? 12, 10, 8,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2653" y="36338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216" y="4894223"/>
            <a:ext cx="6270141" cy="99974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6155" y="5418161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5011154" y="5421390"/>
            <a:ext cx="327546" cy="3275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88" y="334775"/>
            <a:ext cx="706410" cy="9222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0963" y="334776"/>
            <a:ext cx="706410" cy="92225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722" y="334776"/>
            <a:ext cx="706410" cy="9222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14" y="323323"/>
            <a:ext cx="706410" cy="9222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886" y="1438442"/>
            <a:ext cx="961314" cy="8950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96" y="1438442"/>
            <a:ext cx="961314" cy="8950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906" y="1438442"/>
            <a:ext cx="961314" cy="89501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3416" y="1438442"/>
            <a:ext cx="961314" cy="8950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926" y="1438442"/>
            <a:ext cx="961314" cy="89501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436" y="1438440"/>
            <a:ext cx="961314" cy="8950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946" y="1438442"/>
            <a:ext cx="961314" cy="89501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57570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72743" y="289443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8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8" grpId="0" animBg="1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74916" y="53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counters?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2317960"/>
            <a:ext cx="2055098" cy="9040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332" y="1388725"/>
            <a:ext cx="2022074" cy="8895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308" y="3280945"/>
            <a:ext cx="2055098" cy="904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582" y="3288209"/>
            <a:ext cx="2022074" cy="8895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4213139"/>
            <a:ext cx="2055098" cy="90407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4213139"/>
            <a:ext cx="2055098" cy="904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332" y="5114887"/>
            <a:ext cx="2055098" cy="9040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3558" y="5114887"/>
            <a:ext cx="2055098" cy="9040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1784" y="5142245"/>
            <a:ext cx="2022074" cy="889548"/>
          </a:xfrm>
          <a:prstGeom prst="rect">
            <a:avLst/>
          </a:prstGeom>
        </p:spPr>
      </p:pic>
      <p:cxnSp>
        <p:nvCxnSpPr>
          <p:cNvPr id="14" name="Straight Connector 13"/>
          <p:cNvCxnSpPr/>
          <p:nvPr/>
        </p:nvCxnSpPr>
        <p:spPr>
          <a:xfrm>
            <a:off x="667512" y="2305569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7512" y="3241373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67512" y="4199491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67512" y="5114887"/>
            <a:ext cx="75255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35607" y="16281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335607" y="255718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35607" y="351530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346349" y="440394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346349" y="531934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8656" y="27103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ducks?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40772" y="489429"/>
            <a:ext cx="442652" cy="4591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18656" y="1020136"/>
            <a:ext cx="442652" cy="459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62098" y="991669"/>
            <a:ext cx="442652" cy="4591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17876" y="546849"/>
            <a:ext cx="442652" cy="45912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094" y="1162952"/>
            <a:ext cx="442652" cy="45912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8120" y="1698188"/>
            <a:ext cx="442652" cy="4591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914" y="2186971"/>
            <a:ext cx="442652" cy="45912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19446" y="2200428"/>
            <a:ext cx="442652" cy="45912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5224" y="1755608"/>
            <a:ext cx="442652" cy="4591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3442" y="2371711"/>
            <a:ext cx="442652" cy="4591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57113" y="358672"/>
            <a:ext cx="442652" cy="45912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4997" y="889379"/>
            <a:ext cx="442652" cy="4591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8439" y="860912"/>
            <a:ext cx="442652" cy="45912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34217" y="416092"/>
            <a:ext cx="442652" cy="4591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02435" y="1032195"/>
            <a:ext cx="442652" cy="4591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0473" y="1580513"/>
            <a:ext cx="442652" cy="4591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88357" y="2111220"/>
            <a:ext cx="442652" cy="45912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1799" y="2082753"/>
            <a:ext cx="442652" cy="4591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87577" y="1637933"/>
            <a:ext cx="442652" cy="45912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55795" y="2254036"/>
            <a:ext cx="442652" cy="45912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8840" y="1332160"/>
            <a:ext cx="442652" cy="45912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724" y="1862867"/>
            <a:ext cx="442652" cy="45912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60166" y="1834400"/>
            <a:ext cx="442652" cy="45912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15944" y="1430524"/>
            <a:ext cx="442652" cy="4591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98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4162" y="2005683"/>
            <a:ext cx="442652" cy="45912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57046" y="3665770"/>
            <a:ext cx="1340029" cy="34515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63021" y="2290427"/>
            <a:ext cx="1340029" cy="34515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538" y="2214442"/>
            <a:ext cx="1340029" cy="345159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99" y="1505733"/>
            <a:ext cx="1375243" cy="1695927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4938050" y="382068"/>
            <a:ext cx="2577012" cy="988567"/>
          </a:xfrm>
          <a:prstGeom prst="wedgeRoundRectCallout">
            <a:avLst>
              <a:gd name="adj1" fmla="val 26816"/>
              <a:gd name="adj2" fmla="val 8935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4844850" y="423087"/>
            <a:ext cx="273714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am going to count by 5s!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5, 10, 15, 20, 25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69188" y="212064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25 ducks.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10087 0.44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220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4.07407E-6 L 0.00764 0.3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1812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14548 0.36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184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2431 0.431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215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0.08698 0.342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0" y="1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5086 0.349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35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0.0441 0.274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5" y="1372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0.19861 0.2756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31" y="13773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7257 0.3407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1703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33333E-6 L 0.14445 0.25092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22" y="1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30625 0.4483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13" y="22407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2.96296E-6 L 0.21719 0.373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1865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35625 0.3731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12" y="1865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-1.48148E-6 L 0.23282 0.4421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6" y="22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29601 0.348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92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0.33229 0.3513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15" y="1756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24097 0.26968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49" y="1347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2.96296E-6 L 0.37969 0.2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13889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0.25677 0.3388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16944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0.3309 0.2530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0.0125 L -0.09566 0.5187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92" y="25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9132 0.4416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66" y="22083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416 L -0.04844 0.4437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2196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17639 0.51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19" y="25625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1092 0.4229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&amp;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6450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47991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091" y="1316270"/>
            <a:ext cx="5182049" cy="521862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33421" y="131277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793993" y="3920458"/>
            <a:ext cx="5298825" cy="2614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509182" y="132335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933421" y="183771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99536" y="183771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933421" y="235287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505082" y="233125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933421" y="2863557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505082" y="2859468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933421" y="337569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1654341" y="4157947"/>
            <a:ext cx="5389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5 pears in each bag.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82" y="2517099"/>
            <a:ext cx="752730" cy="91561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556" y="1400529"/>
            <a:ext cx="752730" cy="91561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262" y="434606"/>
            <a:ext cx="752730" cy="9156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405" y="364505"/>
            <a:ext cx="752730" cy="91561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228" y="360864"/>
            <a:ext cx="752730" cy="9156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73" y="350989"/>
            <a:ext cx="752730" cy="91561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586" y="420295"/>
            <a:ext cx="752730" cy="91561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880">
            <a:off x="7167494" y="1233148"/>
            <a:ext cx="752730" cy="9156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305" y="2251611"/>
            <a:ext cx="752730" cy="91561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438655" y="4677885"/>
            <a:ext cx="38208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9 bags.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9614" y="5339929"/>
            <a:ext cx="701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45 pears.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389324" y="5354991"/>
            <a:ext cx="540355" cy="488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27" grpId="0"/>
      <p:bldP spid="28" grpId="0"/>
      <p:bldP spid="2" grpId="0" animBg="1"/>
      <p:bldP spid="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86" y="4651725"/>
            <a:ext cx="7244600" cy="11551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597" y="2544747"/>
            <a:ext cx="1043516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7470" y="2544747"/>
            <a:ext cx="1043516" cy="9715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343" y="2544747"/>
            <a:ext cx="1043516" cy="9715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217" y="2544747"/>
            <a:ext cx="1043516" cy="971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98" y="3580646"/>
            <a:ext cx="1043516" cy="97155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377548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950867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363" y="3580646"/>
            <a:ext cx="1043516" cy="97155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4524186" y="5200008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128" y="3580646"/>
            <a:ext cx="1043516" cy="97155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11179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93" y="3580646"/>
            <a:ext cx="1043516" cy="971550"/>
          </a:xfrm>
          <a:prstGeom prst="rect">
            <a:avLst/>
          </a:prstGeom>
        </p:spPr>
      </p:pic>
      <p:sp>
        <p:nvSpPr>
          <p:cNvPr id="19" name="Oval 18"/>
          <p:cNvSpPr/>
          <p:nvPr/>
        </p:nvSpPr>
        <p:spPr>
          <a:xfrm>
            <a:off x="5670824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658" y="3580646"/>
            <a:ext cx="1043516" cy="97155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244143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424" y="3580646"/>
            <a:ext cx="1043516" cy="971550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831751" y="5214296"/>
            <a:ext cx="468000" cy="468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087469" y="1458342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count on in 5s,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starting at 20?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667512" y="3481117"/>
            <a:ext cx="7525512" cy="3518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79" y="2277453"/>
            <a:ext cx="7244600" cy="11551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4" y="1124584"/>
            <a:ext cx="1063283" cy="11549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73" y="1124584"/>
            <a:ext cx="1063283" cy="11549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292" y="1124584"/>
            <a:ext cx="1063283" cy="11549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11" y="1124584"/>
            <a:ext cx="1063283" cy="11549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530" y="1124584"/>
            <a:ext cx="1063283" cy="11549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649" y="1124584"/>
            <a:ext cx="1063283" cy="11549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18" y="3828020"/>
            <a:ext cx="3302831" cy="2316678"/>
          </a:xfrm>
          <a:prstGeom prst="rect">
            <a:avLst/>
          </a:prstGeom>
        </p:spPr>
      </p:pic>
      <p:sp>
        <p:nvSpPr>
          <p:cNvPr id="10" name="Minus 9"/>
          <p:cNvSpPr/>
          <p:nvPr/>
        </p:nvSpPr>
        <p:spPr>
          <a:xfrm>
            <a:off x="2787132" y="5409839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inus 10"/>
          <p:cNvSpPr/>
          <p:nvPr/>
        </p:nvSpPr>
        <p:spPr>
          <a:xfrm>
            <a:off x="2812028" y="5118947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inus 11"/>
          <p:cNvSpPr/>
          <p:nvPr/>
        </p:nvSpPr>
        <p:spPr>
          <a:xfrm>
            <a:off x="2812028" y="4899354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Minus 12"/>
          <p:cNvSpPr/>
          <p:nvPr/>
        </p:nvSpPr>
        <p:spPr>
          <a:xfrm>
            <a:off x="2839926" y="4688768"/>
            <a:ext cx="2925469" cy="181499"/>
          </a:xfrm>
          <a:prstGeom prst="mathMin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188386" y="34180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pencils?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41120" y="340756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chocolates?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32938" y="37840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32937" y="347262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12874" y="4292183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475393" y="4434872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990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822112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402694" y="1427626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365" y="1939940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195" y="4417681"/>
            <a:ext cx="2838154" cy="14569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30" y="4392805"/>
            <a:ext cx="2838154" cy="1456919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H="1">
            <a:off x="4423377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423378" y="5005601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025704" y="4745023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1025703" y="5051615"/>
            <a:ext cx="304898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55300" y="353379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juice boxes did the children drink?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08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140687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401478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837438" y="1938032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413195" y="1933501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835477" y="2437284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412214" y="2437284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835471" y="2949935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08427" y="2943159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25010" y="3475313"/>
            <a:ext cx="505151" cy="518911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415712" y="3468009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990752"/>
              </p:ext>
            </p:extLst>
          </p:nvPr>
        </p:nvGraphicFramePr>
        <p:xfrm>
          <a:off x="1760703" y="4950222"/>
          <a:ext cx="5134576" cy="57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822">
                  <a:extLst>
                    <a:ext uri="{9D8B030D-6E8A-4147-A177-3AD203B41FA5}">
                      <a16:colId xmlns:a16="http://schemas.microsoft.com/office/drawing/2014/main" val="292207331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76412928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12528320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95206138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686423306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3824829607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822899210"/>
                    </a:ext>
                  </a:extLst>
                </a:gridCol>
                <a:gridCol w="641822">
                  <a:extLst>
                    <a:ext uri="{9D8B030D-6E8A-4147-A177-3AD203B41FA5}">
                      <a16:colId xmlns:a16="http://schemas.microsoft.com/office/drawing/2014/main" val="2811174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KG Primary Penmanship" panose="02000506000000020003" pitchFamily="2" charset="0"/>
                        </a:rPr>
                        <a:t>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rgbClr val="FF0000"/>
                          </a:solidFill>
                          <a:latin typeface="KG Primary Penmanship" panose="02000506000000020003" pitchFamily="2" charset="0"/>
                        </a:rPr>
                        <a:t>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77866355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3096441" y="4998910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096441" y="4940662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25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63299" y="5013428"/>
            <a:ext cx="443345" cy="4711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263299" y="4955180"/>
            <a:ext cx="568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0"/>
              </a:rPr>
              <a:t>50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266010" y="416026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numbers are missing?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1696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/>
      <p:bldP spid="17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191402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703" y="2525991"/>
            <a:ext cx="5182049" cy="521862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1605" y="5133907"/>
            <a:ext cx="5298825" cy="258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835281" y="2546746"/>
            <a:ext cx="486000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288586" y="253309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52492" y="365626"/>
            <a:ext cx="7598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numbers did they both count?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310443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350136" y="2539530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373382" y="2525991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419852" y="2522278"/>
            <a:ext cx="505151" cy="258716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6415752" y="2535926"/>
            <a:ext cx="505151" cy="2573513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11" y="1727567"/>
            <a:ext cx="1054694" cy="1677742"/>
          </a:xfrm>
          <a:prstGeom prst="rect">
            <a:avLst/>
          </a:prstGeom>
        </p:spPr>
      </p:pic>
      <p:pic>
        <p:nvPicPr>
          <p:cNvPr id="26" name="Picture 2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752" y="1711505"/>
            <a:ext cx="1229010" cy="923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036" y="5236065"/>
            <a:ext cx="1250012" cy="875008"/>
          </a:xfrm>
          <a:prstGeom prst="rect">
            <a:avLst/>
          </a:prstGeom>
        </p:spPr>
      </p:pic>
      <p:sp>
        <p:nvSpPr>
          <p:cNvPr id="28" name="Rounded Rectangular Callout 27"/>
          <p:cNvSpPr/>
          <p:nvPr/>
        </p:nvSpPr>
        <p:spPr>
          <a:xfrm>
            <a:off x="1573424" y="1121375"/>
            <a:ext cx="2741042" cy="799927"/>
          </a:xfrm>
          <a:prstGeom prst="wedgeRoundRectCallout">
            <a:avLst>
              <a:gd name="adj1" fmla="val -43443"/>
              <a:gd name="adj2" fmla="val 10408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514625" y="1197434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counted by 2s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0" name="Rounded Rectangular Callout 29"/>
          <p:cNvSpPr/>
          <p:nvPr/>
        </p:nvSpPr>
        <p:spPr>
          <a:xfrm>
            <a:off x="4646861" y="1043990"/>
            <a:ext cx="2741042" cy="799927"/>
          </a:xfrm>
          <a:prstGeom prst="wedgeRoundRectCallout">
            <a:avLst>
              <a:gd name="adj1" fmla="val 37218"/>
              <a:gd name="adj2" fmla="val 87024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588062" y="1120049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I counted by 5s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to 50!</a:t>
            </a:r>
          </a:p>
        </p:txBody>
      </p:sp>
      <p:sp>
        <p:nvSpPr>
          <p:cNvPr id="32" name="Rounded Rectangular Callout 31"/>
          <p:cNvSpPr/>
          <p:nvPr/>
        </p:nvSpPr>
        <p:spPr>
          <a:xfrm>
            <a:off x="3278288" y="5280413"/>
            <a:ext cx="2741042" cy="799927"/>
          </a:xfrm>
          <a:prstGeom prst="wedgeRoundRectCallout">
            <a:avLst>
              <a:gd name="adj1" fmla="val 77050"/>
              <a:gd name="adj2" fmla="val -851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3219489" y="5356472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You both counted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10, 20, 30, 40, 50!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127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20" grpId="0" animBg="1"/>
      <p:bldP spid="21" grpId="0" animBg="1"/>
      <p:bldP spid="22" grpId="0" animBg="1"/>
      <p:bldP spid="23" grpId="0" animBg="1"/>
      <p:bldP spid="23" grpId="1" animBg="1"/>
      <p:bldP spid="23" grpId="2" animBg="1"/>
      <p:bldP spid="24" grpId="0" animBg="1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6.6|18.9|9.6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8|1.7|2.7|1.8|1.7|1.6|1.7|1.6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3|7.1|2.1|2.5|2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|4.7|4.7|14.3|1.6|1.5|1.6|1.7|1.5|1.6|1.4|1.6|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7|1.2|1.6|0.7|1.1|0.7|1.4|0.7|1.4|0.7|1.4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|4.2|24.6|1.6|1|1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2.4|3.1|2.8|2|2.9|1.3|2.4|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5.2|6.7|2.9|2.5|1.4|1.4|1.4|4.4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4.3|1.4|1.2|0.9|1|3.4|5|1.6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5777</TotalTime>
  <Words>285</Words>
  <Application>Microsoft Macintosh PowerPoint</Application>
  <PresentationFormat>On-screen Show (4:3)</PresentationFormat>
  <Paragraphs>75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8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BBC Bitesize – counting in 5’s   https://www.bbc.co.uk/bitesize/articles/zhfjqp3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&amp;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 on the worksheet</vt:lpstr>
      <vt:lpstr>Have a go at question 4  on the 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rachel gregson</cp:lastModifiedBy>
  <cp:revision>232</cp:revision>
  <dcterms:created xsi:type="dcterms:W3CDTF">2019-07-05T11:02:13Z</dcterms:created>
  <dcterms:modified xsi:type="dcterms:W3CDTF">2021-02-20T16:40:50Z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