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87" r:id="rId3"/>
    <p:sldId id="370" r:id="rId4"/>
    <p:sldId id="373" r:id="rId5"/>
    <p:sldId id="371" r:id="rId6"/>
    <p:sldId id="372" r:id="rId7"/>
    <p:sldId id="37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D9B023-6C9E-EF01-4895-FD509B08E855}" v="5" dt="2021-02-02T11:36:51.0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4FD9B023-6C9E-EF01-4895-FD509B08E855}"/>
    <pc:docChg chg="modSld">
      <pc:chgData name="Vanessa Laws" userId="S::vanessa.laws@bramhopeprimaryschool.co.uk::ffd8d519-c878-4d94-89d7-97e24b34969f" providerId="AD" clId="Web-{4FD9B023-6C9E-EF01-4895-FD509B08E855}" dt="2021-02-02T11:36:50.073" v="1" actId="20577"/>
      <pc:docMkLst>
        <pc:docMk/>
      </pc:docMkLst>
      <pc:sldChg chg="modSp">
        <pc:chgData name="Vanessa Laws" userId="S::vanessa.laws@bramhopeprimaryschool.co.uk::ffd8d519-c878-4d94-89d7-97e24b34969f" providerId="AD" clId="Web-{4FD9B023-6C9E-EF01-4895-FD509B08E855}" dt="2021-02-02T11:36:50.073" v="1" actId="20577"/>
        <pc:sldMkLst>
          <pc:docMk/>
          <pc:sldMk cId="449934210" sldId="374"/>
        </pc:sldMkLst>
        <pc:spChg chg="mod">
          <ac:chgData name="Vanessa Laws" userId="S::vanessa.laws@bramhopeprimaryschool.co.uk::ffd8d519-c878-4d94-89d7-97e24b34969f" providerId="AD" clId="Web-{4FD9B023-6C9E-EF01-4895-FD509B08E855}" dt="2021-02-02T11:36:50.073" v="1" actId="20577"/>
          <ac:spMkLst>
            <pc:docMk/>
            <pc:sldMk cId="449934210" sldId="374"/>
            <ac:spMk id="2" creationId="{3D85525E-BE59-4512-BDB0-EB6E6744E00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2/2/2021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7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6217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2/2/2021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7912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2269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14384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442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4611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2/2/2021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04778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2/2/2021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0757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1424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8705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2/2/2021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33843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Twenty-four</a:t>
            </a:r>
          </a:p>
        </p:txBody>
      </p:sp>
    </p:spTree>
    <p:extLst>
      <p:ext uri="{BB962C8B-B14F-4D97-AF65-F5344CB8AC3E}">
        <p14:creationId xmlns:p14="http://schemas.microsoft.com/office/powerpoint/2010/main" val="160566466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useBgFill="1">
        <p:nvSpPr>
          <p:cNvPr id="137" name="Rectangle 136">
            <a:extLst>
              <a:ext uri="{FF2B5EF4-FFF2-40B4-BE49-F238E27FC236}">
                <a16:creationId xmlns:a16="http://schemas.microsoft.com/office/drawing/2014/main" id="{1E8D93C5-28EB-42D0-86CE-D80495565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39" name="Rectangle 138">
            <a:extLst>
              <a:ext uri="{FF2B5EF4-FFF2-40B4-BE49-F238E27FC236}">
                <a16:creationId xmlns:a16="http://schemas.microsoft.com/office/drawing/2014/main" id="{AB1B1E7D-F76D-4744-AF85-239E6998A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41" name="Rectangle 140">
            <a:extLst>
              <a:ext uri="{FF2B5EF4-FFF2-40B4-BE49-F238E27FC236}">
                <a16:creationId xmlns:a16="http://schemas.microsoft.com/office/drawing/2014/main" id="{3BB65211-00DB-45B6-A223-033B2D19C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43" name="Group 142">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44" name="Straight Connector 143">
              <a:extLst>
                <a:ext uri="{FF2B5EF4-FFF2-40B4-BE49-F238E27FC236}">
                  <a16:creationId xmlns:a16="http://schemas.microsoft.com/office/drawing/2014/main" id="{14DF524F-3FEF-4236-90C6-820E876A94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2400A003-1BE9-49C2-8E57-DCD9B870FC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83BF0991-F9A1-4282-99DB-92D70239F6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148" name="Rectangle 147">
            <a:extLst>
              <a:ext uri="{FF2B5EF4-FFF2-40B4-BE49-F238E27FC236}">
                <a16:creationId xmlns:a16="http://schemas.microsoft.com/office/drawing/2014/main" id="{56F7F177-4AE8-4934-A7F6-B3910259F2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50" name="Rectangle 149">
            <a:extLst>
              <a:ext uri="{FF2B5EF4-FFF2-40B4-BE49-F238E27FC236}">
                <a16:creationId xmlns:a16="http://schemas.microsoft.com/office/drawing/2014/main" id="{1DAC2350-FA6C-4B24-9A17-926C160E8C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p:nvSpPr>
          <p:cNvPr id="152" name="Rectangle 151">
            <a:extLst>
              <a:ext uri="{FF2B5EF4-FFF2-40B4-BE49-F238E27FC236}">
                <a16:creationId xmlns:a16="http://schemas.microsoft.com/office/drawing/2014/main" id="{2A637C44-0146-4C54-A1A1-57BC8E6C3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solidFill>
            <a:schemeClr val="bg1">
              <a:lumMod val="75000"/>
              <a:lumOff val="25000"/>
            </a:schemeClr>
          </a:solid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1241170" y="3755360"/>
            <a:ext cx="9732773" cy="1465112"/>
          </a:xfrm>
        </p:spPr>
        <p:txBody>
          <a:bodyPr vert="horz" lIns="91440" tIns="45720" rIns="91440" bIns="45720" rtlCol="0" anchor="ctr">
            <a:normAutofit/>
          </a:bodyPr>
          <a:lstStyle/>
          <a:p>
            <a:pPr algn="ctr">
              <a:lnSpc>
                <a:spcPct val="83000"/>
              </a:lnSpc>
            </a:pPr>
            <a:r>
              <a:rPr lang="en-US" sz="5100" cap="all" spc="-100"/>
              <a:t>LC: Can I plan a news article?</a:t>
            </a:r>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1371600" y="5220472"/>
            <a:ext cx="9517450" cy="638904"/>
          </a:xfrm>
        </p:spPr>
        <p:txBody>
          <a:bodyPr vert="horz" lIns="91440" tIns="45720" rIns="91440" bIns="45720" rtlCol="0">
            <a:normAutofit/>
          </a:bodyPr>
          <a:lstStyle/>
          <a:p>
            <a:pPr marL="0" indent="0" algn="ctr">
              <a:lnSpc>
                <a:spcPct val="100000"/>
              </a:lnSpc>
              <a:spcBef>
                <a:spcPts val="0"/>
              </a:spcBef>
              <a:spcAft>
                <a:spcPts val="600"/>
              </a:spcAft>
              <a:buNone/>
            </a:pPr>
            <a:r>
              <a:rPr lang="en-US" sz="1800" spc="80">
                <a:solidFill>
                  <a:schemeClr val="tx1">
                    <a:lumMod val="95000"/>
                    <a:lumOff val="5000"/>
                  </a:schemeClr>
                </a:solidFill>
              </a:rPr>
              <a:t>Toolkit</a:t>
            </a:r>
          </a:p>
        </p:txBody>
      </p:sp>
      <p:sp>
        <p:nvSpPr>
          <p:cNvPr id="154" name="Rectangle 153">
            <a:extLst>
              <a:ext uri="{FF2B5EF4-FFF2-40B4-BE49-F238E27FC236}">
                <a16:creationId xmlns:a16="http://schemas.microsoft.com/office/drawing/2014/main" id="{6AB310E7-DE5C-4964-8CBB-E87A22B5BD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6" name="Straight Connector 155">
            <a:extLst>
              <a:ext uri="{FF2B5EF4-FFF2-40B4-BE49-F238E27FC236}">
                <a16:creationId xmlns:a16="http://schemas.microsoft.com/office/drawing/2014/main" id="{BC6D0BA2-2FCA-496D-A55A-C56A7B3E09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EA158404-99A1-4EB0-B63C-8744C273AC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B1848EA8-FE52-4762-AE9B-5D1DD4C3362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092118"/>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17410" name="Picture 2" descr="Home - CBBC Newsround">
            <a:extLst>
              <a:ext uri="{FF2B5EF4-FFF2-40B4-BE49-F238E27FC236}">
                <a16:creationId xmlns:a16="http://schemas.microsoft.com/office/drawing/2014/main" id="{DA24402D-759C-4BA0-B4A6-5C12268D7CF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22088" y="1395172"/>
            <a:ext cx="3958407" cy="2216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966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1" name="Rectangle 10">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3EA0AFB8-6E17-46E8-9292-EBC4F7F2E452}"/>
              </a:ext>
            </a:extLst>
          </p:cNvPr>
          <p:cNvPicPr>
            <a:picLocks noChangeAspect="1"/>
          </p:cNvPicPr>
          <p:nvPr/>
        </p:nvPicPr>
        <p:blipFill rotWithShape="1">
          <a:blip r:embed="rId2"/>
          <a:srcRect l="35749" t="15140" r="36845" b="35841"/>
          <a:stretch/>
        </p:blipFill>
        <p:spPr>
          <a:xfrm>
            <a:off x="564775" y="663387"/>
            <a:ext cx="4972081" cy="5002307"/>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4147E90D-2795-4D7F-862A-20A8DB5110A1}"/>
              </a:ext>
            </a:extLst>
          </p:cNvPr>
          <p:cNvSpPr>
            <a:spLocks noGrp="1"/>
          </p:cNvSpPr>
          <p:nvPr>
            <p:ph type="title"/>
          </p:nvPr>
        </p:nvSpPr>
        <p:spPr>
          <a:xfrm>
            <a:off x="6846137" y="727626"/>
            <a:ext cx="4602152" cy="1718225"/>
          </a:xfrm>
        </p:spPr>
        <p:txBody>
          <a:bodyPr>
            <a:normAutofit/>
          </a:bodyPr>
          <a:lstStyle/>
          <a:p>
            <a:r>
              <a:rPr lang="en-GB" dirty="0"/>
              <a:t>Take a closer look</a:t>
            </a:r>
          </a:p>
        </p:txBody>
      </p:sp>
      <p:sp>
        <p:nvSpPr>
          <p:cNvPr id="3" name="Content Placeholder 2">
            <a:extLst>
              <a:ext uri="{FF2B5EF4-FFF2-40B4-BE49-F238E27FC236}">
                <a16:creationId xmlns:a16="http://schemas.microsoft.com/office/drawing/2014/main" id="{55F7E372-AE23-4FF4-A5B2-8C0B372D5217}"/>
              </a:ext>
            </a:extLst>
          </p:cNvPr>
          <p:cNvSpPr>
            <a:spLocks noGrp="1"/>
          </p:cNvSpPr>
          <p:nvPr>
            <p:ph idx="1"/>
          </p:nvPr>
        </p:nvSpPr>
        <p:spPr>
          <a:xfrm>
            <a:off x="6846137" y="2538919"/>
            <a:ext cx="4602152" cy="3557805"/>
          </a:xfrm>
        </p:spPr>
        <p:txBody>
          <a:bodyPr>
            <a:normAutofit/>
          </a:bodyPr>
          <a:lstStyle/>
          <a:p>
            <a:pPr marL="0" indent="0">
              <a:buNone/>
            </a:pPr>
            <a:r>
              <a:rPr lang="en-US" dirty="0"/>
              <a:t>This is an example of the headline and orientation from a newspaper article reporting on the mining disaster.</a:t>
            </a:r>
            <a:endParaRPr lang="en-GB" dirty="0"/>
          </a:p>
        </p:txBody>
      </p:sp>
    </p:spTree>
    <p:extLst>
      <p:ext uri="{BB962C8B-B14F-4D97-AF65-F5344CB8AC3E}">
        <p14:creationId xmlns:p14="http://schemas.microsoft.com/office/powerpoint/2010/main" val="3141719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18434" name="Picture 2" descr="Journalist Journalism Clip Art - Photography - Office Man Transparent PNG">
            <a:extLst>
              <a:ext uri="{FF2B5EF4-FFF2-40B4-BE49-F238E27FC236}">
                <a16:creationId xmlns:a16="http://schemas.microsoft.com/office/drawing/2014/main" id="{7B493447-131F-4259-A49C-E02C0A6D7E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199" r="9091" b="13619"/>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5" name="Rectangle 7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60B8A7B4-34B9-4B23-919B-468F3F55656D}"/>
              </a:ext>
            </a:extLst>
          </p:cNvPr>
          <p:cNvSpPr>
            <a:spLocks noGrp="1"/>
          </p:cNvSpPr>
          <p:nvPr>
            <p:ph type="title"/>
          </p:nvPr>
        </p:nvSpPr>
        <p:spPr>
          <a:xfrm>
            <a:off x="774043" y="727626"/>
            <a:ext cx="4602152" cy="1718225"/>
          </a:xfrm>
        </p:spPr>
        <p:txBody>
          <a:bodyPr>
            <a:normAutofit/>
          </a:bodyPr>
          <a:lstStyle/>
          <a:p>
            <a:r>
              <a:rPr lang="en-GB" sz="4400"/>
              <a:t>|Task </a:t>
            </a:r>
          </a:p>
        </p:txBody>
      </p:sp>
      <p:sp>
        <p:nvSpPr>
          <p:cNvPr id="3" name="Content Placeholder 2">
            <a:extLst>
              <a:ext uri="{FF2B5EF4-FFF2-40B4-BE49-F238E27FC236}">
                <a16:creationId xmlns:a16="http://schemas.microsoft.com/office/drawing/2014/main" id="{DA6E1C81-FAD3-4063-8BD8-42A78DFDB37A}"/>
              </a:ext>
            </a:extLst>
          </p:cNvPr>
          <p:cNvSpPr>
            <a:spLocks noGrp="1"/>
          </p:cNvSpPr>
          <p:nvPr>
            <p:ph idx="1"/>
          </p:nvPr>
        </p:nvSpPr>
        <p:spPr>
          <a:xfrm>
            <a:off x="774043" y="2538920"/>
            <a:ext cx="4602152" cy="3480066"/>
          </a:xfrm>
        </p:spPr>
        <p:txBody>
          <a:bodyPr>
            <a:normAutofit/>
          </a:bodyPr>
          <a:lstStyle/>
          <a:p>
            <a:pPr marL="0" indent="0">
              <a:buNone/>
            </a:pPr>
            <a:r>
              <a:rPr lang="en-US" dirty="0"/>
              <a:t>Write the main body of the newspaper report, including three witness quotes, following plans. Ensure correct tense and formality is used. Punctuate direct speech correctly and aim to use some split direct speech where the reporting clause separates the spoken words. </a:t>
            </a:r>
            <a:endParaRPr lang="en-GB" dirty="0"/>
          </a:p>
        </p:txBody>
      </p:sp>
    </p:spTree>
    <p:extLst>
      <p:ext uri="{BB962C8B-B14F-4D97-AF65-F5344CB8AC3E}">
        <p14:creationId xmlns:p14="http://schemas.microsoft.com/office/powerpoint/2010/main" val="2010268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5525E-BE59-4512-BDB0-EB6E6744E003}"/>
              </a:ext>
            </a:extLst>
          </p:cNvPr>
          <p:cNvSpPr>
            <a:spLocks noGrp="1"/>
          </p:cNvSpPr>
          <p:nvPr>
            <p:ph type="title"/>
          </p:nvPr>
        </p:nvSpPr>
        <p:spPr>
          <a:xfrm>
            <a:off x="6579450" y="727627"/>
            <a:ext cx="4957553" cy="1645920"/>
          </a:xfrm>
        </p:spPr>
        <p:txBody>
          <a:bodyPr>
            <a:normAutofit/>
          </a:bodyPr>
          <a:lstStyle/>
          <a:p>
            <a:endParaRPr lang="en-GB"/>
          </a:p>
        </p:txBody>
      </p:sp>
      <p:sp>
        <p:nvSpPr>
          <p:cNvPr id="11" name="Rectangle 1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6" name="Picture 5">
            <a:extLst>
              <a:ext uri="{FF2B5EF4-FFF2-40B4-BE49-F238E27FC236}">
                <a16:creationId xmlns:a16="http://schemas.microsoft.com/office/drawing/2014/main" id="{9B821B06-635F-43C1-A6C1-DC3D70BB990D}"/>
              </a:ext>
            </a:extLst>
          </p:cNvPr>
          <p:cNvPicPr>
            <a:picLocks noChangeAspect="1"/>
          </p:cNvPicPr>
          <p:nvPr/>
        </p:nvPicPr>
        <p:blipFill rotWithShape="1">
          <a:blip r:embed="rId2"/>
          <a:srcRect l="35379" t="16700" r="36667" b="13200"/>
          <a:stretch/>
        </p:blipFill>
        <p:spPr>
          <a:xfrm>
            <a:off x="1347673" y="957671"/>
            <a:ext cx="3556836" cy="5017191"/>
          </a:xfrm>
          <a:prstGeom prst="rect">
            <a:avLst/>
          </a:prstGeom>
        </p:spPr>
      </p:pic>
      <p:sp>
        <p:nvSpPr>
          <p:cNvPr id="3" name="Content Placeholder 2">
            <a:extLst>
              <a:ext uri="{FF2B5EF4-FFF2-40B4-BE49-F238E27FC236}">
                <a16:creationId xmlns:a16="http://schemas.microsoft.com/office/drawing/2014/main" id="{581C7466-51AB-4A9A-AAD3-4FE968A0BEA1}"/>
              </a:ext>
            </a:extLst>
          </p:cNvPr>
          <p:cNvSpPr>
            <a:spLocks noGrp="1"/>
          </p:cNvSpPr>
          <p:nvPr>
            <p:ph idx="1"/>
          </p:nvPr>
        </p:nvSpPr>
        <p:spPr>
          <a:xfrm>
            <a:off x="6579450" y="2538919"/>
            <a:ext cx="4957554" cy="3496120"/>
          </a:xfrm>
        </p:spPr>
        <p:txBody>
          <a:bodyPr>
            <a:normAutofit/>
          </a:bodyPr>
          <a:lstStyle/>
          <a:p>
            <a:pPr marL="0" indent="0">
              <a:buNone/>
            </a:pPr>
            <a:r>
              <a:rPr lang="en-US" dirty="0"/>
              <a:t>The next stage of the article will be to retell the events of the disaster, in chronological order, in considerably more detail than the orientation and with the inclusion of witness quotes.</a:t>
            </a:r>
            <a:endParaRPr lang="en-GB" dirty="0"/>
          </a:p>
        </p:txBody>
      </p:sp>
    </p:spTree>
    <p:extLst>
      <p:ext uri="{BB962C8B-B14F-4D97-AF65-F5344CB8AC3E}">
        <p14:creationId xmlns:p14="http://schemas.microsoft.com/office/powerpoint/2010/main" val="1576355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22A32-C781-4D9D-9EAE-E6B7A39413BF}"/>
              </a:ext>
            </a:extLst>
          </p:cNvPr>
          <p:cNvSpPr>
            <a:spLocks noGrp="1"/>
          </p:cNvSpPr>
          <p:nvPr>
            <p:ph type="title"/>
          </p:nvPr>
        </p:nvSpPr>
        <p:spPr>
          <a:xfrm>
            <a:off x="6579450" y="727627"/>
            <a:ext cx="4957553" cy="1645920"/>
          </a:xfrm>
        </p:spPr>
        <p:txBody>
          <a:bodyPr>
            <a:normAutofit/>
          </a:bodyPr>
          <a:lstStyle/>
          <a:p>
            <a:endParaRPr lang="en-GB"/>
          </a:p>
        </p:txBody>
      </p:sp>
      <p:sp>
        <p:nvSpPr>
          <p:cNvPr id="11" name="Rectangle 1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6" name="Picture 5">
            <a:extLst>
              <a:ext uri="{FF2B5EF4-FFF2-40B4-BE49-F238E27FC236}">
                <a16:creationId xmlns:a16="http://schemas.microsoft.com/office/drawing/2014/main" id="{2BA07CFA-2C50-4512-B64D-BD0D2A0D8E39}"/>
              </a:ext>
            </a:extLst>
          </p:cNvPr>
          <p:cNvPicPr>
            <a:picLocks noChangeAspect="1"/>
          </p:cNvPicPr>
          <p:nvPr/>
        </p:nvPicPr>
        <p:blipFill rotWithShape="1">
          <a:blip r:embed="rId2"/>
          <a:srcRect l="35682" t="19393" r="36515" b="13200"/>
          <a:stretch/>
        </p:blipFill>
        <p:spPr>
          <a:xfrm>
            <a:off x="1570183" y="925649"/>
            <a:ext cx="3685308" cy="5025853"/>
          </a:xfrm>
          <a:prstGeom prst="rect">
            <a:avLst/>
          </a:prstGeom>
        </p:spPr>
      </p:pic>
      <p:sp>
        <p:nvSpPr>
          <p:cNvPr id="3" name="Content Placeholder 2">
            <a:extLst>
              <a:ext uri="{FF2B5EF4-FFF2-40B4-BE49-F238E27FC236}">
                <a16:creationId xmlns:a16="http://schemas.microsoft.com/office/drawing/2014/main" id="{FE428D13-5CF3-4B85-B771-4D9BA76BA610}"/>
              </a:ext>
            </a:extLst>
          </p:cNvPr>
          <p:cNvSpPr>
            <a:spLocks noGrp="1"/>
          </p:cNvSpPr>
          <p:nvPr>
            <p:ph idx="1"/>
          </p:nvPr>
        </p:nvSpPr>
        <p:spPr>
          <a:xfrm>
            <a:off x="6579450" y="2538919"/>
            <a:ext cx="4957554" cy="3496120"/>
          </a:xfrm>
        </p:spPr>
        <p:txBody>
          <a:bodyPr>
            <a:normAutofit/>
          </a:bodyPr>
          <a:lstStyle/>
          <a:p>
            <a:pPr marL="0" indent="0">
              <a:buNone/>
            </a:pPr>
            <a:r>
              <a:rPr lang="en-US" dirty="0"/>
              <a:t>This demonstrates different ways in which quotes can be included within newspaper articles as direct speech. Use the examples to recap the punctuation rules of direct speech. </a:t>
            </a:r>
          </a:p>
          <a:p>
            <a:pPr marL="0" indent="0">
              <a:buNone/>
            </a:pPr>
            <a:r>
              <a:rPr lang="en-US" dirty="0"/>
              <a:t>Examine the different uses of direct speech together, noting the simple introduction of the quote in example 1, the split quote in example 2 and the way quote 3 provides some of the story. </a:t>
            </a:r>
          </a:p>
        </p:txBody>
      </p:sp>
    </p:spTree>
    <p:extLst>
      <p:ext uri="{BB962C8B-B14F-4D97-AF65-F5344CB8AC3E}">
        <p14:creationId xmlns:p14="http://schemas.microsoft.com/office/powerpoint/2010/main" val="1947396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5525E-BE59-4512-BDB0-EB6E6744E003}"/>
              </a:ext>
            </a:extLst>
          </p:cNvPr>
          <p:cNvSpPr>
            <a:spLocks noGrp="1"/>
          </p:cNvSpPr>
          <p:nvPr>
            <p:ph type="title"/>
          </p:nvPr>
        </p:nvSpPr>
        <p:spPr>
          <a:xfrm>
            <a:off x="6579450" y="727627"/>
            <a:ext cx="4957553" cy="1645920"/>
          </a:xfrm>
        </p:spPr>
        <p:txBody>
          <a:bodyPr>
            <a:normAutofit/>
          </a:bodyPr>
          <a:lstStyle/>
          <a:p>
            <a:r>
              <a:rPr lang="en-GB" dirty="0"/>
              <a:t>|</a:t>
            </a:r>
            <a:r>
              <a:rPr lang="en-GB" sz="2800" dirty="0"/>
              <a:t>Mini Task</a:t>
            </a:r>
          </a:p>
        </p:txBody>
      </p:sp>
      <p:sp>
        <p:nvSpPr>
          <p:cNvPr id="11" name="Rectangle 1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6" name="Picture 5">
            <a:extLst>
              <a:ext uri="{FF2B5EF4-FFF2-40B4-BE49-F238E27FC236}">
                <a16:creationId xmlns:a16="http://schemas.microsoft.com/office/drawing/2014/main" id="{9B821B06-635F-43C1-A6C1-DC3D70BB990D}"/>
              </a:ext>
            </a:extLst>
          </p:cNvPr>
          <p:cNvPicPr>
            <a:picLocks noChangeAspect="1"/>
          </p:cNvPicPr>
          <p:nvPr/>
        </p:nvPicPr>
        <p:blipFill rotWithShape="1">
          <a:blip r:embed="rId2"/>
          <a:srcRect l="35379" t="16700" r="36667" b="13200"/>
          <a:stretch/>
        </p:blipFill>
        <p:spPr>
          <a:xfrm>
            <a:off x="1347673" y="957671"/>
            <a:ext cx="3556836" cy="5017191"/>
          </a:xfrm>
          <a:prstGeom prst="rect">
            <a:avLst/>
          </a:prstGeom>
        </p:spPr>
      </p:pic>
      <p:sp>
        <p:nvSpPr>
          <p:cNvPr id="3" name="Content Placeholder 2">
            <a:extLst>
              <a:ext uri="{FF2B5EF4-FFF2-40B4-BE49-F238E27FC236}">
                <a16:creationId xmlns:a16="http://schemas.microsoft.com/office/drawing/2014/main" id="{581C7466-51AB-4A9A-AAD3-4FE968A0BEA1}"/>
              </a:ext>
            </a:extLst>
          </p:cNvPr>
          <p:cNvSpPr>
            <a:spLocks noGrp="1"/>
          </p:cNvSpPr>
          <p:nvPr>
            <p:ph idx="1"/>
          </p:nvPr>
        </p:nvSpPr>
        <p:spPr>
          <a:xfrm>
            <a:off x="6579450" y="2538919"/>
            <a:ext cx="4957554" cy="3496120"/>
          </a:xfrm>
        </p:spPr>
        <p:txBody>
          <a:bodyPr>
            <a:normAutofit/>
          </a:bodyPr>
          <a:lstStyle/>
          <a:p>
            <a:pPr marL="0" indent="0">
              <a:buNone/>
            </a:pPr>
            <a:r>
              <a:rPr lang="en-US" dirty="0"/>
              <a:t>Using your own copy of the news article planning sheet think about where your quotes will fit into the report.</a:t>
            </a:r>
          </a:p>
          <a:p>
            <a:pPr marL="0" indent="0">
              <a:buNone/>
            </a:pPr>
            <a:endParaRPr lang="en-US" dirty="0"/>
          </a:p>
          <a:p>
            <a:pPr marL="0" indent="0">
              <a:buNone/>
            </a:pPr>
            <a:r>
              <a:rPr lang="en-US" dirty="0"/>
              <a:t>You should use the quotes provided in yesterday’s work.</a:t>
            </a:r>
            <a:endParaRPr lang="en-GB" dirty="0"/>
          </a:p>
        </p:txBody>
      </p:sp>
    </p:spTree>
    <p:extLst>
      <p:ext uri="{BB962C8B-B14F-4D97-AF65-F5344CB8AC3E}">
        <p14:creationId xmlns:p14="http://schemas.microsoft.com/office/powerpoint/2010/main" val="4499342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8</TotalTime>
  <Words>226</Words>
  <Application>Microsoft Office PowerPoint</Application>
  <PresentationFormat>Widescreen</PresentationFormat>
  <Paragraphs>16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SavonVTI</vt:lpstr>
      <vt:lpstr>Survivors </vt:lpstr>
      <vt:lpstr>LC: Can I plan a news article?</vt:lpstr>
      <vt:lpstr>Take a closer look</vt:lpstr>
      <vt:lpstr>|Task </vt:lpstr>
      <vt:lpstr>PowerPoint Presentation</vt:lpstr>
      <vt:lpstr>PowerPoint Presentation</vt:lpstr>
      <vt:lpstr>|Mini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6</cp:revision>
  <dcterms:created xsi:type="dcterms:W3CDTF">2021-01-31T17:49:30Z</dcterms:created>
  <dcterms:modified xsi:type="dcterms:W3CDTF">2021-02-02T11:36:55Z</dcterms:modified>
</cp:coreProperties>
</file>