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3" r:id="rId4"/>
    <p:sldId id="259" r:id="rId5"/>
    <p:sldId id="265" r:id="rId6"/>
    <p:sldId id="264" r:id="rId7"/>
    <p:sldId id="266" r:id="rId8"/>
    <p:sldId id="262" r:id="rId9"/>
    <p:sldId id="260" r:id="rId10"/>
    <p:sldId id="26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294" autoAdjust="0"/>
  </p:normalViewPr>
  <p:slideViewPr>
    <p:cSldViewPr snapToGrid="0" snapToObjects="1">
      <p:cViewPr varScale="1">
        <p:scale>
          <a:sx n="105" d="100"/>
          <a:sy n="105" d="100"/>
        </p:scale>
        <p:origin x="1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F05822-150A-4A87-A21F-BCC8099BA963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EC27D5-DA42-4082-AD7D-5F54E0B81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543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EC27D5-DA42-4082-AD7D-5F54E0B81B3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3575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EC27D5-DA42-4082-AD7D-5F54E0B81B3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839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374E2-5BEB-994D-B15B-5E5EB2338D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D33823-5925-8849-B838-6A72292A4C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C7D2BA-645C-8049-9783-920CBEA1B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C53E-9847-324F-AC79-3FCCA7B9664C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571B7D-0E71-E040-B1E4-121420B55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0FABD0-88C8-8C4E-BA68-F02866019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9F6BC-57E1-7542-BA5B-0C4DE5C3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373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6F80C-2BE1-9540-A69B-FC058DAF7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572080-6DB0-2F43-8199-31A224B25D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519490-784E-7444-844F-33301F9FD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C53E-9847-324F-AC79-3FCCA7B9664C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0C17EC-0A46-3E4E-A2F1-FF6FCDC63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A556FD-C5CD-2B42-B3B4-9F0A802FC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9F6BC-57E1-7542-BA5B-0C4DE5C3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33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51177-38C7-014F-B581-ED3C63873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75FD1A-1F61-8141-8B03-940EFB3843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79D07D-FD46-D44F-8E5A-0E39D61E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C53E-9847-324F-AC79-3FCCA7B9664C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E9ABB-01CF-2B45-99C8-5728E06BF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F89BB5-6E8B-F14E-928B-083403D8C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9F6BC-57E1-7542-BA5B-0C4DE5C3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213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B5384-6310-1A48-8CA6-E16C0105C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9DCE7C-2C1D-094E-8098-E68C5C4A97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0526CB-0236-564F-BBD5-46B796F134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BC24FD-4380-D041-B774-6792CF973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C53E-9847-324F-AC79-3FCCA7B9664C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FD5423-A8D3-A04D-8129-9968CA087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52CBA3-39E9-4545-8962-4D7744E92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9F6BC-57E1-7542-BA5B-0C4DE5C3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889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FAB15-FA44-AA44-95BF-A7A70AF77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D934E0-A313-8D4A-B81D-783EB3324E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078007-EFEE-F44E-ADC4-4E8E325A46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9C1F04-FAF6-184F-BAA6-6A3C7BCD5E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BD5043-4C9E-2946-921A-BBDE3CF306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56C270-2833-6F41-BBE7-28DC0EBB7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C53E-9847-324F-AC79-3FCCA7B9664C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131D6B-2A7A-2540-87EA-155FC8EB1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30A773-0638-3C43-9585-AD6710A64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9F6BC-57E1-7542-BA5B-0C4DE5C3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347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47CEB3-5746-FE45-B1FC-B83B6ABF3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D8D794-9481-D34D-A6C3-693FA33A7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C53E-9847-324F-AC79-3FCCA7B9664C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BEDCDD-54D5-0B45-8ACF-FC167FC61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7ACB86-540D-4540-B46C-A68183B76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9F6BC-57E1-7542-BA5B-0C4DE5C3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626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E62F9C-CD91-FB48-966C-E64B91F2B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C53E-9847-324F-AC79-3FCCA7B9664C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3E9577-0DFB-764D-BD00-2425B472E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71BC4E-13B5-EC46-99EB-1BA4A13A3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9F6BC-57E1-7542-BA5B-0C4DE5C3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711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C6457-2384-4944-AAE6-18791A9B5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FF345-2FBE-FA4A-B1DB-BCAF6BCD38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49CAAE-5DA1-AC40-A93D-80CD4DC010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D8DC14-1D59-A34A-A712-E5C439452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C53E-9847-324F-AC79-3FCCA7B9664C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4A2239-7AFF-2440-B798-B3FFCB7A4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8DB02D-7A54-414F-8BCC-AC00D69AD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9F6BC-57E1-7542-BA5B-0C4DE5C3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531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5667B-1A1D-9E45-9C39-9979D09A8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D2C6B8-F72E-504A-8F3B-1B48818212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505F34-0406-534A-8A7D-7B13BAC908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36BCBA-E33C-A840-8B23-DEB21AEA9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C53E-9847-324F-AC79-3FCCA7B9664C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B3EEB6-525F-BD49-B0F3-54B97BAE9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94D5F2-DCFA-4843-B041-5730D0504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9F6BC-57E1-7542-BA5B-0C4DE5C3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98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2892E-7463-0841-8E09-D872DEEBD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0272E9-BA20-5648-9B06-57BBDC1A53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CC34BC-1532-504E-B542-99DE78074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C53E-9847-324F-AC79-3FCCA7B9664C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9A526B-476B-2B4E-A606-5AB99A6DD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AD807-39D5-BF4C-B554-EBA3C4CD9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9F6BC-57E1-7542-BA5B-0C4DE5C3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455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50E89B-F894-BF49-BB14-31844DB886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46043E-CF2A-D14C-9CC1-90FFDA5D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E015C4-DD0C-984E-B04B-AF15C1D9E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1C53E-9847-324F-AC79-3FCCA7B9664C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45D9AD-6E36-E747-8267-C6412A1A1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DBE7E-E45A-364F-A0CF-5EE40C2AA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29F6BC-57E1-7542-BA5B-0C4DE5C3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614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3ADE05-2C77-E647-A83D-B5E1AA1CE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EF386E-8C6B-1A48-9B4D-1691CC37EE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5570F1-E792-3C49-9900-4FA74709E6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1C53E-9847-324F-AC79-3FCCA7B9664C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742DA3-8886-2C47-B816-6E7048F296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BD328-CB39-D249-B23E-DD0F62282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9F6BC-57E1-7542-BA5B-0C4DE5C3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097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twowritingteachers.org/2017/11/10/what-ive-learned-about-word-study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eimageslive.co.uk/free_stock_image/color-letters-jpg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achingvillage.org/2013/04/06/five-ways-to-use-milk-carton-cubes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youtu.be/cpg0dRUWeR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twowritingteachers.org/2017/11/10/what-ive-learned-about-word-stud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82260-7F29-BF49-83DE-B79B986B3C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4433" y="917333"/>
            <a:ext cx="4942744" cy="4069006"/>
          </a:xfrm>
        </p:spPr>
        <p:txBody>
          <a:bodyPr>
            <a:normAutofit fontScale="90000"/>
          </a:bodyPr>
          <a:lstStyle/>
          <a:p>
            <a:r>
              <a:rPr lang="en-US" sz="66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Bramhope</a:t>
            </a:r>
            <a:r>
              <a:rPr lang="en-US" sz="6600" b="1" u="sng" dirty="0">
                <a:latin typeface="Arial" panose="020B0604020202020204" pitchFamily="34" charset="0"/>
                <a:cs typeface="Arial" panose="020B0604020202020204" pitchFamily="34" charset="0"/>
              </a:rPr>
              <a:t> Primary School</a:t>
            </a:r>
            <a:br>
              <a:rPr lang="en-US" sz="6600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6600" b="1" u="sng" dirty="0">
                <a:latin typeface="Arial" panose="020B0604020202020204" pitchFamily="34" charset="0"/>
                <a:cs typeface="Arial" panose="020B0604020202020204" pitchFamily="34" charset="0"/>
              </a:rPr>
              <a:t>Home Reading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A5098D-C734-DC45-A9C4-2380F5954C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84" y="685800"/>
            <a:ext cx="6724649" cy="504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049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8928DD-B9EE-8A46-84AB-ACB738DF3D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033" y="666504"/>
            <a:ext cx="4572000" cy="62281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Bramhope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Primary School we teach children to read through daily focused teaching of phonics.  Our teaching of phonics follows the Department of Education’s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programme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‘Letters and Sounds’.  Reading is also taught through a number of other activities including 1:1 and group reading sessions.  There are also plenty of opportunities to share and enjoy books and stories.</a:t>
            </a:r>
          </a:p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8033" y="666504"/>
            <a:ext cx="7123967" cy="534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807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8928DD-B9EE-8A46-84AB-ACB738DF3D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2338" y="418855"/>
            <a:ext cx="10521462" cy="622812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D8928DD-B9EE-8A46-84AB-ACB738DF3DAD}"/>
              </a:ext>
            </a:extLst>
          </p:cNvPr>
          <p:cNvSpPr txBox="1">
            <a:spLocks/>
          </p:cNvSpPr>
          <p:nvPr/>
        </p:nvSpPr>
        <p:spPr>
          <a:xfrm>
            <a:off x="832338" y="568261"/>
            <a:ext cx="5884619" cy="59293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support this, we have a home reading scheme which corresponds to our teaching of phonics. 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books in our school reading scheme are organised into phonic phases and sets from phase 1 up to phase 5 set 27.  These correspond with ‘Letters and Sounds’ guidance.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/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/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/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/>
          </a:p>
        </p:txBody>
      </p:sp>
      <p:pic>
        <p:nvPicPr>
          <p:cNvPr id="7" name="Picture 6" descr="A close up of a keyboard&#10;&#10;Description automatically generated">
            <a:extLst>
              <a:ext uri="{FF2B5EF4-FFF2-40B4-BE49-F238E27FC236}">
                <a16:creationId xmlns:a16="http://schemas.microsoft.com/office/drawing/2014/main" id="{B960D762-F1AC-AD48-A36D-A145E07A80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7181483" y="100743"/>
            <a:ext cx="5148263" cy="6864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84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9384C03-7F32-514D-82A0-9BC5D84569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997" t="26876" r="38498" b="17083"/>
          <a:stretch/>
        </p:blipFill>
        <p:spPr>
          <a:xfrm>
            <a:off x="0" y="0"/>
            <a:ext cx="6756026" cy="6858000"/>
          </a:xfrm>
          <a:prstGeom prst="rect">
            <a:avLst/>
          </a:prstGeom>
        </p:spPr>
      </p:pic>
      <p:pic>
        <p:nvPicPr>
          <p:cNvPr id="7" name="Picture 6" descr="Graphical user interface, application, table, Excel&#10;&#10;Description automatically generated">
            <a:extLst>
              <a:ext uri="{FF2B5EF4-FFF2-40B4-BE49-F238E27FC236}">
                <a16:creationId xmlns:a16="http://schemas.microsoft.com/office/drawing/2014/main" id="{D9B168FC-8BE1-7E44-8D7A-849E73E6F4A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2673" t="24375" r="19228" b="14374"/>
          <a:stretch/>
        </p:blipFill>
        <p:spPr>
          <a:xfrm>
            <a:off x="6756026" y="0"/>
            <a:ext cx="2783052" cy="5886450"/>
          </a:xfrm>
          <a:prstGeom prst="rect">
            <a:avLst/>
          </a:prstGeom>
        </p:spPr>
      </p:pic>
      <p:pic>
        <p:nvPicPr>
          <p:cNvPr id="9" name="Picture 8" descr="Graphical user interface, application, table, Excel&#10;&#10;Description automatically generated">
            <a:extLst>
              <a:ext uri="{FF2B5EF4-FFF2-40B4-BE49-F238E27FC236}">
                <a16:creationId xmlns:a16="http://schemas.microsoft.com/office/drawing/2014/main" id="{D0A7F6A1-AF9A-8043-ADFA-391AFFD1C62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6971" t="27292" r="14409" b="29792"/>
          <a:stretch/>
        </p:blipFill>
        <p:spPr>
          <a:xfrm>
            <a:off x="9539078" y="257175"/>
            <a:ext cx="2652922" cy="382169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DA8954C-E47C-0040-9C80-276A95797C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2174577"/>
              </p:ext>
            </p:extLst>
          </p:nvPr>
        </p:nvGraphicFramePr>
        <p:xfrm>
          <a:off x="9691582" y="4843463"/>
          <a:ext cx="2347913" cy="914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47913">
                  <a:extLst>
                    <a:ext uri="{9D8B030D-6E8A-4147-A177-3AD203B41FA5}">
                      <a16:colId xmlns:a16="http://schemas.microsoft.com/office/drawing/2014/main" val="3276698314"/>
                    </a:ext>
                  </a:extLst>
                </a:gridCol>
              </a:tblGrid>
              <a:tr h="720090">
                <a:tc>
                  <a:txBody>
                    <a:bodyPr/>
                    <a:lstStyle/>
                    <a:p>
                      <a:pPr algn="l"/>
                      <a:r>
                        <a:rPr lang="en-GB" sz="1200" dirty="0">
                          <a:effectLst/>
                        </a:rPr>
                        <a:t>Set 27 Alternative pronunciation of graphemes also included o hot, cold </a:t>
                      </a:r>
                      <a:r>
                        <a:rPr lang="en-GB" sz="1200" dirty="0" err="1">
                          <a:effectLst/>
                        </a:rPr>
                        <a:t>ea</a:t>
                      </a:r>
                      <a:r>
                        <a:rPr lang="en-GB" sz="1200" dirty="0">
                          <a:effectLst/>
                        </a:rPr>
                        <a:t> bread </a:t>
                      </a:r>
                      <a:r>
                        <a:rPr lang="en-GB" sz="1200" dirty="0" err="1">
                          <a:effectLst/>
                        </a:rPr>
                        <a:t>ou</a:t>
                      </a:r>
                      <a:r>
                        <a:rPr lang="en-GB" sz="1200" dirty="0">
                          <a:effectLst/>
                        </a:rPr>
                        <a:t> shoulder, </a:t>
                      </a:r>
                      <a:r>
                        <a:rPr lang="en-GB" sz="1200" dirty="0" err="1">
                          <a:effectLst/>
                        </a:rPr>
                        <a:t>could,u</a:t>
                      </a:r>
                      <a:r>
                        <a:rPr lang="en-GB" sz="1200" dirty="0">
                          <a:effectLst/>
                        </a:rPr>
                        <a:t> but, put (south) a hat, what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7144174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2737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4AAD-3741-334F-9E83-26DC9EDEAA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175" y="321469"/>
            <a:ext cx="7443787" cy="605075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set book will my child get? How do the sets work?</a:t>
            </a: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Your child will be given a book which closely matches their current level of learning.  The book will contain sounds/ phonemes that your child has learnt.  The books will provide them with an opportunity to practise blending these sounds together to read words (c-a-t  cat) and they will help your child to develop fluency and comprehension skills.  From phase 1 to phase 4 the sets are progressive.   For example, set 3 books will contain all the set 3 phonemes/ sounds (g o c k) and all the sounds from set 1 and 2 as well.  Teaching staff will use their professional judgement to decide once a child has mastered a particular set and is ready to move on to a more challenging set of books. A confident reader would not have to read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every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book in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every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set. However, a less confident reader may need to work through the sets systematically to give them more opportunity to develop fluency.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37C5E3-9905-4541-B77C-DB6E270A83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50" t="25765" r="33358" b="43751"/>
          <a:stretch/>
        </p:blipFill>
        <p:spPr>
          <a:xfrm>
            <a:off x="7700962" y="485775"/>
            <a:ext cx="4368499" cy="301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601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4AAD-3741-334F-9E83-26DC9EDEAA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926" y="321469"/>
            <a:ext cx="7558088" cy="62150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Children who are working on set 12 a and b are working at phase 4.  In this phase no new sounds are taught.  Children spend this phase consolidating their knowledge of earlier sounds and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practise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blending together sounds to read longer words including, for example, CVCC words (consonant , vowel, consonant, consonant e.g.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belt).</a:t>
            </a:r>
          </a:p>
        </p:txBody>
      </p:sp>
      <p:pic>
        <p:nvPicPr>
          <p:cNvPr id="8" name="Picture 7" descr="A picture containing pencil, food&#10;&#10;Description automatically generated">
            <a:extLst>
              <a:ext uri="{FF2B5EF4-FFF2-40B4-BE49-F238E27FC236}">
                <a16:creationId xmlns:a16="http://schemas.microsoft.com/office/drawing/2014/main" id="{3EC86B40-668E-F54E-B807-E860198F3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153149" y="2554820"/>
            <a:ext cx="5995988" cy="3981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673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4AAD-3741-334F-9E83-26DC9EDEAA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462" y="2936062"/>
            <a:ext cx="11649074" cy="62150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When a child reaches Phase 5, they will initially be taught new letters/ graphemes for reading and alternative pronunciations of graphemes in sets 13 – 21.  Once these are embedded, the child will then be able to access sets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13– 21.  A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 this point the scheme is not progressive and the sets can be used in any order (the reader must, however, know the phonemes/sounds and graphemes/letters in the set).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They will then move onto sets 22 – 27 which contain further alternative spellings and pronunciations of letters/ graphemes and sounds/phonemes.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Again these can be read in any order.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B33CBE-6EC4-C14C-B92D-132690E034A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65" r="713" b="58288"/>
          <a:stretch/>
        </p:blipFill>
        <p:spPr>
          <a:xfrm>
            <a:off x="803031" y="316523"/>
            <a:ext cx="10585938" cy="239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380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DB2588-0045-6A4B-BBBC-2CA88381AA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077" y="105190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Your support in your child’s learning is invaluable. Please read with your child daily and add comments to your child’s reading journal to updates us with their progress.  </a:t>
            </a:r>
          </a:p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178" y="2228850"/>
            <a:ext cx="5343499" cy="400762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74077" y="2400211"/>
            <a:ext cx="474345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/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Books are given out on Mondays.  Please return them on Thursdays.  Books are then quarantined for 72 hours before being given to another child.</a:t>
            </a:r>
          </a:p>
        </p:txBody>
      </p:sp>
    </p:spTree>
    <p:extLst>
      <p:ext uri="{BB962C8B-B14F-4D97-AF65-F5344CB8AC3E}">
        <p14:creationId xmlns:p14="http://schemas.microsoft.com/office/powerpoint/2010/main" val="3657793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CFF07-9212-9D45-BC19-B5B50874C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181" y="59951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b="1" u="sng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 I help my child to read at home?</a:t>
            </a:r>
            <a:r>
              <a:rPr lang="en-US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383C2-EB79-0B4A-8389-7670AF1CEE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521" y="1772207"/>
            <a:ext cx="6655777" cy="44862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When should I read with my child?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Try to read with your child daily at a time when your child is relaxed and not too tired.  Find a time that works for your family and your routines.  This could be the morning before school or just before bed.</a:t>
            </a:r>
          </a:p>
          <a:p>
            <a:pPr marL="0" indent="0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97522" y="4015344"/>
            <a:ext cx="665577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My child doesn’t like reading. What can I do?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Try these strategies to help: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Ask your child to read to a teddy or help a doll to read.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Ask the child to be the teacher and ‘teach’ you to read.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Make the activity special – read in a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cosy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area of the house and perhaps give your child a warm drink to enjoy afterwards.</a:t>
            </a:r>
          </a:p>
        </p:txBody>
      </p:sp>
      <p:pic>
        <p:nvPicPr>
          <p:cNvPr id="7" name="Picture 6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5913A928-EDFD-1046-B877-DEB600EB66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7654295" y="2058927"/>
            <a:ext cx="4368499" cy="3276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377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CFF07-9212-9D45-BC19-B5B50874C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523" y="1091346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Watch our video on home reading</a:t>
            </a:r>
            <a:b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Click on the below link to see a video of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Lillitos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Bramhope’s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Primary Mastery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Tead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Teacher – English) providing ideas.</a:t>
            </a:r>
            <a: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5 Tips for reading with your child</a:t>
            </a:r>
            <a: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1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A close up of a keyboard&#10;&#10;Description automatically generated">
            <a:extLst>
              <a:ext uri="{FF2B5EF4-FFF2-40B4-BE49-F238E27FC236}">
                <a16:creationId xmlns:a16="http://schemas.microsoft.com/office/drawing/2014/main" id="{9C75466C-2CF9-7943-BB1D-547FBFD18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7335381" y="2455803"/>
            <a:ext cx="4018419" cy="3601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085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</TotalTime>
  <Words>710</Words>
  <Application>Microsoft Office PowerPoint</Application>
  <PresentationFormat>Widescreen</PresentationFormat>
  <Paragraphs>31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Bramhope Primary School Home Reading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do I help my child to read at home?  </vt:lpstr>
      <vt:lpstr>Watch our video on home reading  Click on the below link to see a video of Mrs Lillitos (Bramhope’s Primary Mastery Tead Teacher – English) providing ideas. 5 Tips for reading with your child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Lillitos, ZE</dc:creator>
  <cp:lastModifiedBy>Liz Walker</cp:lastModifiedBy>
  <cp:revision>23</cp:revision>
  <dcterms:created xsi:type="dcterms:W3CDTF">2020-10-15T12:08:02Z</dcterms:created>
  <dcterms:modified xsi:type="dcterms:W3CDTF">2020-10-23T12:46:36Z</dcterms:modified>
</cp:coreProperties>
</file>