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2" r:id="rId5"/>
    <p:sldId id="263" r:id="rId6"/>
    <p:sldId id="264" r:id="rId7"/>
    <p:sldId id="258" r:id="rId8"/>
    <p:sldId id="259" r:id="rId9"/>
    <p:sldId id="260"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450"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30D50A0-1617-411C-84BA-38B9040F734C}"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B19279-AFE6-4837-8C81-3E3D2E9025F7}"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0D50A0-1617-411C-84BA-38B9040F734C}"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B19279-AFE6-4837-8C81-3E3D2E9025F7}"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0D50A0-1617-411C-84BA-38B9040F734C}"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B19279-AFE6-4837-8C81-3E3D2E9025F7}"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30D50A0-1617-411C-84BA-38B9040F734C}"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B19279-AFE6-4837-8C81-3E3D2E9025F7}"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30D50A0-1617-411C-84BA-38B9040F734C}" type="datetimeFigureOut">
              <a:rPr lang="en-GB" smtClean="0"/>
              <a:t>03/02/2021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B19279-AFE6-4837-8C81-3E3D2E9025F7}"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30D50A0-1617-411C-84BA-38B9040F734C}" type="datetimeFigureOut">
              <a:rPr lang="en-GB" smtClean="0"/>
              <a:t>03/02/2021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B19279-AFE6-4837-8C81-3E3D2E9025F7}"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0D50A0-1617-411C-84BA-38B9040F734C}" type="datetimeFigureOut">
              <a:rPr lang="en-GB" smtClean="0"/>
              <a:t>03/02/2021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B19279-AFE6-4837-8C81-3E3D2E9025F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0D50A0-1617-411C-84BA-38B9040F734C}"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B19279-AFE6-4837-8C81-3E3D2E9025F7}"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0D50A0-1617-411C-84BA-38B9040F734C}"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B19279-AFE6-4837-8C81-3E3D2E9025F7}"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0D50A0-1617-411C-84BA-38B9040F734C}"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B19279-AFE6-4837-8C81-3E3D2E9025F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0D50A0-1617-411C-84BA-38B9040F734C}"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B19279-AFE6-4837-8C81-3E3D2E9025F7}"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0D50A0-1617-411C-84BA-38B9040F734C}" type="datetimeFigureOut">
              <a:rPr lang="en-GB" smtClean="0"/>
              <a:t>03/02/2021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B19279-AFE6-4837-8C81-3E3D2E9025F7}"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L.C. Can I answer RIC questions about </a:t>
            </a:r>
            <a:r>
              <a:rPr lang="en-GB" dirty="0" err="1" smtClean="0"/>
              <a:t>Malamander</a:t>
            </a:r>
            <a:r>
              <a:rPr lang="en-GB" dirty="0" smtClean="0"/>
              <a:t>?</a:t>
            </a:r>
            <a:endParaRPr lang="en-GB" dirty="0"/>
          </a:p>
        </p:txBody>
      </p:sp>
      <p:sp>
        <p:nvSpPr>
          <p:cNvPr id="3" name="Subtitle 2"/>
          <p:cNvSpPr>
            <a:spLocks noGrp="1"/>
          </p:cNvSpPr>
          <p:nvPr>
            <p:ph type="subTitle" idx="1"/>
          </p:nvPr>
        </p:nvSpPr>
        <p:spPr/>
        <p:txBody>
          <a:bodyPr/>
          <a:lstStyle/>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do you think the book is about?</a:t>
            </a:r>
            <a:endParaRPr lang="en-GB" dirty="0"/>
          </a:p>
        </p:txBody>
      </p:sp>
      <p:pic>
        <p:nvPicPr>
          <p:cNvPr id="1027" name="Picture 3"/>
          <p:cNvPicPr>
            <a:picLocks noGrp="1" noChangeAspect="1" noChangeArrowheads="1"/>
          </p:cNvPicPr>
          <p:nvPr>
            <p:ph idx="1"/>
          </p:nvPr>
        </p:nvPicPr>
        <p:blipFill>
          <a:blip r:embed="rId2" cstate="print"/>
          <a:srcRect/>
          <a:stretch>
            <a:fillRect/>
          </a:stretch>
        </p:blipFill>
        <p:spPr bwMode="auto">
          <a:xfrm>
            <a:off x="3101062" y="1600200"/>
            <a:ext cx="2941876" cy="4525963"/>
          </a:xfrm>
          <a:prstGeom prst="rect">
            <a:avLst/>
          </a:prstGeom>
          <a:noFill/>
          <a:ln w="9525">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404664"/>
            <a:ext cx="8229600" cy="5721499"/>
          </a:xfrm>
        </p:spPr>
        <p:txBody>
          <a:bodyPr>
            <a:normAutofit fontScale="92500" lnSpcReduction="20000"/>
          </a:bodyPr>
          <a:lstStyle/>
          <a:p>
            <a:r>
              <a:rPr lang="en-GB" dirty="0"/>
              <a:t>“SO, DO YOU REALLY THINK you’ve been attacked by the </a:t>
            </a:r>
            <a:r>
              <a:rPr lang="en-GB" dirty="0" err="1"/>
              <a:t>malamander</a:t>
            </a:r>
            <a:r>
              <a:rPr lang="en-GB" dirty="0"/>
              <a:t>, Mrs F?” I say, settling down on an upturned fishing crate beside her. “Oh, Herbie, I really don’t know,” says Mrs Fossil, wincing as she tries to move her bandaged arm. “I always said I believed in the old stories, but honestly, I was just saying that to amuse people. You know, the tourists we get in the summer? This is our Loch Ness Monster, after all. They come in the shop and ask if I’ve seen anything. So of course I tell them yes – glimpses in the sea mist, that sort of thing. It makes them more inclined to buy something. I never actually took the legend that seriously. But now…” </a:t>
            </a:r>
          </a:p>
          <a:p>
            <a:endParaRPr lang="en-GB" dirty="0"/>
          </a:p>
        </p:txBody>
      </p:sp>
    </p:spTree>
    <p:extLst>
      <p:ext uri="{BB962C8B-B14F-4D97-AF65-F5344CB8AC3E}">
        <p14:creationId xmlns:p14="http://schemas.microsoft.com/office/powerpoint/2010/main" val="677888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476672"/>
            <a:ext cx="8229600" cy="5649491"/>
          </a:xfrm>
        </p:spPr>
        <p:txBody>
          <a:bodyPr>
            <a:normAutofit fontScale="85000" lnSpcReduction="10000"/>
          </a:bodyPr>
          <a:lstStyle/>
          <a:p>
            <a:r>
              <a:rPr lang="en-GB" dirty="0"/>
              <a:t>“What is the </a:t>
            </a:r>
            <a:r>
              <a:rPr lang="en-GB" dirty="0" err="1"/>
              <a:t>malamander</a:t>
            </a:r>
            <a:r>
              <a:rPr lang="en-GB" dirty="0"/>
              <a:t> legend, exactly?” says Vi. “I mean, the one everyone knows. The one the tourists ask you about.” “Oh, there are lots of different stories about it, going way back,” says Mrs F. “It’s a monstrous creature – half man, half fish, half goodness-knows-what – that has haunted these misty shores since before ever a town was built on Eerie Rock. They say it can sometimes be glimpsed as midwinter approaches, as it searches for somewhere to lay its magical egg.” “Magical egg?” Vi says. “What kind of magical egg?” “Oh, the grants-you-your-dearest-wish kind.” Mrs F chuckles, with a return to her usual cheerful ness. “The whole makes-your-dreams-come-true shebang! But of course, you only get that if you can take the egg. And to take the egg, you have to defeat the </a:t>
            </a:r>
            <a:r>
              <a:rPr lang="en-GB" dirty="0" err="1"/>
              <a:t>malamander</a:t>
            </a:r>
            <a:r>
              <a:rPr lang="en-GB" dirty="0"/>
              <a:t>.” </a:t>
            </a:r>
          </a:p>
          <a:p>
            <a:endParaRPr lang="en-GB" dirty="0"/>
          </a:p>
        </p:txBody>
      </p:sp>
    </p:spTree>
    <p:extLst>
      <p:ext uri="{BB962C8B-B14F-4D97-AF65-F5344CB8AC3E}">
        <p14:creationId xmlns:p14="http://schemas.microsoft.com/office/powerpoint/2010/main" val="3359650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476672"/>
            <a:ext cx="8229600" cy="5649491"/>
          </a:xfrm>
        </p:spPr>
        <p:txBody>
          <a:bodyPr>
            <a:normAutofit fontScale="85000" lnSpcReduction="10000"/>
          </a:bodyPr>
          <a:lstStyle/>
          <a:p>
            <a:r>
              <a:rPr lang="en-GB" dirty="0"/>
              <a:t>“Which no one can do,” I throw in, remembering the first time I heard the tales too. “On account of its hideous spikes and steely scales and it being, you know, a monster.” “So what happens to it then? The egg?” “The creature devours it,” says Mrs Fossil. “As the sun rises the next day, when its mate never comes, it eats up that egg and slinks back into the deep for another year.” “But have people tried to take it?” says Vi, after a thoughtful pause. “I mean, in the stories. Have people tried to steal this amazing wishing egg?” “Oh, endlessly!” Mrs Fossil chuckles again. “Heroes galore in the legends. Every single one of them –” she rolls her eyes and waggles the fingers of her good hand in a way she probably thinks is spooky – “gobbled up by the beastie!” </a:t>
            </a:r>
          </a:p>
          <a:p>
            <a:endParaRPr lang="en-GB" dirty="0"/>
          </a:p>
        </p:txBody>
      </p:sp>
    </p:spTree>
    <p:extLst>
      <p:ext uri="{BB962C8B-B14F-4D97-AF65-F5344CB8AC3E}">
        <p14:creationId xmlns:p14="http://schemas.microsoft.com/office/powerpoint/2010/main" val="42860554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692696"/>
            <a:ext cx="8229600" cy="5433467"/>
          </a:xfrm>
        </p:spPr>
        <p:txBody>
          <a:bodyPr>
            <a:normAutofit fontScale="85000" lnSpcReduction="20000"/>
          </a:bodyPr>
          <a:lstStyle/>
          <a:p>
            <a:r>
              <a:rPr lang="en-GB" dirty="0"/>
              <a:t>Violet doesn’t smile. “Anyway,” Mrs Fossil continues, “the tourists love it. Gives them something to look out for when the mists come in and they try a bit of beachcombing for themselves. Everyone loves a good story.” “But you’d never actually seen anything yourself?” Vi asks. “Before yesterday?” “Oh, I wouldn’t go that far. You don’t spend hours on the foreshore in all weathers without having strange experiences. Or hearing strange sounds. Those mists in particular can addle your senses, make close things seem far away and faraway things seem…” “Close enough to nearly bite your hand off?” I say, finishing the sentence for her. Mrs F grimaces, and begins to look exhausted. “I really don’t know what I saw, my dears. And that’s the truth of it.”</a:t>
            </a:r>
          </a:p>
          <a:p>
            <a:endParaRPr lang="en-GB" dirty="0"/>
          </a:p>
        </p:txBody>
      </p:sp>
    </p:spTree>
    <p:extLst>
      <p:ext uri="{BB962C8B-B14F-4D97-AF65-F5344CB8AC3E}">
        <p14:creationId xmlns:p14="http://schemas.microsoft.com/office/powerpoint/2010/main" val="635941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Retrieval questions</a:t>
            </a:r>
            <a:endParaRPr lang="en-GB" dirty="0"/>
          </a:p>
        </p:txBody>
      </p:sp>
      <p:sp>
        <p:nvSpPr>
          <p:cNvPr id="3" name="Content Placeholder 2"/>
          <p:cNvSpPr>
            <a:spLocks noGrp="1"/>
          </p:cNvSpPr>
          <p:nvPr>
            <p:ph idx="1"/>
          </p:nvPr>
        </p:nvSpPr>
        <p:spPr/>
        <p:txBody>
          <a:bodyPr/>
          <a:lstStyle/>
          <a:p>
            <a:pPr>
              <a:buNone/>
            </a:pPr>
            <a:r>
              <a:rPr lang="en-GB" dirty="0" smtClean="0"/>
              <a:t>1. Why </a:t>
            </a:r>
            <a:r>
              <a:rPr lang="en-GB" dirty="0"/>
              <a:t>does Eerie-on-Sea get a lot of tourists in the summer, according to Mrs </a:t>
            </a:r>
            <a:r>
              <a:rPr lang="en-GB" dirty="0" smtClean="0"/>
              <a:t>Fossil?</a:t>
            </a:r>
            <a:endParaRPr lang="en-GB" dirty="0"/>
          </a:p>
          <a:p>
            <a:pPr>
              <a:buNone/>
            </a:pPr>
            <a:r>
              <a:rPr lang="en-GB" dirty="0" smtClean="0"/>
              <a:t>2. What </a:t>
            </a:r>
            <a:r>
              <a:rPr lang="en-GB" dirty="0"/>
              <a:t>is the Loch Ness Monster? How is the legend of the ‘</a:t>
            </a:r>
            <a:r>
              <a:rPr lang="en-GB" dirty="0" err="1"/>
              <a:t>malamander</a:t>
            </a:r>
            <a:r>
              <a:rPr lang="en-GB" dirty="0"/>
              <a:t>’ similar to that of the Loch Ness Monster</a:t>
            </a:r>
            <a:r>
              <a:rPr lang="en-GB" dirty="0" smtClean="0"/>
              <a:t>?</a:t>
            </a:r>
          </a:p>
          <a:p>
            <a:pPr>
              <a:buNone/>
            </a:pPr>
            <a:r>
              <a:rPr lang="en-GB" dirty="0" smtClean="0"/>
              <a:t>3. How </a:t>
            </a:r>
            <a:r>
              <a:rPr lang="en-GB" dirty="0"/>
              <a:t>old is the story of the </a:t>
            </a:r>
            <a:r>
              <a:rPr lang="en-GB" dirty="0" err="1"/>
              <a:t>malamander</a:t>
            </a:r>
            <a:r>
              <a:rPr lang="en-GB" dirty="0"/>
              <a:t>?</a:t>
            </a:r>
          </a:p>
          <a:p>
            <a:pPr>
              <a:buNone/>
            </a:pPr>
            <a:r>
              <a:rPr lang="en-GB" dirty="0" smtClean="0"/>
              <a:t>4. What </a:t>
            </a:r>
            <a:r>
              <a:rPr lang="en-GB" dirty="0"/>
              <a:t>happened to all of the ‘heroes’ in the legends, according to Mrs F?</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Inference questions </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What </a:t>
            </a:r>
            <a:r>
              <a:rPr lang="en-GB" dirty="0"/>
              <a:t>can you infer about Mrs Fossil from her name? What kind of character do you think she is? What might she </a:t>
            </a:r>
            <a:r>
              <a:rPr lang="en-GB" dirty="0" smtClean="0"/>
              <a:t>be interested </a:t>
            </a:r>
            <a:r>
              <a:rPr lang="en-GB" dirty="0"/>
              <a:t>in</a:t>
            </a:r>
            <a:r>
              <a:rPr lang="en-GB" dirty="0" smtClean="0"/>
              <a:t>?</a:t>
            </a:r>
          </a:p>
          <a:p>
            <a:pPr marL="514350" indent="-514350">
              <a:buAutoNum type="arabicPeriod"/>
            </a:pPr>
            <a:endParaRPr lang="en-GB" dirty="0"/>
          </a:p>
          <a:p>
            <a:pPr marL="514350" indent="-514350">
              <a:buAutoNum type="arabicPeriod"/>
            </a:pPr>
            <a:r>
              <a:rPr lang="en-GB" dirty="0"/>
              <a:t>How does Mrs </a:t>
            </a:r>
            <a:r>
              <a:rPr lang="en-GB" dirty="0" smtClean="0"/>
              <a:t>Fossil </a:t>
            </a:r>
            <a:r>
              <a:rPr lang="en-GB" dirty="0"/>
              <a:t>describe the </a:t>
            </a:r>
            <a:r>
              <a:rPr lang="en-GB" dirty="0" err="1"/>
              <a:t>malamander</a:t>
            </a:r>
            <a:r>
              <a:rPr lang="en-GB" dirty="0"/>
              <a:t>? </a:t>
            </a:r>
            <a:endParaRPr lang="en-GB" dirty="0" smtClean="0"/>
          </a:p>
          <a:p>
            <a:pPr marL="514350" indent="-514350">
              <a:buAutoNum type="arabicPeriod"/>
            </a:pPr>
            <a:r>
              <a:rPr lang="en-GB" dirty="0" smtClean="0"/>
              <a:t>Do </a:t>
            </a:r>
            <a:r>
              <a:rPr lang="en-GB" dirty="0"/>
              <a:t>you think she is frightened of it? Why or why not?</a:t>
            </a:r>
            <a:endParaRPr lang="en-GB"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Choice questions</a:t>
            </a:r>
            <a:endParaRPr lang="en-GB" dirty="0"/>
          </a:p>
        </p:txBody>
      </p:sp>
      <p:sp>
        <p:nvSpPr>
          <p:cNvPr id="3" name="Content Placeholder 2"/>
          <p:cNvSpPr>
            <a:spLocks noGrp="1"/>
          </p:cNvSpPr>
          <p:nvPr>
            <p:ph idx="1"/>
          </p:nvPr>
        </p:nvSpPr>
        <p:spPr/>
        <p:txBody>
          <a:bodyPr/>
          <a:lstStyle/>
          <a:p>
            <a:r>
              <a:rPr lang="en-GB" dirty="0"/>
              <a:t>How does the author, Thomas Taylor, create a dream-like quality in his writing? </a:t>
            </a:r>
            <a:r>
              <a:rPr lang="en-GB"/>
              <a:t>Why do you think he does this?</a:t>
            </a:r>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833</Words>
  <Application>Microsoft Office PowerPoint</Application>
  <PresentationFormat>On-screen Show (4:3)</PresentationFormat>
  <Paragraphs>18</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L.C. Can I answer RIC questions about Malamander?</vt:lpstr>
      <vt:lpstr>What do you think the book is about?</vt:lpstr>
      <vt:lpstr>PowerPoint Presentation</vt:lpstr>
      <vt:lpstr>PowerPoint Presentation</vt:lpstr>
      <vt:lpstr>PowerPoint Presentation</vt:lpstr>
      <vt:lpstr>PowerPoint Presentation</vt:lpstr>
      <vt:lpstr>Retrieval questions</vt:lpstr>
      <vt:lpstr>Inference questions </vt:lpstr>
      <vt:lpstr>Choice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 Can I answer RIC questions about Malamander?</dc:title>
  <dc:creator>StaffLaws</dc:creator>
  <cp:lastModifiedBy>StaffLaws</cp:lastModifiedBy>
  <cp:revision>3</cp:revision>
  <dcterms:created xsi:type="dcterms:W3CDTF">2019-05-31T08:12:45Z</dcterms:created>
  <dcterms:modified xsi:type="dcterms:W3CDTF">2021-02-03T20:28:07Z</dcterms:modified>
</cp:coreProperties>
</file>