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60" r:id="rId5"/>
    <p:sldId id="261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9A23F2-DBC2-4411-9186-390D0D5125F2}" v="22" dt="2020-11-20T14:28:56.774"/>
    <p1510:client id="{347FA53C-E56F-B78B-FD2C-D61956FE77D4}" v="916" dt="2020-11-20T15:12:39.203"/>
    <p1510:client id="{CD59D7C9-605A-1051-F509-2CD2E7946B71}" v="63" dt="2020-11-29T17:01:55.006"/>
    <p1510:client id="{E9356022-5CF8-E297-729A-FCA93DDA3302}" v="1489" dt="2020-11-29T17:10:53.253"/>
    <p1510:client id="{EF5441CA-2003-40E9-BBEC-34B2FDE3E572}" v="1" dt="2020-11-30T10:06:22.256"/>
    <p1510:client id="{F58A4628-88D2-444A-8636-0028596A1609}" v="36" dt="2020-11-24T13:52:33.3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presProps" Target="presProps.xml" Id="rId8" /><Relationship Type="http://schemas.microsoft.com/office/2015/10/relationships/revisionInfo" Target="revisionInfo.xml" Id="rId13" /><Relationship Type="http://schemas.openxmlformats.org/officeDocument/2006/relationships/slide" Target="slides/slide2.xml" Id="rId3" /><Relationship Type="http://schemas.openxmlformats.org/officeDocument/2006/relationships/slide" Target="slides/slide6.xml" Id="rId7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tableStyles" Target="tableStyles.xml" Id="rId11" /><Relationship Type="http://schemas.openxmlformats.org/officeDocument/2006/relationships/slide" Target="slides/slide4.xml" Id="rId5" /><Relationship Type="http://schemas.openxmlformats.org/officeDocument/2006/relationships/theme" Target="theme/theme1.xml" Id="rId10" /><Relationship Type="http://schemas.openxmlformats.org/officeDocument/2006/relationships/slide" Target="slides/slide3.xml" Id="rId4" /><Relationship Type="http://schemas.openxmlformats.org/officeDocument/2006/relationships/viewProps" Target="viewProps.xml" Id="rId9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11/30/2020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9600" b="1">
                <a:latin typeface="Calibri"/>
                <a:ea typeface="+mj-lt"/>
                <a:cs typeface="+mj-lt"/>
              </a:rPr>
              <a:t>La </a:t>
            </a:r>
            <a:r>
              <a:rPr lang="en-US" sz="9600" b="1" err="1">
                <a:latin typeface="Calibri"/>
                <a:ea typeface="+mj-lt"/>
                <a:cs typeface="+mj-lt"/>
              </a:rPr>
              <a:t>cara</a:t>
            </a:r>
            <a:endParaRPr lang="en-US" sz="9600">
              <a:latin typeface="Calibri"/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9600">
                <a:latin typeface="Calibri Light"/>
                <a:ea typeface="+mn-lt"/>
                <a:cs typeface="+mn-lt"/>
              </a:rPr>
              <a:t>The face</a:t>
            </a:r>
            <a:endParaRPr lang="en-US" sz="9600">
              <a:latin typeface="Calibri Light"/>
              <a:cs typeface="Calibri"/>
            </a:endParaRPr>
          </a:p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39C72-11D8-48D6-BD8C-854B35C969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6762" y="496095"/>
            <a:ext cx="10515600" cy="1146967"/>
          </a:xfrm>
        </p:spPr>
        <p:txBody>
          <a:bodyPr>
            <a:normAutofit fontScale="90000"/>
          </a:bodyPr>
          <a:lstStyle/>
          <a:p>
            <a:br>
              <a:rPr lang="en-US" sz="2800" b="1">
                <a:cs typeface="Calibri Light"/>
              </a:rPr>
            </a:br>
            <a:br>
              <a:rPr lang="en-US" sz="2800" b="1">
                <a:cs typeface="Calibri Light"/>
              </a:rPr>
            </a:br>
            <a:br>
              <a:rPr lang="en-US" sz="2800" b="1">
                <a:cs typeface="Calibri Light"/>
              </a:rPr>
            </a:br>
            <a:r>
              <a:rPr lang="en-US" sz="2800" b="1">
                <a:latin typeface="Calibri"/>
                <a:cs typeface="Calibri Light"/>
              </a:rPr>
              <a:t>Lesson 1</a:t>
            </a:r>
            <a:br>
              <a:rPr lang="en-US" sz="2800" b="1">
                <a:latin typeface="Calibri"/>
                <a:cs typeface="Calibri Light"/>
              </a:rPr>
            </a:br>
            <a:r>
              <a:rPr lang="en-US" sz="2800" b="1">
                <a:latin typeface="Calibri"/>
                <a:cs typeface="Calibri Light"/>
              </a:rPr>
              <a:t>LC: Can I use a Spanish/English dictionary to find parts of the face?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67BEA-DB3D-437F-8CCD-8C35C49596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89969"/>
            <a:ext cx="10515600" cy="388699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latin typeface="Calibri Light"/>
                <a:cs typeface="Calibri"/>
              </a:rPr>
              <a:t>face         </a:t>
            </a:r>
            <a:endParaRPr lang="en-US">
              <a:latin typeface="Calibri Light"/>
              <a:ea typeface="+mn-lt"/>
              <a:cs typeface="+mn-lt"/>
            </a:endParaRPr>
          </a:p>
          <a:p>
            <a:r>
              <a:rPr lang="en-US">
                <a:latin typeface="Calibri Light"/>
                <a:cs typeface="Calibri"/>
              </a:rPr>
              <a:t>eye          </a:t>
            </a:r>
            <a:endParaRPr lang="en-US">
              <a:latin typeface="Calibri Light"/>
              <a:ea typeface="+mn-lt"/>
              <a:cs typeface="+mn-lt"/>
            </a:endParaRPr>
          </a:p>
          <a:p>
            <a:r>
              <a:rPr lang="en-US">
                <a:latin typeface="Calibri Light"/>
                <a:cs typeface="Calibri"/>
              </a:rPr>
              <a:t>nose        </a:t>
            </a:r>
            <a:endParaRPr lang="en-US">
              <a:latin typeface="Calibri Light"/>
              <a:ea typeface="+mn-lt"/>
              <a:cs typeface="+mn-lt"/>
            </a:endParaRPr>
          </a:p>
          <a:p>
            <a:r>
              <a:rPr lang="en-US">
                <a:latin typeface="Calibri Light"/>
                <a:cs typeface="Calibri"/>
              </a:rPr>
              <a:t>mouth     </a:t>
            </a:r>
            <a:endParaRPr lang="en-US">
              <a:latin typeface="Calibri Light"/>
              <a:ea typeface="+mn-lt"/>
              <a:cs typeface="+mn-lt"/>
            </a:endParaRPr>
          </a:p>
          <a:p>
            <a:r>
              <a:rPr lang="en-US">
                <a:latin typeface="Calibri Light"/>
                <a:cs typeface="Calibri"/>
              </a:rPr>
              <a:t>ear           </a:t>
            </a:r>
            <a:endParaRPr lang="en-US">
              <a:latin typeface="Calibri Light"/>
              <a:ea typeface="+mn-lt"/>
              <a:cs typeface="+mn-lt"/>
            </a:endParaRPr>
          </a:p>
          <a:p>
            <a:r>
              <a:rPr lang="en-US">
                <a:latin typeface="Calibri Light"/>
                <a:cs typeface="Calibri"/>
              </a:rPr>
              <a:t>hair         </a:t>
            </a:r>
            <a:endParaRPr lang="en-US">
              <a:latin typeface="Calibri Light"/>
              <a:ea typeface="+mn-lt"/>
              <a:cs typeface="+mn-lt"/>
            </a:endParaRPr>
          </a:p>
          <a:p>
            <a:r>
              <a:rPr lang="en-US">
                <a:latin typeface="Calibri Light"/>
                <a:cs typeface="Calibri"/>
              </a:rPr>
              <a:t>teeth      </a:t>
            </a:r>
            <a:endParaRPr lang="en-US">
              <a:latin typeface="Calibri Light"/>
              <a:ea typeface="+mn-lt"/>
              <a:cs typeface="+mn-lt"/>
            </a:endParaRPr>
          </a:p>
          <a:p>
            <a:endParaRPr lang="en-US">
              <a:ea typeface="+mn-lt"/>
              <a:cs typeface="+mn-lt"/>
            </a:endParaRPr>
          </a:p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004671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24094-77D6-460B-98BA-5AE1AED8D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en-US" sz="3200" b="1">
                <a:latin typeface="Calibri"/>
                <a:ea typeface="+mj-lt"/>
                <a:cs typeface="+mj-lt"/>
              </a:rPr>
              <a:t>LC: Can I use a Spanish/English dictionary to find parts of the face?</a:t>
            </a:r>
            <a:br>
              <a:rPr lang="en-US" sz="3200" b="1">
                <a:latin typeface="Calibri"/>
                <a:ea typeface="+mj-lt"/>
                <a:cs typeface="+mj-lt"/>
              </a:rPr>
            </a:br>
            <a:endParaRPr lang="en-US" sz="3200" b="1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A09C6A-3B71-4984-A22E-7284BA0BC7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3419"/>
            <a:ext cx="10515600" cy="4732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3600">
                <a:ea typeface="+mn-lt"/>
                <a:cs typeface="+mn-lt"/>
              </a:rPr>
              <a:t>f</a:t>
            </a:r>
            <a:r>
              <a:rPr lang="en-US" sz="3600">
                <a:latin typeface="Calibri Light"/>
                <a:ea typeface="+mn-lt"/>
                <a:cs typeface="+mn-lt"/>
              </a:rPr>
              <a:t>ace              la </a:t>
            </a:r>
            <a:r>
              <a:rPr lang="en-US" sz="3600" err="1">
                <a:latin typeface="Calibri Light"/>
                <a:ea typeface="+mn-lt"/>
                <a:cs typeface="+mn-lt"/>
              </a:rPr>
              <a:t>cara</a:t>
            </a:r>
            <a:endParaRPr lang="en-US" sz="3600">
              <a:latin typeface="Calibri Light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3600">
                <a:latin typeface="Calibri Light"/>
                <a:ea typeface="+mn-lt"/>
                <a:cs typeface="+mn-lt"/>
              </a:rPr>
              <a:t>eye               el </a:t>
            </a:r>
            <a:r>
              <a:rPr lang="en-US" sz="3600" err="1">
                <a:latin typeface="Calibri Light"/>
                <a:ea typeface="+mn-lt"/>
                <a:cs typeface="+mn-lt"/>
              </a:rPr>
              <a:t>ojo</a:t>
            </a:r>
            <a:r>
              <a:rPr lang="en-US" sz="3600">
                <a:latin typeface="Calibri Light"/>
                <a:ea typeface="+mn-lt"/>
                <a:cs typeface="+mn-lt"/>
              </a:rPr>
              <a:t>/los </a:t>
            </a:r>
            <a:r>
              <a:rPr lang="en-US" sz="3600" err="1">
                <a:latin typeface="Calibri Light"/>
                <a:ea typeface="+mn-lt"/>
                <a:cs typeface="+mn-lt"/>
              </a:rPr>
              <a:t>ojos</a:t>
            </a:r>
            <a:endParaRPr lang="en-US" sz="3600">
              <a:latin typeface="Calibri Light"/>
              <a:cs typeface="Calibri" panose="020F0502020204030204"/>
            </a:endParaRPr>
          </a:p>
          <a:p>
            <a:pPr marL="0" indent="0">
              <a:buNone/>
            </a:pPr>
            <a:r>
              <a:rPr lang="en-US" sz="3600">
                <a:latin typeface="Calibri Light"/>
                <a:ea typeface="+mn-lt"/>
                <a:cs typeface="+mn-lt"/>
              </a:rPr>
              <a:t>nose             la </a:t>
            </a:r>
            <a:r>
              <a:rPr lang="en-US" sz="3600" err="1">
                <a:latin typeface="Calibri Light"/>
                <a:ea typeface="+mn-lt"/>
                <a:cs typeface="+mn-lt"/>
              </a:rPr>
              <a:t>nariz</a:t>
            </a:r>
            <a:endParaRPr lang="en-US" sz="3600">
              <a:latin typeface="Calibri Light"/>
              <a:cs typeface="Calibri"/>
            </a:endParaRPr>
          </a:p>
          <a:p>
            <a:pPr marL="0" indent="0">
              <a:buNone/>
            </a:pPr>
            <a:r>
              <a:rPr lang="en-US" sz="3600">
                <a:latin typeface="Calibri Light"/>
                <a:ea typeface="+mn-lt"/>
                <a:cs typeface="+mn-lt"/>
              </a:rPr>
              <a:t>mouth         la boca</a:t>
            </a:r>
            <a:endParaRPr lang="en-US" sz="3600">
              <a:latin typeface="Calibri Light"/>
              <a:cs typeface="Calibri"/>
            </a:endParaRPr>
          </a:p>
          <a:p>
            <a:pPr marL="0" indent="0">
              <a:buNone/>
            </a:pPr>
            <a:r>
              <a:rPr lang="en-US" sz="3600">
                <a:latin typeface="Calibri Light"/>
                <a:ea typeface="+mn-lt"/>
                <a:cs typeface="+mn-lt"/>
              </a:rPr>
              <a:t>ear               la </a:t>
            </a:r>
            <a:r>
              <a:rPr lang="en-US" sz="3600" err="1">
                <a:latin typeface="Calibri Light"/>
                <a:ea typeface="+mn-lt"/>
                <a:cs typeface="+mn-lt"/>
              </a:rPr>
              <a:t>oreja</a:t>
            </a:r>
            <a:r>
              <a:rPr lang="en-US" sz="3600">
                <a:latin typeface="Calibri Light"/>
                <a:ea typeface="+mn-lt"/>
                <a:cs typeface="+mn-lt"/>
              </a:rPr>
              <a:t>/las </a:t>
            </a:r>
            <a:r>
              <a:rPr lang="en-US" sz="3600" err="1">
                <a:latin typeface="Calibri Light"/>
                <a:ea typeface="+mn-lt"/>
                <a:cs typeface="+mn-lt"/>
              </a:rPr>
              <a:t>orejas</a:t>
            </a:r>
            <a:endParaRPr lang="en-US" sz="3600">
              <a:latin typeface="Calibri Light"/>
              <a:cs typeface="Calibri"/>
            </a:endParaRPr>
          </a:p>
          <a:p>
            <a:pPr marL="0" indent="0">
              <a:buNone/>
            </a:pPr>
            <a:r>
              <a:rPr lang="en-US" sz="3600">
                <a:latin typeface="Calibri Light"/>
                <a:ea typeface="+mn-lt"/>
                <a:cs typeface="+mn-lt"/>
              </a:rPr>
              <a:t>hair              el </a:t>
            </a:r>
            <a:r>
              <a:rPr lang="en-US" sz="3600" err="1">
                <a:latin typeface="Calibri Light"/>
                <a:ea typeface="+mn-lt"/>
                <a:cs typeface="+mn-lt"/>
              </a:rPr>
              <a:t>pelo</a:t>
            </a:r>
            <a:endParaRPr lang="en-US" sz="3600">
              <a:latin typeface="Calibri Light"/>
              <a:cs typeface="Calibri"/>
            </a:endParaRPr>
          </a:p>
          <a:p>
            <a:pPr marL="0" indent="0">
              <a:buNone/>
            </a:pPr>
            <a:r>
              <a:rPr lang="en-US" sz="3600">
                <a:latin typeface="Calibri Light"/>
                <a:ea typeface="+mn-lt"/>
                <a:cs typeface="+mn-lt"/>
              </a:rPr>
              <a:t>teeth           el </a:t>
            </a:r>
            <a:r>
              <a:rPr lang="en-US" sz="3600" err="1">
                <a:latin typeface="Calibri Light"/>
                <a:ea typeface="+mn-lt"/>
                <a:cs typeface="+mn-lt"/>
              </a:rPr>
              <a:t>diente</a:t>
            </a:r>
            <a:r>
              <a:rPr lang="en-US" sz="3600">
                <a:latin typeface="Calibri Light"/>
                <a:ea typeface="+mn-lt"/>
                <a:cs typeface="+mn-lt"/>
              </a:rPr>
              <a:t>/los </a:t>
            </a:r>
            <a:r>
              <a:rPr lang="en-US" sz="3600" err="1">
                <a:latin typeface="Calibri Light"/>
                <a:ea typeface="+mn-lt"/>
                <a:cs typeface="+mn-lt"/>
              </a:rPr>
              <a:t>dientes</a:t>
            </a:r>
            <a:endParaRPr lang="en-US" sz="3600">
              <a:latin typeface="Calibri Light"/>
              <a:cs typeface="Calibri"/>
            </a:endParaRPr>
          </a:p>
          <a:p>
            <a:pPr marL="0" indent="0">
              <a:buNone/>
            </a:pPr>
            <a:r>
              <a:rPr lang="en-US" sz="3600">
                <a:latin typeface="Calibri Light"/>
                <a:cs typeface="Calibri"/>
              </a:rPr>
              <a:t>eyebrows   las </a:t>
            </a:r>
            <a:r>
              <a:rPr lang="en-US" sz="3600" err="1">
                <a:latin typeface="Calibri Light"/>
                <a:cs typeface="Calibri"/>
              </a:rPr>
              <a:t>cejas</a:t>
            </a:r>
            <a:endParaRPr lang="en-US" sz="3600">
              <a:latin typeface="Calibri Light"/>
              <a:cs typeface="Calibri"/>
            </a:endParaRPr>
          </a:p>
          <a:p>
            <a:endParaRPr lang="en-US" sz="40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566191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F3F064-B499-4EAD-83F8-B7391EAC8A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799386"/>
          </a:xfrm>
        </p:spPr>
        <p:txBody>
          <a:bodyPr>
            <a:normAutofit/>
          </a:bodyPr>
          <a:lstStyle/>
          <a:p>
            <a:r>
              <a:rPr lang="en-US" sz="3600" b="1">
                <a:latin typeface="Calibri"/>
                <a:cs typeface="Calibri Light"/>
              </a:rPr>
              <a:t>Lesson 2</a:t>
            </a:r>
            <a:br>
              <a:rPr lang="en-US" sz="3600" b="1">
                <a:latin typeface="Calibri"/>
                <a:cs typeface="Calibri Light"/>
              </a:rPr>
            </a:br>
            <a:r>
              <a:rPr lang="en-US" sz="3600" b="1">
                <a:latin typeface="Calibri Light"/>
                <a:cs typeface="Calibri Light"/>
              </a:rPr>
              <a:t>Let's recap parts of the face</a:t>
            </a:r>
            <a:br>
              <a:rPr lang="en-US" sz="3600" b="1">
                <a:latin typeface="Calibri Light"/>
                <a:cs typeface="Calibri Light"/>
              </a:rPr>
            </a:br>
            <a:br>
              <a:rPr lang="en-US" sz="3600" b="1">
                <a:latin typeface="Calibri"/>
                <a:cs typeface="Calibri Light"/>
              </a:rPr>
            </a:br>
            <a:br>
              <a:rPr lang="en-US" sz="3600" b="1">
                <a:cs typeface="Calibri Light"/>
              </a:rPr>
            </a:br>
            <a:r>
              <a:rPr lang="en-US" sz="3600" b="1">
                <a:cs typeface="Calibri Light"/>
              </a:rPr>
              <a:t>LC: Can I draw and label 'mi </a:t>
            </a:r>
            <a:r>
              <a:rPr lang="en-US" sz="3600" b="1" err="1">
                <a:cs typeface="Calibri Light"/>
              </a:rPr>
              <a:t>cara</a:t>
            </a:r>
            <a:r>
              <a:rPr lang="en-US" sz="3600" b="1">
                <a:cs typeface="Calibri Light"/>
              </a:rPr>
              <a:t>'?</a:t>
            </a:r>
            <a:br>
              <a:rPr lang="en-US" sz="3600" b="1">
                <a:cs typeface="Calibri Light"/>
              </a:rPr>
            </a:br>
            <a:r>
              <a:rPr lang="en-US" sz="3600">
                <a:ea typeface="+mj-lt"/>
                <a:cs typeface="+mj-lt"/>
              </a:rPr>
              <a:t>Remember to use the article el/la and los/las</a:t>
            </a:r>
            <a:endParaRPr lang="en-US" sz="3600" b="1">
              <a:ea typeface="+mj-lt"/>
              <a:cs typeface="+mj-lt"/>
            </a:endParaRPr>
          </a:p>
          <a:p>
            <a:endParaRPr lang="en-US" sz="3600" b="1"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42073611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000374-14D3-4752-9AF0-884F3AABE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>
                <a:latin typeface="Calibri"/>
                <a:cs typeface="Calibri Light"/>
              </a:rPr>
              <a:t>Lesson 3</a:t>
            </a:r>
            <a:br>
              <a:rPr lang="en-US" sz="3600" b="1">
                <a:latin typeface="Calibri"/>
                <a:cs typeface="Calibri Light"/>
              </a:rPr>
            </a:br>
            <a:r>
              <a:rPr lang="en-US" sz="3600" b="1">
                <a:latin typeface="Calibri"/>
                <a:cs typeface="Calibri Light"/>
              </a:rPr>
              <a:t>LC: Can I use nouns and adjectives correctly in a sentence?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9BD667-7302-4206-B5B0-07455CAB0A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>
                <a:latin typeface="Calibri Light"/>
                <a:cs typeface="Calibri"/>
              </a:rPr>
              <a:t>In Lesson 4, we are going to write some sentences to describe our faces. </a:t>
            </a:r>
            <a:endParaRPr lang="en-US" sz="2000">
              <a:latin typeface="Calibri" panose="020F0502020204030204"/>
              <a:cs typeface="Calibri"/>
            </a:endParaRPr>
          </a:p>
          <a:p>
            <a:pPr marL="0" indent="0">
              <a:buNone/>
            </a:pPr>
            <a:r>
              <a:rPr lang="en-US" sz="2000">
                <a:latin typeface="Calibri Light"/>
                <a:cs typeface="Calibri"/>
              </a:rPr>
              <a:t>Before we do that, we need to understand something very important for Spanish and for some of the other languages that you will learn at high school eg French</a:t>
            </a:r>
            <a:endParaRPr lang="en-US" sz="2000">
              <a:cs typeface="Calibri"/>
            </a:endParaRPr>
          </a:p>
          <a:p>
            <a:pPr marL="0" indent="0">
              <a:buNone/>
            </a:pPr>
            <a:r>
              <a:rPr lang="en-US" sz="2000">
                <a:latin typeface="Calibri Light"/>
                <a:cs typeface="Calibri"/>
              </a:rPr>
              <a:t>In English the adjective comes before the noun in a sentence but in Spanish the adjective comes after the noun.</a:t>
            </a:r>
          </a:p>
          <a:p>
            <a:pPr marL="0" indent="0">
              <a:buNone/>
            </a:pPr>
            <a:r>
              <a:rPr lang="en-US" sz="2000" b="1">
                <a:latin typeface="Calibri Light"/>
                <a:cs typeface="Calibri"/>
              </a:rPr>
              <a:t>Example</a:t>
            </a:r>
          </a:p>
          <a:p>
            <a:pPr marL="0" indent="0">
              <a:buNone/>
            </a:pPr>
            <a:r>
              <a:rPr lang="en-US" sz="2000">
                <a:latin typeface="Calibri Light"/>
                <a:cs typeface="Calibri"/>
              </a:rPr>
              <a:t>In English we say: The </a:t>
            </a:r>
            <a:r>
              <a:rPr lang="en-US" sz="2000">
                <a:solidFill>
                  <a:srgbClr val="FF0000"/>
                </a:solidFill>
                <a:latin typeface="Calibri Light"/>
                <a:cs typeface="Calibri"/>
              </a:rPr>
              <a:t>brown </a:t>
            </a:r>
            <a:r>
              <a:rPr lang="en-US" sz="2000">
                <a:solidFill>
                  <a:srgbClr val="0070C0"/>
                </a:solidFill>
                <a:latin typeface="Calibri Light"/>
                <a:cs typeface="Calibri"/>
              </a:rPr>
              <a:t>dog</a:t>
            </a:r>
          </a:p>
          <a:p>
            <a:pPr marL="0" indent="0">
              <a:buNone/>
            </a:pPr>
            <a:r>
              <a:rPr lang="en-US" sz="2000">
                <a:latin typeface="Calibri Light"/>
                <a:cs typeface="Calibri"/>
              </a:rPr>
              <a:t>In Spanish we say: The </a:t>
            </a:r>
            <a:r>
              <a:rPr lang="en-US" sz="2000">
                <a:solidFill>
                  <a:srgbClr val="0070C0"/>
                </a:solidFill>
                <a:latin typeface="Calibri Light"/>
                <a:cs typeface="Calibri"/>
              </a:rPr>
              <a:t>dog</a:t>
            </a:r>
            <a:r>
              <a:rPr lang="en-US" sz="2000">
                <a:solidFill>
                  <a:srgbClr val="FF0000"/>
                </a:solidFill>
                <a:latin typeface="Calibri Light"/>
                <a:cs typeface="Calibri"/>
              </a:rPr>
              <a:t> brown</a:t>
            </a:r>
            <a:endParaRPr lang="en-US" sz="2000">
              <a:solidFill>
                <a:srgbClr val="FF0000"/>
              </a:solidFill>
              <a:cs typeface="Calibri"/>
            </a:endParaRPr>
          </a:p>
          <a:p>
            <a:pPr marL="0" indent="0">
              <a:buNone/>
            </a:pPr>
            <a:r>
              <a:rPr lang="en-US" sz="2000">
                <a:latin typeface="Calibri Light"/>
                <a:cs typeface="Calibri"/>
              </a:rPr>
              <a:t>English: The </a:t>
            </a:r>
            <a:r>
              <a:rPr lang="en-US" sz="2000">
                <a:solidFill>
                  <a:srgbClr val="FF0000"/>
                </a:solidFill>
                <a:latin typeface="Calibri Light"/>
                <a:cs typeface="Calibri"/>
              </a:rPr>
              <a:t>red </a:t>
            </a:r>
            <a:r>
              <a:rPr lang="en-US" sz="2000">
                <a:solidFill>
                  <a:srgbClr val="0070C0"/>
                </a:solidFill>
                <a:latin typeface="Calibri Light"/>
                <a:cs typeface="Calibri"/>
              </a:rPr>
              <a:t>dress</a:t>
            </a:r>
          </a:p>
          <a:p>
            <a:pPr marL="0" indent="0">
              <a:buNone/>
            </a:pPr>
            <a:r>
              <a:rPr lang="en-US" sz="2000">
                <a:latin typeface="Calibri Light"/>
                <a:cs typeface="Calibri"/>
              </a:rPr>
              <a:t>Spanish: The </a:t>
            </a:r>
            <a:r>
              <a:rPr lang="en-US" sz="2000">
                <a:solidFill>
                  <a:srgbClr val="0070C0"/>
                </a:solidFill>
                <a:latin typeface="Calibri Light"/>
                <a:cs typeface="Calibri"/>
              </a:rPr>
              <a:t>dress</a:t>
            </a:r>
            <a:r>
              <a:rPr lang="en-US" sz="2000">
                <a:solidFill>
                  <a:srgbClr val="FF0000"/>
                </a:solidFill>
                <a:latin typeface="Calibri Light"/>
                <a:cs typeface="Calibri"/>
              </a:rPr>
              <a:t> red</a:t>
            </a:r>
          </a:p>
          <a:p>
            <a:pPr marL="0" indent="0">
              <a:buNone/>
            </a:pPr>
            <a:endParaRPr lang="en-US" sz="2000">
              <a:solidFill>
                <a:srgbClr val="FF0000"/>
              </a:solidFill>
              <a:latin typeface="Calibri Light"/>
              <a:cs typeface="Calibri"/>
            </a:endParaRPr>
          </a:p>
          <a:p>
            <a:pPr marL="0" indent="0">
              <a:buNone/>
            </a:pPr>
            <a:endParaRPr lang="en-US">
              <a:latin typeface="Calibri Light"/>
              <a:cs typeface="Calibri"/>
            </a:endParaRPr>
          </a:p>
          <a:p>
            <a:pPr marL="0" indent="0">
              <a:buNone/>
            </a:pPr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40348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7B574-0E7C-4BCE-B76C-AED346211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>
                <a:latin typeface="Calibri"/>
                <a:ea typeface="+mj-lt"/>
                <a:cs typeface="Calibri"/>
              </a:rPr>
              <a:t>LC: Can I use nouns and adjectives correctly in a sentence?</a:t>
            </a:r>
            <a:br>
              <a:rPr lang="en-US" sz="3200" b="1">
                <a:latin typeface="Calibri"/>
                <a:ea typeface="+mj-lt"/>
                <a:cs typeface="Calibri"/>
              </a:rPr>
            </a:br>
            <a:r>
              <a:rPr lang="en-US" sz="2000">
                <a:latin typeface="Calibri Light"/>
                <a:ea typeface="+mj-lt"/>
                <a:cs typeface="Calibri"/>
              </a:rPr>
              <a:t>5 sentences for Y3 and all for Y4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F9744F-11B6-4547-8D6D-56C179A009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044" y="1563688"/>
            <a:ext cx="10622756" cy="461327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>
                <a:latin typeface="Calibri Light"/>
                <a:cs typeface="Calibri Light"/>
              </a:rPr>
              <a:t>Today you are going to write some sentences using nouns and adjectives in the correct order. </a:t>
            </a:r>
            <a:endParaRPr lang="en-US">
              <a:latin typeface="Calibri" panose="020F0502020204030204"/>
              <a:cs typeface="Calibri" panose="020F0502020204030204"/>
            </a:endParaRPr>
          </a:p>
          <a:p>
            <a:r>
              <a:rPr lang="en-US">
                <a:latin typeface="Calibri Light"/>
                <a:cs typeface="Calibri Light"/>
              </a:rPr>
              <a:t>The vocabulary that you need will be in the word bank</a:t>
            </a:r>
          </a:p>
          <a:p>
            <a:r>
              <a:rPr lang="en-US">
                <a:latin typeface="Calibri Light"/>
                <a:cs typeface="Calibri Light"/>
              </a:rPr>
              <a:t>Remember the structure: </a:t>
            </a:r>
            <a:r>
              <a:rPr lang="en-US" b="1">
                <a:latin typeface="Calibri Light"/>
                <a:cs typeface="Calibri Light"/>
              </a:rPr>
              <a:t>el/la </a:t>
            </a:r>
            <a:r>
              <a:rPr lang="en-US" b="1">
                <a:solidFill>
                  <a:srgbClr val="0070C0"/>
                </a:solidFill>
                <a:latin typeface="Calibri Light"/>
                <a:cs typeface="Calibri Light"/>
              </a:rPr>
              <a:t>noun </a:t>
            </a:r>
            <a:r>
              <a:rPr lang="en-US" b="1">
                <a:solidFill>
                  <a:srgbClr val="FF0000"/>
                </a:solidFill>
                <a:latin typeface="Calibri Light"/>
                <a:cs typeface="Calibri Light"/>
              </a:rPr>
              <a:t>adjective</a:t>
            </a:r>
            <a:endParaRPr lang="en-US">
              <a:solidFill>
                <a:srgbClr val="FF0000"/>
              </a:solidFill>
              <a:latin typeface="Calibri Light"/>
              <a:cs typeface="Calibri Light"/>
            </a:endParaRPr>
          </a:p>
          <a:p>
            <a:pPr marL="0" indent="0">
              <a:buNone/>
            </a:pPr>
            <a:r>
              <a:rPr lang="en-US" sz="2000" b="1">
                <a:latin typeface="Calibri"/>
                <a:cs typeface="Calibri"/>
              </a:rPr>
              <a:t>Challenge</a:t>
            </a:r>
          </a:p>
          <a:p>
            <a:pPr marL="0" indent="0">
              <a:buNone/>
            </a:pPr>
            <a:r>
              <a:rPr lang="en-US" sz="2000">
                <a:latin typeface="Calibri Light"/>
                <a:cs typeface="Calibri"/>
              </a:rPr>
              <a:t>We know that nouns have gender in Spanish:</a:t>
            </a:r>
          </a:p>
          <a:p>
            <a:pPr marL="0" indent="0">
              <a:buNone/>
            </a:pPr>
            <a:r>
              <a:rPr lang="en-US" sz="2000">
                <a:latin typeface="Calibri Light"/>
                <a:cs typeface="Calibri"/>
              </a:rPr>
              <a:t>el for boy words (masculine)</a:t>
            </a:r>
          </a:p>
          <a:p>
            <a:pPr marL="0" indent="0">
              <a:buNone/>
            </a:pPr>
            <a:r>
              <a:rPr lang="en-US" sz="2000">
                <a:latin typeface="Calibri Light"/>
                <a:cs typeface="Calibri"/>
              </a:rPr>
              <a:t>la for girl words (feminine)</a:t>
            </a:r>
          </a:p>
          <a:p>
            <a:pPr marL="0" indent="0">
              <a:buNone/>
            </a:pPr>
            <a:r>
              <a:rPr lang="en-US" sz="2000">
                <a:latin typeface="Calibri Light"/>
                <a:cs typeface="Calibri"/>
              </a:rPr>
              <a:t>Adjectives also have to agree with the noun so you have to change </a:t>
            </a:r>
            <a:r>
              <a:rPr lang="en-US" sz="2000" b="1">
                <a:latin typeface="Calibri Light"/>
                <a:cs typeface="Calibri"/>
              </a:rPr>
              <a:t>some</a:t>
            </a:r>
            <a:r>
              <a:rPr lang="en-US" sz="2000">
                <a:latin typeface="Calibri Light"/>
                <a:cs typeface="Calibri"/>
              </a:rPr>
              <a:t> of the adjective endings depending on whether the noun is a boy or girl word. </a:t>
            </a:r>
          </a:p>
          <a:p>
            <a:pPr marL="0" indent="0">
              <a:buNone/>
            </a:pPr>
            <a:r>
              <a:rPr lang="en-US" sz="2000">
                <a:latin typeface="Calibri Light"/>
                <a:cs typeface="Calibri"/>
              </a:rPr>
              <a:t>Have a think about what you might have to do to the adjective in the sentences in the challenge section.</a:t>
            </a:r>
          </a:p>
          <a:p>
            <a:pPr marL="0" indent="0">
              <a:buNone/>
            </a:pPr>
            <a:endParaRPr lang="en-US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66470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La cara</vt:lpstr>
      <vt:lpstr>   Lesson 1 LC: Can I use a Spanish/English dictionary to find parts of the face?</vt:lpstr>
      <vt:lpstr>LC: Can I use a Spanish/English dictionary to find parts of the face? </vt:lpstr>
      <vt:lpstr>Lesson 2 Let's recap parts of the face   LC: Can I draw and label 'mi cara'? Remember to use the article el/la and los/las </vt:lpstr>
      <vt:lpstr>Lesson 3 LC: Can I use nouns and adjectives correctly in a sentence?</vt:lpstr>
      <vt:lpstr>LC: Can I use nouns and adjectives correctly in a sentence? 5 sentences for Y3 and all for Y4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2</cp:revision>
  <dcterms:created xsi:type="dcterms:W3CDTF">2020-11-20T14:24:58Z</dcterms:created>
  <dcterms:modified xsi:type="dcterms:W3CDTF">2020-11-30T10:06:22Z</dcterms:modified>
</cp:coreProperties>
</file>