
<file path=[Content_Types].xml><?xml version="1.0" encoding="utf-8"?>
<Types xmlns="http://schemas.openxmlformats.org/package/2006/content-types">
  <Default Extension="jpg" ContentType="image/j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Masters/slideMaster8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slideLayouts/slideLayout4.xml" ContentType="application/vnd.openxmlformats-officedocument.presentationml.slideLayout+xml"/>
  <Override PartName="/ppt/theme/theme3.xml" ContentType="application/vnd.openxmlformats-officedocument.theme+xml"/>
  <Override PartName="/ppt/slideLayouts/slideLayout5.xml" ContentType="application/vnd.openxmlformats-officedocument.presentationml.slideLayout+xml"/>
  <Override PartName="/ppt/theme/theme4.xml" ContentType="application/vnd.openxmlformats-officedocument.theme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theme/theme5.xml" ContentType="application/vnd.openxmlformats-officedocument.theme+xml"/>
  <Override PartName="/ppt/slideLayouts/slideLayout8.xml" ContentType="application/vnd.openxmlformats-officedocument.presentationml.slideLayout+xml"/>
  <Override PartName="/ppt/theme/theme6.xml" ContentType="application/vnd.openxmlformats-officedocument.theme+xml"/>
  <Override PartName="/ppt/slideLayouts/slideLayout9.xml" ContentType="application/vnd.openxmlformats-officedocument.presentationml.slideLayout+xml"/>
  <Override PartName="/ppt/theme/theme7.xml" ContentType="application/vnd.openxmlformats-officedocument.theme+xml"/>
  <Override PartName="/ppt/slideLayouts/slideLayout10.xml" ContentType="application/vnd.openxmlformats-officedocument.presentationml.slideLayout+xml"/>
  <Override PartName="/ppt/theme/theme8.xml" ContentType="application/vnd.openxmlformats-officedocument.theme+xml"/>
  <Override PartName="/ppt/theme/theme9.xml" ContentType="application/vnd.openxmlformats-officedocument.theme+xml"/>
  <Override PartName="/ppt/tags/tag1.xml" ContentType="application/vnd.openxmlformats-officedocument.presentationml.tags+xml"/>
  <Override PartName="/ppt/notesSlides/notesSlide1.xml" ContentType="application/vnd.openxmlformats-officedocument.presentationml.notesSlide+xml"/>
  <Override PartName="/ppt/tags/tag2.xml" ContentType="application/vnd.openxmlformats-officedocument.presentationml.tags+xml"/>
  <Override PartName="/ppt/notesSlides/notesSlide2.xml" ContentType="application/vnd.openxmlformats-officedocument.presentationml.notesSlide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notesSlides/notesSlide3.xml" ContentType="application/vnd.openxmlformats-officedocument.presentationml.notesSlide+xml"/>
  <Override PartName="/ppt/tags/tag9.xml" ContentType="application/vnd.openxmlformats-officedocument.presentationml.tags+xml"/>
  <Override PartName="/ppt/notesSlides/notesSlide4.xml" ContentType="application/vnd.openxmlformats-officedocument.presentationml.notesSlide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notesSlides/notesSlide5.xml" ContentType="application/vnd.openxmlformats-officedocument.presentationml.notesSlide+xml"/>
  <Override PartName="/ppt/tags/tag12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9" r:id="rId4"/>
    <p:sldMasterId id="2147483671" r:id="rId5"/>
    <p:sldMasterId id="2147483675" r:id="rId6"/>
    <p:sldMasterId id="2147483677" r:id="rId7"/>
    <p:sldMasterId id="2147483679" r:id="rId8"/>
    <p:sldMasterId id="2147483682" r:id="rId9"/>
    <p:sldMasterId id="2147483685" r:id="rId10"/>
    <p:sldMasterId id="2147483687" r:id="rId11"/>
  </p:sldMasterIdLst>
  <p:notesMasterIdLst>
    <p:notesMasterId r:id="rId27"/>
  </p:notesMasterIdLst>
  <p:sldIdLst>
    <p:sldId id="296" r:id="rId12"/>
    <p:sldId id="297" r:id="rId13"/>
    <p:sldId id="313" r:id="rId14"/>
    <p:sldId id="317" r:id="rId15"/>
    <p:sldId id="299" r:id="rId16"/>
    <p:sldId id="300" r:id="rId17"/>
    <p:sldId id="318" r:id="rId18"/>
    <p:sldId id="319" r:id="rId19"/>
    <p:sldId id="301" r:id="rId20"/>
    <p:sldId id="315" r:id="rId21"/>
    <p:sldId id="321" r:id="rId22"/>
    <p:sldId id="322" r:id="rId23"/>
    <p:sldId id="323" r:id="rId24"/>
    <p:sldId id="308" r:id="rId25"/>
    <p:sldId id="316" r:id="rId26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78" userDrawn="1">
          <p15:clr>
            <a:srgbClr val="A4A3A4"/>
          </p15:clr>
        </p15:guide>
        <p15:guide id="2" pos="3198" userDrawn="1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Sam Shutkever" initials="SS" lastIdx="1" clrIdx="0">
    <p:extLst>
      <p:ext uri="{19B8F6BF-5375-455C-9EA6-DF929625EA0E}">
        <p15:presenceInfo xmlns:p15="http://schemas.microsoft.com/office/powerpoint/2012/main" userId="Sam Shutkever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856B4"/>
    <a:srgbClr val="E5BCE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3445" autoAdjust="0"/>
    <p:restoredTop sz="81752" autoAdjust="0"/>
  </p:normalViewPr>
  <p:slideViewPr>
    <p:cSldViewPr snapToGrid="0" snapToObjects="1">
      <p:cViewPr varScale="1">
        <p:scale>
          <a:sx n="70" d="100"/>
          <a:sy n="70" d="100"/>
        </p:scale>
        <p:origin x="1910" y="53"/>
      </p:cViewPr>
      <p:guideLst>
        <p:guide orient="horz" pos="278"/>
        <p:guide pos="3198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Master" Target="slideMasters/slideMaster5.xml"/><Relationship Id="rId13" Type="http://schemas.openxmlformats.org/officeDocument/2006/relationships/slide" Target="slides/slide2.xml"/><Relationship Id="rId18" Type="http://schemas.openxmlformats.org/officeDocument/2006/relationships/slide" Target="slides/slide7.xml"/><Relationship Id="rId26" Type="http://schemas.openxmlformats.org/officeDocument/2006/relationships/slide" Target="slides/slide15.xml"/><Relationship Id="rId3" Type="http://schemas.openxmlformats.org/officeDocument/2006/relationships/customXml" Target="../customXml/item3.xml"/><Relationship Id="rId21" Type="http://schemas.openxmlformats.org/officeDocument/2006/relationships/slide" Target="slides/slide10.xml"/><Relationship Id="rId7" Type="http://schemas.openxmlformats.org/officeDocument/2006/relationships/slideMaster" Target="slideMasters/slideMaster4.xml"/><Relationship Id="rId12" Type="http://schemas.openxmlformats.org/officeDocument/2006/relationships/slide" Target="slides/slide1.xml"/><Relationship Id="rId17" Type="http://schemas.openxmlformats.org/officeDocument/2006/relationships/slide" Target="slides/slide6.xml"/><Relationship Id="rId25" Type="http://schemas.openxmlformats.org/officeDocument/2006/relationships/slide" Target="slides/slide14.xml"/><Relationship Id="rId2" Type="http://schemas.openxmlformats.org/officeDocument/2006/relationships/customXml" Target="../customXml/item2.xml"/><Relationship Id="rId16" Type="http://schemas.openxmlformats.org/officeDocument/2006/relationships/slide" Target="slides/slide5.xml"/><Relationship Id="rId20" Type="http://schemas.openxmlformats.org/officeDocument/2006/relationships/slide" Target="slides/slide9.xml"/><Relationship Id="rId29" Type="http://schemas.openxmlformats.org/officeDocument/2006/relationships/presProps" Target="presProps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3.xml"/><Relationship Id="rId11" Type="http://schemas.openxmlformats.org/officeDocument/2006/relationships/slideMaster" Target="slideMasters/slideMaster8.xml"/><Relationship Id="rId24" Type="http://schemas.openxmlformats.org/officeDocument/2006/relationships/slide" Target="slides/slide13.xml"/><Relationship Id="rId32" Type="http://schemas.openxmlformats.org/officeDocument/2006/relationships/tableStyles" Target="tableStyles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4.xml"/><Relationship Id="rId23" Type="http://schemas.openxmlformats.org/officeDocument/2006/relationships/slide" Target="slides/slide12.xml"/><Relationship Id="rId28" Type="http://schemas.openxmlformats.org/officeDocument/2006/relationships/commentAuthors" Target="commentAuthors.xml"/><Relationship Id="rId10" Type="http://schemas.openxmlformats.org/officeDocument/2006/relationships/slideMaster" Target="slideMasters/slideMaster7.xml"/><Relationship Id="rId19" Type="http://schemas.openxmlformats.org/officeDocument/2006/relationships/slide" Target="slides/slide8.xml"/><Relationship Id="rId31" Type="http://schemas.openxmlformats.org/officeDocument/2006/relationships/theme" Target="theme/theme1.xml"/><Relationship Id="rId4" Type="http://schemas.openxmlformats.org/officeDocument/2006/relationships/slideMaster" Target="slideMasters/slideMaster1.xml"/><Relationship Id="rId9" Type="http://schemas.openxmlformats.org/officeDocument/2006/relationships/slideMaster" Target="slideMasters/slideMaster6.xml"/><Relationship Id="rId14" Type="http://schemas.openxmlformats.org/officeDocument/2006/relationships/slide" Target="slides/slide3.xml"/><Relationship Id="rId22" Type="http://schemas.openxmlformats.org/officeDocument/2006/relationships/slide" Target="slides/slide11.xml"/><Relationship Id="rId27" Type="http://schemas.openxmlformats.org/officeDocument/2006/relationships/notesMaster" Target="notesMasters/notesMaster1.xml"/><Relationship Id="rId30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9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Comic Sans MS" panose="030F0702030302020204" pitchFamily="66" charset="0"/>
              </a:defRPr>
            </a:lvl1pPr>
          </a:lstStyle>
          <a:p>
            <a:fld id="{D1BE4B4D-D867-492E-97B2-A4C94167F287}" type="datetimeFigureOut">
              <a:rPr lang="en-GB" smtClean="0"/>
              <a:pPr/>
              <a:t>06/02/2021</a:t>
            </a:fld>
            <a:endParaRPr lang="en-GB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Comic Sans MS" panose="030F0702030302020204" pitchFamily="66" charset="0"/>
              </a:defRPr>
            </a:lvl1pPr>
          </a:lstStyle>
          <a:p>
            <a:fld id="{9A63A521-224D-4C95-824A-3CEFF92EB905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0047742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9A63A521-224D-4C95-824A-3CEFF92EB905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</a:t>
            </a:fld>
            <a:endParaRPr kumimoji="0" lang="en-GB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39808995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Only one with spots – not found in the shape drawer at school</a:t>
            </a:r>
          </a:p>
          <a:p>
            <a:r>
              <a:rPr lang="en-GB" dirty="0"/>
              <a:t>2d shape with </a:t>
            </a:r>
            <a:r>
              <a:rPr lang="en-GB" dirty="0" err="1"/>
              <a:t>staright</a:t>
            </a:r>
            <a:r>
              <a:rPr lang="en-GB" dirty="0"/>
              <a:t> sides, I can see squares on the 3d shapes as they have square faces</a:t>
            </a:r>
          </a:p>
          <a:p>
            <a:r>
              <a:rPr lang="en-GB" dirty="0"/>
              <a:t>Cuboid – the only one to have rectangular faces</a:t>
            </a:r>
          </a:p>
          <a:p>
            <a:r>
              <a:rPr lang="en-GB" dirty="0"/>
              <a:t>The only one</a:t>
            </a:r>
            <a:r>
              <a:rPr lang="en-GB" baseline="0" dirty="0"/>
              <a:t> to have a curved side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9A63A521-224D-4C95-824A-3CEFF92EB905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</a:t>
            </a:fld>
            <a:endParaRPr kumimoji="0" lang="en-GB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51352719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E5BDE1A-7BAF-3347-9EF9-B771E3D0C024}" type="slidenum">
              <a:rPr lang="en-GB" smtClean="0"/>
              <a:t>11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6803774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E5BDE1A-7BAF-3347-9EF9-B771E3D0C024}" type="slidenum">
              <a:rPr lang="en-GB" smtClean="0"/>
              <a:t>12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5756809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A63A521-224D-4C95-824A-3CEFF92EB905}" type="slidenum">
              <a:rPr lang="en-GB" smtClean="0"/>
              <a:pPr/>
              <a:t>14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6696775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/>
          <p:cNvSpPr>
            <a:spLocks noGrp="1"/>
          </p:cNvSpPr>
          <p:nvPr>
            <p:ph type="title" hasCustomPrompt="1"/>
          </p:nvPr>
        </p:nvSpPr>
        <p:spPr>
          <a:xfrm>
            <a:off x="0" y="2511188"/>
            <a:ext cx="5950424" cy="1787857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ctr">
              <a:defRPr sz="6600" baseline="0">
                <a:solidFill>
                  <a:schemeClr val="bg1"/>
                </a:solidFill>
                <a:latin typeface="KG Primary Penmanship" panose="02000506000000020003" pitchFamily="2" charset="0"/>
              </a:defRPr>
            </a:lvl1pPr>
          </a:lstStyle>
          <a:p>
            <a:r>
              <a:rPr lang="en-US" dirty="0"/>
              <a:t>TITLE – in caps and saved as a picture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7881816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r>
              <a:rPr lang="en-US" dirty="0"/>
              <a:t>Click to edit Master title style</a:t>
            </a:r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45335E50-1930-44E5-9B14-893AFBD95C69}" type="datetimeFigureOut">
              <a:rPr lang="en-GB" smtClean="0"/>
              <a:pPr/>
              <a:t>06/02/2021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108BBDC2-4ED5-4A8D-A28C-1B3F6D2413F0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312708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8085429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88973756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32463889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sz="4000" u="none" baseline="0">
                <a:latin typeface="Comic Sans MS" panose="030F0702030302020204" pitchFamily="66" charset="0"/>
              </a:defRPr>
            </a:lvl1pPr>
          </a:lstStyle>
          <a:p>
            <a:r>
              <a:rPr lang="en-US" dirty="0"/>
              <a:t>Have a go at questions 		 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7404558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baseline="0">
                <a:latin typeface="Comic Sans MS" panose="030F0702030302020204" pitchFamily="66" charset="0"/>
              </a:defRPr>
            </a:lvl1pPr>
          </a:lstStyle>
          <a:p>
            <a:r>
              <a:rPr lang="en-US" dirty="0"/>
              <a:t>Have a go at questions 	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4494777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52905947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79154107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24383510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jpg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3.xml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4.xml"/></Relationships>
</file>

<file path=ppt/slideMasters/_rels/slideMaster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theme" Target="../theme/theme4.xml"/><Relationship Id="rId1" Type="http://schemas.openxmlformats.org/officeDocument/2006/relationships/slideLayout" Target="../slideLayouts/slideLayout5.xml"/></Relationships>
</file>

<file path=ppt/slideMasters/_rels/slideMaster5.xml.rels><?xml version="1.0" encoding="UTF-8" standalone="yes"?>
<Relationships xmlns="http://schemas.openxmlformats.org/package/2006/relationships"><Relationship Id="rId3" Type="http://schemas.openxmlformats.org/officeDocument/2006/relationships/theme" Target="../theme/theme5.xml"/><Relationship Id="rId2" Type="http://schemas.openxmlformats.org/officeDocument/2006/relationships/slideLayout" Target="../slideLayouts/slideLayout7.xml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5.jpg"/></Relationships>
</file>

<file path=ppt/slideMasters/_rels/slideMaster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theme" Target="../theme/theme6.xml"/><Relationship Id="rId1" Type="http://schemas.openxmlformats.org/officeDocument/2006/relationships/slideLayout" Target="../slideLayouts/slideLayout8.xml"/></Relationships>
</file>

<file path=ppt/slideMasters/_rels/slideMaster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theme" Target="../theme/theme7.xml"/><Relationship Id="rId1" Type="http://schemas.openxmlformats.org/officeDocument/2006/relationships/slideLayout" Target="../slideLayouts/slideLayout9.xml"/></Relationships>
</file>

<file path=ppt/slideMasters/_rels/slideMaster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theme" Target="../theme/theme8.xml"/><Relationship Id="rId1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close up of a sign&#10;&#10;Description automatically generated">
            <a:extLst>
              <a:ext uri="{FF2B5EF4-FFF2-40B4-BE49-F238E27FC236}">
                <a16:creationId xmlns:a16="http://schemas.microsoft.com/office/drawing/2014/main" id="{F14EDCB3-CC60-E94C-B25C-4D771CB64958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622817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0" r:id="rId1"/>
    <p:sldLayoutId id="2147483684" r:id="rId2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2" name="Rectangle 1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close up of a logo&#10;&#10;Description automatically generated">
            <a:extLst>
              <a:ext uri="{FF2B5EF4-FFF2-40B4-BE49-F238E27FC236}">
                <a16:creationId xmlns:a16="http://schemas.microsoft.com/office/drawing/2014/main" id="{02C252DA-A0E8-6A49-900E-07188D62BBE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295206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2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een sign with white text&#10;&#10;Description automatically generated">
            <a:extLst>
              <a:ext uri="{FF2B5EF4-FFF2-40B4-BE49-F238E27FC236}">
                <a16:creationId xmlns:a16="http://schemas.microsoft.com/office/drawing/2014/main" id="{E7898E14-59E6-7D4D-8006-F74307CCB98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906573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6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icture containing table&#10;&#10;Description automatically generated">
            <a:extLst>
              <a:ext uri="{FF2B5EF4-FFF2-40B4-BE49-F238E27FC236}">
                <a16:creationId xmlns:a16="http://schemas.microsoft.com/office/drawing/2014/main" id="{F33BA71E-3CF0-1E4E-BEEE-6280AD06DDC9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05570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8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picture containing computer&#10;&#10;Description automatically generated">
            <a:extLst>
              <a:ext uri="{FF2B5EF4-FFF2-40B4-BE49-F238E27FC236}">
                <a16:creationId xmlns:a16="http://schemas.microsoft.com/office/drawing/2014/main" id="{3A3B0A72-DFF8-FC43-8B3B-B0D9C1468E83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23473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0" r:id="rId1"/>
    <p:sldLayoutId id="2147483681" r:id="rId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close up of a logo&#10;&#10;Description automatically generated">
            <a:extLst>
              <a:ext uri="{FF2B5EF4-FFF2-40B4-BE49-F238E27FC236}">
                <a16:creationId xmlns:a16="http://schemas.microsoft.com/office/drawing/2014/main" id="{27FE0188-803D-CF41-A7C4-56C7E1D1B2AE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184241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3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6" name="Rectangle 5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picture containing table&#10;&#10;Description automatically generated">
            <a:extLst>
              <a:ext uri="{FF2B5EF4-FFF2-40B4-BE49-F238E27FC236}">
                <a16:creationId xmlns:a16="http://schemas.microsoft.com/office/drawing/2014/main" id="{D3D08606-BA4C-8046-935F-20760BC2766D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0019741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6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8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icture containing table&#10;&#10;Description automatically generated">
            <a:extLst>
              <a:ext uri="{FF2B5EF4-FFF2-40B4-BE49-F238E27FC236}">
                <a16:creationId xmlns:a16="http://schemas.microsoft.com/office/drawing/2014/main" id="{F33BA71E-3CF0-1E4E-BEEE-6280AD06DDC9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1669068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8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https://vimeo.com/506145944" TargetMode="External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Relationship Id="rId4" Type="http://schemas.openxmlformats.org/officeDocument/2006/relationships/hyperlink" Target="https://www.bbc.co.uk/bitesize/topics/zjv39j6/articles/ztpwdmn" TargetMode="Externa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.xml"/><Relationship Id="rId2" Type="http://schemas.openxmlformats.org/officeDocument/2006/relationships/slideLayout" Target="../slideLayouts/slideLayout9.xml"/><Relationship Id="rId1" Type="http://schemas.openxmlformats.org/officeDocument/2006/relationships/tags" Target="../tags/tag1.xml"/><Relationship Id="rId4" Type="http://schemas.openxmlformats.org/officeDocument/2006/relationships/image" Target="../media/image9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.xml"/><Relationship Id="rId2" Type="http://schemas.openxmlformats.org/officeDocument/2006/relationships/slideLayout" Target="../slideLayouts/slideLayout9.xml"/><Relationship Id="rId1" Type="http://schemas.openxmlformats.org/officeDocument/2006/relationships/tags" Target="../tags/tag2.xml"/><Relationship Id="rId4" Type="http://schemas.openxmlformats.org/officeDocument/2006/relationships/image" Target="../media/image9.pn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slideLayout" Target="../slideLayouts/slideLayout5.xml"/><Relationship Id="rId1" Type="http://schemas.openxmlformats.org/officeDocument/2006/relationships/tags" Target="../tags/tag3.xml"/><Relationship Id="rId6" Type="http://schemas.openxmlformats.org/officeDocument/2006/relationships/image" Target="../media/image12.png"/><Relationship Id="rId5" Type="http://schemas.microsoft.com/office/2007/relationships/hdphoto" Target="../media/hdphoto1.wdp"/><Relationship Id="rId4" Type="http://schemas.openxmlformats.org/officeDocument/2006/relationships/image" Target="../media/image11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slideLayout" Target="../slideLayouts/slideLayout5.xml"/><Relationship Id="rId1" Type="http://schemas.openxmlformats.org/officeDocument/2006/relationships/tags" Target="../tags/tag4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slideLayout" Target="../slideLayouts/slideLayout10.xml"/><Relationship Id="rId1" Type="http://schemas.openxmlformats.org/officeDocument/2006/relationships/tags" Target="../tags/tag5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6.xml"/><Relationship Id="rId1" Type="http://schemas.openxmlformats.org/officeDocument/2006/relationships/tags" Target="../tags/tag6.xml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19.png"/><Relationship Id="rId3" Type="http://schemas.openxmlformats.org/officeDocument/2006/relationships/image" Target="../media/image14.png"/><Relationship Id="rId7" Type="http://schemas.openxmlformats.org/officeDocument/2006/relationships/image" Target="../media/image18.png"/><Relationship Id="rId2" Type="http://schemas.openxmlformats.org/officeDocument/2006/relationships/slideLayout" Target="../slideLayouts/slideLayout5.xml"/><Relationship Id="rId1" Type="http://schemas.openxmlformats.org/officeDocument/2006/relationships/tags" Target="../tags/tag7.xml"/><Relationship Id="rId6" Type="http://schemas.openxmlformats.org/officeDocument/2006/relationships/image" Target="../media/image17.png"/><Relationship Id="rId5" Type="http://schemas.openxmlformats.org/officeDocument/2006/relationships/image" Target="../media/image16.png"/><Relationship Id="rId4" Type="http://schemas.openxmlformats.org/officeDocument/2006/relationships/image" Target="../media/image15.png"/><Relationship Id="rId9" Type="http://schemas.openxmlformats.org/officeDocument/2006/relationships/image" Target="../media/image20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.xml"/><Relationship Id="rId7" Type="http://schemas.openxmlformats.org/officeDocument/2006/relationships/image" Target="../media/image15.png"/><Relationship Id="rId2" Type="http://schemas.openxmlformats.org/officeDocument/2006/relationships/slideLayout" Target="../slideLayouts/slideLayout5.xml"/><Relationship Id="rId1" Type="http://schemas.openxmlformats.org/officeDocument/2006/relationships/tags" Target="../tags/tag8.xml"/><Relationship Id="rId6" Type="http://schemas.openxmlformats.org/officeDocument/2006/relationships/image" Target="../media/image18.png"/><Relationship Id="rId5" Type="http://schemas.openxmlformats.org/officeDocument/2006/relationships/image" Target="../media/image13.png"/><Relationship Id="rId4" Type="http://schemas.openxmlformats.org/officeDocument/2006/relationships/image" Target="../media/image19.pn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png"/><Relationship Id="rId3" Type="http://schemas.openxmlformats.org/officeDocument/2006/relationships/notesSlide" Target="../notesSlides/notesSlide4.xml"/><Relationship Id="rId7" Type="http://schemas.openxmlformats.org/officeDocument/2006/relationships/image" Target="../media/image20.png"/><Relationship Id="rId2" Type="http://schemas.openxmlformats.org/officeDocument/2006/relationships/slideLayout" Target="../slideLayouts/slideLayout5.xml"/><Relationship Id="rId1" Type="http://schemas.openxmlformats.org/officeDocument/2006/relationships/tags" Target="../tags/tag9.xml"/><Relationship Id="rId6" Type="http://schemas.openxmlformats.org/officeDocument/2006/relationships/image" Target="../media/image15.png"/><Relationship Id="rId5" Type="http://schemas.openxmlformats.org/officeDocument/2006/relationships/image" Target="../media/image21.png"/><Relationship Id="rId10" Type="http://schemas.openxmlformats.org/officeDocument/2006/relationships/image" Target="../media/image19.png"/><Relationship Id="rId4" Type="http://schemas.openxmlformats.org/officeDocument/2006/relationships/image" Target="../media/image18.png"/><Relationship Id="rId9" Type="http://schemas.openxmlformats.org/officeDocument/2006/relationships/image" Target="../media/image17.pn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6.xml"/><Relationship Id="rId1" Type="http://schemas.openxmlformats.org/officeDocument/2006/relationships/tags" Target="../tags/tag10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5.xml"/><Relationship Id="rId2" Type="http://schemas.openxmlformats.org/officeDocument/2006/relationships/slideLayout" Target="../slideLayouts/slideLayout5.xml"/><Relationship Id="rId1" Type="http://schemas.openxmlformats.org/officeDocument/2006/relationships/tags" Target="../tags/tag11.xml"/><Relationship Id="rId6" Type="http://schemas.openxmlformats.org/officeDocument/2006/relationships/image" Target="../media/image20.png"/><Relationship Id="rId5" Type="http://schemas.openxmlformats.org/officeDocument/2006/relationships/image" Target="../media/image21.png"/><Relationship Id="rId4" Type="http://schemas.openxmlformats.org/officeDocument/2006/relationships/image" Target="../media/image22.png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6.xml"/><Relationship Id="rId1" Type="http://schemas.openxmlformats.org/officeDocument/2006/relationships/tags" Target="../tags/tag1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07214" y="2231032"/>
            <a:ext cx="5950212" cy="2395936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01EAAD21-18BA-4DF0-89F1-4D32167D8852}"/>
              </a:ext>
            </a:extLst>
          </p:cNvPr>
          <p:cNvSpPr txBox="1"/>
          <p:nvPr/>
        </p:nvSpPr>
        <p:spPr>
          <a:xfrm>
            <a:off x="881743" y="587829"/>
            <a:ext cx="396240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Video link to teaching slide:</a:t>
            </a:r>
          </a:p>
          <a:p>
            <a:r>
              <a:rPr lang="en-GB" dirty="0">
                <a:hlinkClick r:id="rId3"/>
              </a:rPr>
              <a:t>https://vimeo.com/506145944</a:t>
            </a:r>
            <a:endParaRPr lang="en-GB" dirty="0"/>
          </a:p>
          <a:p>
            <a:endParaRPr lang="en-GB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99028159-0F53-4D69-BA39-0840C7D5C50D}"/>
              </a:ext>
            </a:extLst>
          </p:cNvPr>
          <p:cNvSpPr txBox="1"/>
          <p:nvPr/>
        </p:nvSpPr>
        <p:spPr>
          <a:xfrm>
            <a:off x="881743" y="1665514"/>
            <a:ext cx="66838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BBC Bitesize link to clip &amp; quiz about 2D shapes:</a:t>
            </a:r>
          </a:p>
          <a:p>
            <a:r>
              <a:rPr lang="en-GB" dirty="0">
                <a:hlinkClick r:id="rId4"/>
              </a:rPr>
              <a:t>https://www.bbc.co.uk/bitesize/topics/zjv39j6/articles/ztpwdmn</a:t>
            </a:r>
            <a:endParaRPr lang="en-GB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6363980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6193548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" name="Rectangle 46"/>
          <p:cNvSpPr/>
          <p:nvPr/>
        </p:nvSpPr>
        <p:spPr>
          <a:xfrm>
            <a:off x="108065" y="373828"/>
            <a:ext cx="7996844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Comic Sans MS" panose="030F0702030302020204" pitchFamily="66" charset="0"/>
                <a:ea typeface="+mn-ea"/>
                <a:cs typeface="Calibri" panose="020F0502020204030204" pitchFamily="34" charset="0"/>
              </a:rPr>
              <a:t>Which one of these is the odd</a:t>
            </a:r>
            <a:r>
              <a:rPr kumimoji="0" lang="en-GB" sz="2800" b="0" i="0" u="none" strike="noStrike" kern="1200" cap="none" spc="0" normalizeH="0" noProof="0" dirty="0">
                <a:ln>
                  <a:noFill/>
                </a:ln>
                <a:effectLst/>
                <a:uLnTx/>
                <a:uFillTx/>
                <a:latin typeface="Comic Sans MS" panose="030F0702030302020204" pitchFamily="66" charset="0"/>
                <a:ea typeface="+mn-ea"/>
                <a:cs typeface="Calibri" panose="020F0502020204030204" pitchFamily="34" charset="0"/>
              </a:rPr>
              <a:t> one out?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Calibri" panose="020F0502020204030204"/>
              <a:ea typeface="+mn-ea"/>
            </a:endParaRP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58520" y="698318"/>
            <a:ext cx="2425033" cy="2766587"/>
          </a:xfrm>
          <a:prstGeom prst="rect">
            <a:avLst/>
          </a:prstGeom>
        </p:spPr>
      </p:pic>
      <p:sp>
        <p:nvSpPr>
          <p:cNvPr id="9" name="Rectangle 8"/>
          <p:cNvSpPr/>
          <p:nvPr/>
        </p:nvSpPr>
        <p:spPr>
          <a:xfrm rot="783905">
            <a:off x="5427269" y="1330351"/>
            <a:ext cx="1389973" cy="1389973"/>
          </a:xfrm>
          <a:prstGeom prst="rect">
            <a:avLst/>
          </a:prstGeom>
          <a:ln w="38100">
            <a:solidFill>
              <a:schemeClr val="tx1"/>
            </a:solidFill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Oval 9"/>
          <p:cNvSpPr/>
          <p:nvPr/>
        </p:nvSpPr>
        <p:spPr>
          <a:xfrm>
            <a:off x="5393117" y="3559703"/>
            <a:ext cx="1376389" cy="1377641"/>
          </a:xfrm>
          <a:prstGeom prst="ellipse">
            <a:avLst/>
          </a:prstGeom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Cube 10"/>
          <p:cNvSpPr/>
          <p:nvPr/>
        </p:nvSpPr>
        <p:spPr>
          <a:xfrm>
            <a:off x="2247833" y="3464905"/>
            <a:ext cx="926161" cy="1644423"/>
          </a:xfrm>
          <a:prstGeom prst="cube">
            <a:avLst/>
          </a:prstGeom>
          <a:ln w="38100">
            <a:solidFill>
              <a:schemeClr val="tx1"/>
            </a:solidFill>
          </a:ln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48136315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" name="Picture 4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58520" y="698318"/>
            <a:ext cx="2425033" cy="2766587"/>
          </a:xfrm>
          <a:prstGeom prst="rect">
            <a:avLst/>
          </a:prstGeom>
        </p:spPr>
      </p:pic>
      <p:sp>
        <p:nvSpPr>
          <p:cNvPr id="2" name="Rectangle 1"/>
          <p:cNvSpPr/>
          <p:nvPr/>
        </p:nvSpPr>
        <p:spPr>
          <a:xfrm rot="783905">
            <a:off x="5427269" y="1330351"/>
            <a:ext cx="1389973" cy="1389973"/>
          </a:xfrm>
          <a:prstGeom prst="rect">
            <a:avLst/>
          </a:prstGeom>
          <a:ln w="38100">
            <a:solidFill>
              <a:schemeClr val="tx1"/>
            </a:solidFill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" name="Oval 2"/>
          <p:cNvSpPr/>
          <p:nvPr/>
        </p:nvSpPr>
        <p:spPr>
          <a:xfrm>
            <a:off x="5393117" y="3559703"/>
            <a:ext cx="1376389" cy="1377641"/>
          </a:xfrm>
          <a:prstGeom prst="ellipse">
            <a:avLst/>
          </a:prstGeom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Rectangle 7"/>
          <p:cNvSpPr/>
          <p:nvPr/>
        </p:nvSpPr>
        <p:spPr>
          <a:xfrm>
            <a:off x="108065" y="373828"/>
            <a:ext cx="7996844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Comic Sans MS" panose="030F0702030302020204" pitchFamily="66" charset="0"/>
                <a:ea typeface="+mn-ea"/>
                <a:cs typeface="Calibri" panose="020F0502020204030204" pitchFamily="34" charset="0"/>
              </a:rPr>
              <a:t>Which one of these is the odd</a:t>
            </a:r>
            <a:r>
              <a:rPr kumimoji="0" lang="en-GB" sz="2800" b="0" i="0" u="none" strike="noStrike" kern="1200" cap="none" spc="0" normalizeH="0" noProof="0" dirty="0">
                <a:ln>
                  <a:noFill/>
                </a:ln>
                <a:effectLst/>
                <a:uLnTx/>
                <a:uFillTx/>
                <a:latin typeface="Comic Sans MS" panose="030F0702030302020204" pitchFamily="66" charset="0"/>
                <a:ea typeface="+mn-ea"/>
                <a:cs typeface="Calibri" panose="020F0502020204030204" pitchFamily="34" charset="0"/>
              </a:rPr>
              <a:t> one out?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Calibri" panose="020F0502020204030204"/>
              <a:ea typeface="+mn-ea"/>
            </a:endParaRPr>
          </a:p>
        </p:txBody>
      </p:sp>
      <p:sp>
        <p:nvSpPr>
          <p:cNvPr id="9" name="Rounded Rectangle 8"/>
          <p:cNvSpPr/>
          <p:nvPr/>
        </p:nvSpPr>
        <p:spPr>
          <a:xfrm>
            <a:off x="1475121" y="1066104"/>
            <a:ext cx="2395946" cy="2031017"/>
          </a:xfrm>
          <a:prstGeom prst="roundRect">
            <a:avLst>
              <a:gd name="adj" fmla="val 42443"/>
            </a:avLst>
          </a:prstGeom>
          <a:noFill/>
          <a:ln w="76200">
            <a:solidFill>
              <a:srgbClr val="92D050"/>
            </a:solidFill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L-shape 18">
            <a:extLst>
              <a:ext uri="{FF2B5EF4-FFF2-40B4-BE49-F238E27FC236}">
                <a16:creationId xmlns:a16="http://schemas.microsoft.com/office/drawing/2014/main" id="{2733F7A2-12B9-584C-95AF-F625C822A2E9}"/>
              </a:ext>
            </a:extLst>
          </p:cNvPr>
          <p:cNvSpPr/>
          <p:nvPr/>
        </p:nvSpPr>
        <p:spPr>
          <a:xfrm rot="2125914" flipH="1">
            <a:off x="3667692" y="932004"/>
            <a:ext cx="352244" cy="660313"/>
          </a:xfrm>
          <a:prstGeom prst="corner">
            <a:avLst>
              <a:gd name="adj1" fmla="val 19858"/>
              <a:gd name="adj2" fmla="val 21398"/>
            </a:avLst>
          </a:prstGeom>
          <a:solidFill>
            <a:srgbClr val="00B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Rounded Rectangle 12"/>
          <p:cNvSpPr/>
          <p:nvPr/>
        </p:nvSpPr>
        <p:spPr>
          <a:xfrm>
            <a:off x="4883339" y="1066104"/>
            <a:ext cx="2395946" cy="2031017"/>
          </a:xfrm>
          <a:prstGeom prst="roundRect">
            <a:avLst>
              <a:gd name="adj" fmla="val 42443"/>
            </a:avLst>
          </a:prstGeom>
          <a:noFill/>
          <a:ln w="76200">
            <a:solidFill>
              <a:srgbClr val="92D050"/>
            </a:solidFill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Rounded Rectangle 14"/>
          <p:cNvSpPr/>
          <p:nvPr/>
        </p:nvSpPr>
        <p:spPr>
          <a:xfrm>
            <a:off x="1475121" y="3265516"/>
            <a:ext cx="2395946" cy="2031017"/>
          </a:xfrm>
          <a:prstGeom prst="roundRect">
            <a:avLst>
              <a:gd name="adj" fmla="val 42443"/>
            </a:avLst>
          </a:prstGeom>
          <a:noFill/>
          <a:ln w="76200">
            <a:solidFill>
              <a:srgbClr val="92D050"/>
            </a:solidFill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" name="Rounded Rectangle 15"/>
          <p:cNvSpPr/>
          <p:nvPr/>
        </p:nvSpPr>
        <p:spPr>
          <a:xfrm>
            <a:off x="4883339" y="3265516"/>
            <a:ext cx="2395946" cy="2031017"/>
          </a:xfrm>
          <a:prstGeom prst="roundRect">
            <a:avLst>
              <a:gd name="adj" fmla="val 42443"/>
            </a:avLst>
          </a:prstGeom>
          <a:noFill/>
          <a:ln w="76200">
            <a:solidFill>
              <a:srgbClr val="92D050"/>
            </a:solidFill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" name="L-shape 18">
            <a:extLst>
              <a:ext uri="{FF2B5EF4-FFF2-40B4-BE49-F238E27FC236}">
                <a16:creationId xmlns:a16="http://schemas.microsoft.com/office/drawing/2014/main" id="{2733F7A2-12B9-584C-95AF-F625C822A2E9}"/>
              </a:ext>
            </a:extLst>
          </p:cNvPr>
          <p:cNvSpPr/>
          <p:nvPr/>
        </p:nvSpPr>
        <p:spPr>
          <a:xfrm rot="2125914" flipH="1">
            <a:off x="7103164" y="932004"/>
            <a:ext cx="352244" cy="660313"/>
          </a:xfrm>
          <a:prstGeom prst="corner">
            <a:avLst>
              <a:gd name="adj1" fmla="val 19858"/>
              <a:gd name="adj2" fmla="val 21398"/>
            </a:avLst>
          </a:prstGeom>
          <a:solidFill>
            <a:srgbClr val="00B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L-shape 18">
            <a:extLst>
              <a:ext uri="{FF2B5EF4-FFF2-40B4-BE49-F238E27FC236}">
                <a16:creationId xmlns:a16="http://schemas.microsoft.com/office/drawing/2014/main" id="{2733F7A2-12B9-584C-95AF-F625C822A2E9}"/>
              </a:ext>
            </a:extLst>
          </p:cNvPr>
          <p:cNvSpPr/>
          <p:nvPr/>
        </p:nvSpPr>
        <p:spPr>
          <a:xfrm rot="2125914" flipH="1">
            <a:off x="3667692" y="3208633"/>
            <a:ext cx="352244" cy="660313"/>
          </a:xfrm>
          <a:prstGeom prst="corner">
            <a:avLst>
              <a:gd name="adj1" fmla="val 19858"/>
              <a:gd name="adj2" fmla="val 21398"/>
            </a:avLst>
          </a:prstGeom>
          <a:solidFill>
            <a:srgbClr val="00B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" name="L-shape 18">
            <a:extLst>
              <a:ext uri="{FF2B5EF4-FFF2-40B4-BE49-F238E27FC236}">
                <a16:creationId xmlns:a16="http://schemas.microsoft.com/office/drawing/2014/main" id="{2733F7A2-12B9-584C-95AF-F625C822A2E9}"/>
              </a:ext>
            </a:extLst>
          </p:cNvPr>
          <p:cNvSpPr/>
          <p:nvPr/>
        </p:nvSpPr>
        <p:spPr>
          <a:xfrm rot="2125914" flipH="1">
            <a:off x="7103164" y="3208633"/>
            <a:ext cx="352244" cy="660313"/>
          </a:xfrm>
          <a:prstGeom prst="corner">
            <a:avLst>
              <a:gd name="adj1" fmla="val 19858"/>
              <a:gd name="adj2" fmla="val 21398"/>
            </a:avLst>
          </a:prstGeom>
          <a:solidFill>
            <a:srgbClr val="00B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Cube 3"/>
          <p:cNvSpPr/>
          <p:nvPr/>
        </p:nvSpPr>
        <p:spPr>
          <a:xfrm>
            <a:off x="2247833" y="3464905"/>
            <a:ext cx="926161" cy="1644423"/>
          </a:xfrm>
          <a:prstGeom prst="cube">
            <a:avLst/>
          </a:prstGeom>
          <a:ln w="38100">
            <a:solidFill>
              <a:schemeClr val="tx1"/>
            </a:solidFill>
          </a:ln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28024045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9" grpId="1" animBg="1"/>
      <p:bldP spid="10" grpId="0" animBg="1"/>
      <p:bldP spid="10" grpId="1" animBg="1"/>
      <p:bldP spid="13" grpId="0" animBg="1"/>
      <p:bldP spid="13" grpId="1" animBg="1"/>
      <p:bldP spid="15" grpId="0" animBg="1"/>
      <p:bldP spid="15" grpId="1" animBg="1"/>
      <p:bldP spid="16" grpId="0" animBg="1"/>
      <p:bldP spid="17" grpId="0" animBg="1"/>
      <p:bldP spid="17" grpId="1" animBg="1"/>
      <p:bldP spid="18" grpId="0" animBg="1"/>
      <p:bldP spid="18" grpId="1" animBg="1"/>
      <p:bldP spid="19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9546678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val 1"/>
          <p:cNvSpPr/>
          <p:nvPr/>
        </p:nvSpPr>
        <p:spPr>
          <a:xfrm>
            <a:off x="3167617" y="2392724"/>
            <a:ext cx="2372161" cy="2372161"/>
          </a:xfrm>
          <a:prstGeom prst="ellipse">
            <a:avLst/>
          </a:prstGeom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" name="Isosceles Triangle 2"/>
          <p:cNvSpPr/>
          <p:nvPr/>
        </p:nvSpPr>
        <p:spPr>
          <a:xfrm rot="10800000">
            <a:off x="3087161" y="2711608"/>
            <a:ext cx="2533071" cy="2183682"/>
          </a:xfrm>
          <a:prstGeom prst="triangle">
            <a:avLst/>
          </a:prstGeom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3" name="Rectangle 12"/>
          <p:cNvSpPr/>
          <p:nvPr/>
        </p:nvSpPr>
        <p:spPr>
          <a:xfrm rot="656589">
            <a:off x="3295283" y="2550032"/>
            <a:ext cx="2039788" cy="2039788"/>
          </a:xfrm>
          <a:prstGeom prst="rect">
            <a:avLst/>
          </a:prstGeom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31" name="Rectangle 30"/>
          <p:cNvSpPr/>
          <p:nvPr/>
        </p:nvSpPr>
        <p:spPr>
          <a:xfrm>
            <a:off x="3842508" y="1968147"/>
            <a:ext cx="1173212" cy="3146341"/>
          </a:xfrm>
          <a:prstGeom prst="rect">
            <a:avLst/>
          </a:prstGeom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4" name="Regular Pentagon 13"/>
          <p:cNvSpPr/>
          <p:nvPr/>
        </p:nvSpPr>
        <p:spPr>
          <a:xfrm>
            <a:off x="3006312" y="2155768"/>
            <a:ext cx="2617729" cy="2493075"/>
          </a:xfrm>
          <a:prstGeom prst="pentagon">
            <a:avLst/>
          </a:prstGeom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pic>
        <p:nvPicPr>
          <p:cNvPr id="36" name="Picture 35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21547" y="1381815"/>
            <a:ext cx="1605649" cy="1172665"/>
          </a:xfrm>
          <a:prstGeom prst="rect">
            <a:avLst/>
          </a:prstGeom>
        </p:spPr>
      </p:pic>
      <p:pic>
        <p:nvPicPr>
          <p:cNvPr id="1026" name="Picture 2" descr="Pen Biro Writing Ballpoint - Free vector graphic on Pixabay"/>
          <p:cNvPicPr>
            <a:picLocks noChangeAspect="1" noChangeArrowheads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0" b="91973" l="1000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028848">
            <a:off x="282678" y="2440255"/>
            <a:ext cx="3545326" cy="33126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33" name="Group 32"/>
          <p:cNvGrpSpPr/>
          <p:nvPr/>
        </p:nvGrpSpPr>
        <p:grpSpPr>
          <a:xfrm rot="849421">
            <a:off x="399644" y="3156960"/>
            <a:ext cx="3039590" cy="2986081"/>
            <a:chOff x="4571999" y="4165578"/>
            <a:chExt cx="2294313" cy="2136085"/>
          </a:xfrm>
        </p:grpSpPr>
        <p:pic>
          <p:nvPicPr>
            <p:cNvPr id="34" name="Picture 33"/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571999" y="4165578"/>
              <a:ext cx="2294313" cy="2136085"/>
            </a:xfrm>
            <a:prstGeom prst="rect">
              <a:avLst/>
            </a:prstGeom>
          </p:spPr>
        </p:pic>
        <p:sp>
          <p:nvSpPr>
            <p:cNvPr id="35" name="Rounded Rectangle 34"/>
            <p:cNvSpPr/>
            <p:nvPr/>
          </p:nvSpPr>
          <p:spPr>
            <a:xfrm rot="1141785">
              <a:off x="5368472" y="5097376"/>
              <a:ext cx="455860" cy="319088"/>
            </a:xfrm>
            <a:prstGeom prst="roundRect">
              <a:avLst>
                <a:gd name="adj" fmla="val 24130"/>
              </a:avLst>
            </a:prstGeom>
            <a:solidFill>
              <a:srgbClr val="FDD98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</p:spTree>
    <p:custDataLst>
      <p:tags r:id="rId1"/>
    </p:custDataLst>
    <p:extLst>
      <p:ext uri="{BB962C8B-B14F-4D97-AF65-F5344CB8AC3E}">
        <p14:creationId xmlns:p14="http://schemas.microsoft.com/office/powerpoint/2010/main" val="39396279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xit" presetSubtype="8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" dur="5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xit" presetSubtype="8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" dur="5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xit" presetSubtype="8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" dur="5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xit" presetSubtype="8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8" dur="5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5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2" grpId="1" animBg="1"/>
      <p:bldP spid="3" grpId="0" animBg="1"/>
      <p:bldP spid="3" grpId="1" animBg="1"/>
      <p:bldP spid="13" grpId="0" animBg="1"/>
      <p:bldP spid="13" grpId="1" animBg="1"/>
      <p:bldP spid="31" grpId="0" animBg="1"/>
      <p:bldP spid="31" grpId="1" animBg="1"/>
      <p:bldP spid="1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ounded Rectangular Callout 15"/>
          <p:cNvSpPr/>
          <p:nvPr/>
        </p:nvSpPr>
        <p:spPr>
          <a:xfrm>
            <a:off x="1799303" y="1917291"/>
            <a:ext cx="3775588" cy="2595716"/>
          </a:xfrm>
          <a:prstGeom prst="wedgeRoundRectCallout">
            <a:avLst>
              <a:gd name="adj1" fmla="val 72662"/>
              <a:gd name="adj2" fmla="val -34295"/>
              <a:gd name="adj3" fmla="val 16667"/>
            </a:avLst>
          </a:prstGeom>
          <a:ln w="38100"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en-GB" sz="3600" dirty="0">
                <a:latin typeface="Comic Sans MS" panose="030F0702030302020204" pitchFamily="66" charset="0"/>
              </a:rPr>
              <a:t>Sometimes I make an x with my arms as I say hexagon</a:t>
            </a:r>
          </a:p>
        </p:txBody>
      </p:sp>
      <p:pic>
        <p:nvPicPr>
          <p:cNvPr id="36" name="Picture 35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21547" y="1381815"/>
            <a:ext cx="1605649" cy="1172665"/>
          </a:xfrm>
          <a:prstGeom prst="rect">
            <a:avLst/>
          </a:prstGeom>
        </p:spPr>
      </p:pic>
      <p:sp>
        <p:nvSpPr>
          <p:cNvPr id="4" name="Rounded Rectangular Callout 3"/>
          <p:cNvSpPr/>
          <p:nvPr/>
        </p:nvSpPr>
        <p:spPr>
          <a:xfrm>
            <a:off x="1799303" y="2064774"/>
            <a:ext cx="3775588" cy="2300749"/>
          </a:xfrm>
          <a:prstGeom prst="wedgeRoundRectCallout">
            <a:avLst>
              <a:gd name="adj1" fmla="val 72662"/>
              <a:gd name="adj2" fmla="val -34295"/>
              <a:gd name="adj3" fmla="val 16667"/>
            </a:avLst>
          </a:prstGeom>
          <a:ln w="38100"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en-GB" sz="3600" dirty="0">
                <a:latin typeface="Comic Sans MS" panose="030F0702030302020204" pitchFamily="66" charset="0"/>
              </a:rPr>
              <a:t>Both six and hexagon have an x in them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38840018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 animBg="1"/>
      <p:bldP spid="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Regular Pentagon 19"/>
          <p:cNvSpPr/>
          <p:nvPr/>
        </p:nvSpPr>
        <p:spPr>
          <a:xfrm rot="6082618">
            <a:off x="2042284" y="1673223"/>
            <a:ext cx="1995938" cy="1900893"/>
          </a:xfrm>
          <a:prstGeom prst="pentagon">
            <a:avLst/>
          </a:prstGeom>
          <a:solidFill>
            <a:schemeClr val="accent2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7" name="Hexagon 6"/>
          <p:cNvSpPr/>
          <p:nvPr/>
        </p:nvSpPr>
        <p:spPr>
          <a:xfrm>
            <a:off x="4413316" y="2004176"/>
            <a:ext cx="2279666" cy="1283110"/>
          </a:xfrm>
          <a:prstGeom prst="hexagon">
            <a:avLst/>
          </a:prstGeom>
          <a:solidFill>
            <a:schemeClr val="accent4">
              <a:lumMod val="60000"/>
              <a:lumOff val="40000"/>
            </a:schemeClr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B299290B-AF80-CD43-8745-F3FABC4DA03C}"/>
              </a:ext>
            </a:extLst>
          </p:cNvPr>
          <p:cNvSpPr txBox="1"/>
          <p:nvPr/>
        </p:nvSpPr>
        <p:spPr>
          <a:xfrm>
            <a:off x="398206" y="351760"/>
            <a:ext cx="763315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t>Which shape</a:t>
            </a:r>
            <a:r>
              <a:rPr kumimoji="0" lang="en-GB" sz="3200" b="0" i="0" u="none" strike="noStrike" kern="1200" cap="none" spc="0" normalizeH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t> is the hexagon</a:t>
            </a:r>
            <a:r>
              <a:rPr kumimoji="0" lang="en-GB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t>?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9EF608C-26FA-D746-B1C0-9C5D6BBEFCE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793934" y="3988875"/>
            <a:ext cx="977434" cy="977434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BC634FF6-57F4-B24A-B508-F4D2602EAAC3}"/>
              </a:ext>
            </a:extLst>
          </p:cNvPr>
          <p:cNvSpPr txBox="1"/>
          <p:nvPr/>
        </p:nvSpPr>
        <p:spPr>
          <a:xfrm>
            <a:off x="2521974" y="4945577"/>
            <a:ext cx="344436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t>Have a think</a:t>
            </a: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9ED91252-0F72-7444-9422-0E787916334A}"/>
              </a:ext>
            </a:extLst>
          </p:cNvPr>
          <p:cNvSpPr/>
          <p:nvPr/>
        </p:nvSpPr>
        <p:spPr>
          <a:xfrm>
            <a:off x="1726651" y="1321936"/>
            <a:ext cx="2556000" cy="2556000"/>
          </a:xfrm>
          <a:prstGeom prst="rect">
            <a:avLst/>
          </a:prstGeom>
          <a:noFill/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FC21EF0A-16CF-DF43-9782-0618CE00509C}"/>
              </a:ext>
            </a:extLst>
          </p:cNvPr>
          <p:cNvSpPr/>
          <p:nvPr/>
        </p:nvSpPr>
        <p:spPr>
          <a:xfrm>
            <a:off x="4286508" y="1321936"/>
            <a:ext cx="2556000" cy="2556000"/>
          </a:xfrm>
          <a:prstGeom prst="rect">
            <a:avLst/>
          </a:prstGeom>
          <a:noFill/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6" name="L-shape 15">
            <a:extLst>
              <a:ext uri="{FF2B5EF4-FFF2-40B4-BE49-F238E27FC236}">
                <a16:creationId xmlns:a16="http://schemas.microsoft.com/office/drawing/2014/main" id="{4E0D86A1-D1DB-A443-AB0C-7CB45FC98BC6}"/>
              </a:ext>
            </a:extLst>
          </p:cNvPr>
          <p:cNvSpPr/>
          <p:nvPr/>
        </p:nvSpPr>
        <p:spPr>
          <a:xfrm rot="18884358">
            <a:off x="5574578" y="1866832"/>
            <a:ext cx="1553317" cy="707886"/>
          </a:xfrm>
          <a:prstGeom prst="corner">
            <a:avLst>
              <a:gd name="adj1" fmla="val 41260"/>
              <a:gd name="adj2" fmla="val 40107"/>
            </a:avLst>
          </a:prstGeom>
          <a:solidFill>
            <a:srgbClr val="00B05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9" name="Cross 18">
            <a:extLst>
              <a:ext uri="{FF2B5EF4-FFF2-40B4-BE49-F238E27FC236}">
                <a16:creationId xmlns:a16="http://schemas.microsoft.com/office/drawing/2014/main" id="{07601E58-F0AE-7342-A2CD-FB52FB418EB8}"/>
              </a:ext>
            </a:extLst>
          </p:cNvPr>
          <p:cNvSpPr/>
          <p:nvPr/>
        </p:nvSpPr>
        <p:spPr>
          <a:xfrm rot="18884358">
            <a:off x="2215962" y="1881428"/>
            <a:ext cx="1479316" cy="1484481"/>
          </a:xfrm>
          <a:prstGeom prst="plus">
            <a:avLst>
              <a:gd name="adj" fmla="val 42741"/>
            </a:avLst>
          </a:prstGeom>
          <a:solidFill>
            <a:srgbClr val="FF000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18664454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16" grpId="0" animBg="1"/>
      <p:bldP spid="19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cs typeface="Calibri" panose="020F0502020204030204" pitchFamily="34" charset="0"/>
              </a:rPr>
              <a:t>Have a go at question 1 on the worksheet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78224267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0" name="Group 29"/>
          <p:cNvGrpSpPr/>
          <p:nvPr/>
        </p:nvGrpSpPr>
        <p:grpSpPr>
          <a:xfrm>
            <a:off x="1960046" y="2937272"/>
            <a:ext cx="2103188" cy="1736791"/>
            <a:chOff x="2386000" y="4981886"/>
            <a:chExt cx="2103188" cy="1736791"/>
          </a:xfrm>
        </p:grpSpPr>
        <p:pic>
          <p:nvPicPr>
            <p:cNvPr id="23" name="Picture 22" descr="A picture containing clock, drawing&#10;&#10;Description automatically generated">
              <a:extLst>
                <a:ext uri="{FF2B5EF4-FFF2-40B4-BE49-F238E27FC236}">
                  <a16:creationId xmlns:a16="http://schemas.microsoft.com/office/drawing/2014/main" id="{FA7C6C45-DDEB-9441-A89B-7E85FDF6739E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/>
            <a:srcRect b="65890"/>
            <a:stretch/>
          </p:blipFill>
          <p:spPr>
            <a:xfrm>
              <a:off x="2386000" y="4981886"/>
              <a:ext cx="2103188" cy="867372"/>
            </a:xfrm>
            <a:prstGeom prst="rect">
              <a:avLst/>
            </a:prstGeom>
          </p:spPr>
        </p:pic>
        <p:pic>
          <p:nvPicPr>
            <p:cNvPr id="25" name="Picture 24" descr="A picture containing clock, drawing&#10;&#10;Description automatically generated">
              <a:extLst>
                <a:ext uri="{FF2B5EF4-FFF2-40B4-BE49-F238E27FC236}">
                  <a16:creationId xmlns:a16="http://schemas.microsoft.com/office/drawing/2014/main" id="{FA7C6C45-DDEB-9441-A89B-7E85FDF6739E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/>
            <a:srcRect t="64601"/>
            <a:stretch/>
          </p:blipFill>
          <p:spPr>
            <a:xfrm>
              <a:off x="2386000" y="5818530"/>
              <a:ext cx="2103188" cy="900147"/>
            </a:xfrm>
            <a:prstGeom prst="rect">
              <a:avLst/>
            </a:prstGeom>
          </p:spPr>
        </p:pic>
      </p:grpSp>
      <p:pic>
        <p:nvPicPr>
          <p:cNvPr id="4" name="Picture 3" descr="A close up of a logo&#10;&#10;Description automatically generated">
            <a:extLst>
              <a:ext uri="{FF2B5EF4-FFF2-40B4-BE49-F238E27FC236}">
                <a16:creationId xmlns:a16="http://schemas.microsoft.com/office/drawing/2014/main" id="{38821C1E-7908-FF41-819D-90C0F48BCF7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891775" y="2098287"/>
            <a:ext cx="2222500" cy="2222500"/>
          </a:xfrm>
          <a:prstGeom prst="rect">
            <a:avLst/>
          </a:prstGeom>
        </p:spPr>
      </p:pic>
      <p:sp>
        <p:nvSpPr>
          <p:cNvPr id="2" name="Cloud 1"/>
          <p:cNvSpPr/>
          <p:nvPr/>
        </p:nvSpPr>
        <p:spPr>
          <a:xfrm>
            <a:off x="3358518" y="2098287"/>
            <a:ext cx="1443391" cy="1648828"/>
          </a:xfrm>
          <a:prstGeom prst="cloud">
            <a:avLst/>
          </a:prstGeom>
          <a:solidFill>
            <a:schemeClr val="accent4">
              <a:lumMod val="20000"/>
              <a:lumOff val="80000"/>
            </a:schemeClr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4600576" y="1550841"/>
            <a:ext cx="1865508" cy="2300513"/>
          </a:xfrm>
          <a:prstGeom prst="rect">
            <a:avLst/>
          </a:prstGeom>
        </p:spPr>
      </p:pic>
      <p:pic>
        <p:nvPicPr>
          <p:cNvPr id="5" name="Picture 4" descr="A close up of a sign&#10;&#10;Description automatically generated">
            <a:extLst>
              <a:ext uri="{FF2B5EF4-FFF2-40B4-BE49-F238E27FC236}">
                <a16:creationId xmlns:a16="http://schemas.microsoft.com/office/drawing/2014/main" id="{5EEF8C21-68DD-5347-8646-F2556F23E5C1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33206" y="2094841"/>
            <a:ext cx="2222500" cy="2222500"/>
          </a:xfrm>
          <a:prstGeom prst="rect">
            <a:avLst/>
          </a:prstGeom>
        </p:spPr>
      </p:pic>
      <p:pic>
        <p:nvPicPr>
          <p:cNvPr id="6" name="Picture 5" descr="A picture containing lamp, light&#10;&#10;Description automatically generated">
            <a:extLst>
              <a:ext uri="{FF2B5EF4-FFF2-40B4-BE49-F238E27FC236}">
                <a16:creationId xmlns:a16="http://schemas.microsoft.com/office/drawing/2014/main" id="{1FDC1ED9-501B-C248-9004-050D0B45D708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 rot="10800000">
            <a:off x="2988332" y="2635865"/>
            <a:ext cx="2222500" cy="2222500"/>
          </a:xfrm>
          <a:prstGeom prst="rect">
            <a:avLst/>
          </a:prstGeom>
        </p:spPr>
      </p:pic>
      <p:pic>
        <p:nvPicPr>
          <p:cNvPr id="7" name="Picture 6" descr="A picture containing mug, cup, glass&#10;&#10;Description automatically generated">
            <a:extLst>
              <a:ext uri="{FF2B5EF4-FFF2-40B4-BE49-F238E27FC236}">
                <a16:creationId xmlns:a16="http://schemas.microsoft.com/office/drawing/2014/main" id="{0C7DA872-79ED-3E4A-A814-030FAEE54A73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3149082" y="2315512"/>
            <a:ext cx="1760732" cy="2128795"/>
          </a:xfrm>
          <a:prstGeom prst="rect">
            <a:avLst/>
          </a:prstGeom>
        </p:spPr>
      </p:pic>
      <p:pic>
        <p:nvPicPr>
          <p:cNvPr id="8" name="Picture 7" descr="A close up of a logo&#10;&#10;Description automatically generated">
            <a:extLst>
              <a:ext uri="{FF2B5EF4-FFF2-40B4-BE49-F238E27FC236}">
                <a16:creationId xmlns:a16="http://schemas.microsoft.com/office/drawing/2014/main" id="{E48A0364-9CC8-7144-AC18-4EFAD3F592E5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2768369" y="2005290"/>
            <a:ext cx="2442463" cy="2442463"/>
          </a:xfrm>
          <a:prstGeom prst="rect">
            <a:avLst/>
          </a:prstGeom>
        </p:spPr>
      </p:pic>
      <p:sp>
        <p:nvSpPr>
          <p:cNvPr id="9" name="Cube 8"/>
          <p:cNvSpPr/>
          <p:nvPr/>
        </p:nvSpPr>
        <p:spPr>
          <a:xfrm>
            <a:off x="3317179" y="2005290"/>
            <a:ext cx="1424537" cy="2529303"/>
          </a:xfrm>
          <a:prstGeom prst="cube">
            <a:avLst/>
          </a:prstGeom>
          <a:ln w="57150">
            <a:solidFill>
              <a:schemeClr val="tx1"/>
            </a:solidFill>
          </a:ln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" name="Oval 2"/>
          <p:cNvSpPr/>
          <p:nvPr/>
        </p:nvSpPr>
        <p:spPr>
          <a:xfrm>
            <a:off x="1240189" y="3538363"/>
            <a:ext cx="181952" cy="208752"/>
          </a:xfrm>
          <a:prstGeom prst="ellipse">
            <a:avLst/>
          </a:prstGeom>
          <a:solidFill>
            <a:schemeClr val="tx1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3" name="Oval 12"/>
          <p:cNvSpPr/>
          <p:nvPr/>
        </p:nvSpPr>
        <p:spPr>
          <a:xfrm>
            <a:off x="1657898" y="3254619"/>
            <a:ext cx="181952" cy="208752"/>
          </a:xfrm>
          <a:prstGeom prst="ellipse">
            <a:avLst/>
          </a:prstGeom>
          <a:solidFill>
            <a:schemeClr val="tx1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4" name="Oval 13"/>
          <p:cNvSpPr/>
          <p:nvPr/>
        </p:nvSpPr>
        <p:spPr>
          <a:xfrm>
            <a:off x="1927150" y="2374355"/>
            <a:ext cx="181952" cy="208752"/>
          </a:xfrm>
          <a:prstGeom prst="ellipse">
            <a:avLst/>
          </a:prstGeom>
          <a:solidFill>
            <a:schemeClr val="tx1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6" name="Oval 15"/>
          <p:cNvSpPr/>
          <p:nvPr/>
        </p:nvSpPr>
        <p:spPr>
          <a:xfrm>
            <a:off x="1927150" y="2818325"/>
            <a:ext cx="181952" cy="208752"/>
          </a:xfrm>
          <a:prstGeom prst="ellipse">
            <a:avLst/>
          </a:prstGeom>
          <a:solidFill>
            <a:schemeClr val="tx1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7" name="Oval 16"/>
          <p:cNvSpPr/>
          <p:nvPr/>
        </p:nvSpPr>
        <p:spPr>
          <a:xfrm>
            <a:off x="1470793" y="2609573"/>
            <a:ext cx="181952" cy="208752"/>
          </a:xfrm>
          <a:prstGeom prst="ellipse">
            <a:avLst/>
          </a:prstGeom>
          <a:solidFill>
            <a:schemeClr val="tx1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9" name="Oval 18"/>
          <p:cNvSpPr/>
          <p:nvPr/>
        </p:nvSpPr>
        <p:spPr>
          <a:xfrm>
            <a:off x="2386000" y="2591138"/>
            <a:ext cx="181952" cy="208752"/>
          </a:xfrm>
          <a:prstGeom prst="ellipse">
            <a:avLst/>
          </a:prstGeom>
          <a:solidFill>
            <a:schemeClr val="tx1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grpSp>
        <p:nvGrpSpPr>
          <p:cNvPr id="12" name="Group 11"/>
          <p:cNvGrpSpPr/>
          <p:nvPr/>
        </p:nvGrpSpPr>
        <p:grpSpPr>
          <a:xfrm>
            <a:off x="1956121" y="2157087"/>
            <a:ext cx="2103188" cy="1798238"/>
            <a:chOff x="1548678" y="4370595"/>
            <a:chExt cx="2103188" cy="1798238"/>
          </a:xfrm>
        </p:grpSpPr>
        <p:pic>
          <p:nvPicPr>
            <p:cNvPr id="28" name="Picture 27" descr="A picture containing clock, drawing&#10;&#10;Description automatically generated">
              <a:extLst>
                <a:ext uri="{FF2B5EF4-FFF2-40B4-BE49-F238E27FC236}">
                  <a16:creationId xmlns:a16="http://schemas.microsoft.com/office/drawing/2014/main" id="{FA7C6C45-DDEB-9441-A89B-7E85FDF6739E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/>
            <a:srcRect b="64682"/>
            <a:stretch/>
          </p:blipFill>
          <p:spPr>
            <a:xfrm>
              <a:off x="1548678" y="4370595"/>
              <a:ext cx="2103188" cy="898091"/>
            </a:xfrm>
            <a:prstGeom prst="rect">
              <a:avLst/>
            </a:prstGeom>
          </p:spPr>
        </p:pic>
        <p:pic>
          <p:nvPicPr>
            <p:cNvPr id="29" name="Picture 28" descr="A picture containing clock, drawing&#10;&#10;Description automatically generated">
              <a:extLst>
                <a:ext uri="{FF2B5EF4-FFF2-40B4-BE49-F238E27FC236}">
                  <a16:creationId xmlns:a16="http://schemas.microsoft.com/office/drawing/2014/main" id="{FA7C6C45-DDEB-9441-A89B-7E85FDF6739E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/>
            <a:srcRect t="64601"/>
            <a:stretch/>
          </p:blipFill>
          <p:spPr>
            <a:xfrm>
              <a:off x="1548678" y="5268686"/>
              <a:ext cx="2103188" cy="900147"/>
            </a:xfrm>
            <a:prstGeom prst="rect">
              <a:avLst/>
            </a:prstGeom>
          </p:spPr>
        </p:pic>
      </p:grpSp>
      <p:pic>
        <p:nvPicPr>
          <p:cNvPr id="20" name="Picture 19" descr="A picture containing clock, drawing&#10;&#10;Description automatically generated">
            <a:extLst>
              <a:ext uri="{FF2B5EF4-FFF2-40B4-BE49-F238E27FC236}">
                <a16:creationId xmlns:a16="http://schemas.microsoft.com/office/drawing/2014/main" id="{FA7C6C45-DDEB-9441-A89B-7E85FDF6739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66710" y="2153641"/>
            <a:ext cx="2103188" cy="2542838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53450002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7778E-6 4.44444E-6 L -0.60243 -0.16204 " pathEditMode="relative" rAng="0" ptsTypes="AA">
                                      <p:cBhvr>
                                        <p:cTn id="10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0122" y="-810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2" presetClass="exit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up)">
                                      <p:cBhvr>
                                        <p:cTn id="22" dur="13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12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9600000">
                                      <p:cBhvr>
                                        <p:cTn id="4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500"/>
                            </p:stCondLst>
                            <p:childTnLst>
                              <p:par>
                                <p:cTn id="6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1000"/>
                            </p:stCondLst>
                            <p:childTnLst>
                              <p:par>
                                <p:cTn id="6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1500"/>
                            </p:stCondLst>
                            <p:childTnLst>
                              <p:par>
                                <p:cTn id="7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2000"/>
                            </p:stCondLst>
                            <p:childTnLst>
                              <p:par>
                                <p:cTn id="7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2500"/>
                            </p:stCondLst>
                            <p:childTnLst>
                              <p:par>
                                <p:cTn id="7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2" fill="hold">
                      <p:stCondLst>
                        <p:cond delay="indefinite"/>
                      </p:stCondLst>
                      <p:childTnLst>
                        <p:par>
                          <p:cTn id="83" fill="hold">
                            <p:stCondLst>
                              <p:cond delay="0"/>
                            </p:stCondLst>
                            <p:childTnLst>
                              <p:par>
                                <p:cTn id="84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5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8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4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9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0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2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3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6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8" fill="hold">
                      <p:stCondLst>
                        <p:cond delay="indefinite"/>
                      </p:stCondLst>
                      <p:childTnLst>
                        <p:par>
                          <p:cTn id="109" fill="hold">
                            <p:stCondLst>
                              <p:cond delay="0"/>
                            </p:stCondLst>
                            <p:childTnLst>
                              <p:par>
                                <p:cTn id="11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4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6" fill="hold">
                      <p:stCondLst>
                        <p:cond delay="indefinite"/>
                      </p:stCondLst>
                      <p:childTnLst>
                        <p:par>
                          <p:cTn id="117" fill="hold">
                            <p:stCondLst>
                              <p:cond delay="0"/>
                            </p:stCondLst>
                            <p:childTnLst>
                              <p:par>
                                <p:cTn id="118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9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63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.55556E-7 -1.85185E-6 L -0.14809 -1.85185E-6 " pathEditMode="relative" rAng="0" ptsTypes="AA">
                                      <p:cBhvr>
                                        <p:cTn id="122" dur="11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7413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2" grpId="1" animBg="1"/>
      <p:bldP spid="9" grpId="0" animBg="1"/>
      <p:bldP spid="9" grpId="1" animBg="1"/>
      <p:bldP spid="3" grpId="0" animBg="1"/>
      <p:bldP spid="3" grpId="1" animBg="1"/>
      <p:bldP spid="13" grpId="0" animBg="1"/>
      <p:bldP spid="13" grpId="1" animBg="1"/>
      <p:bldP spid="14" grpId="0" animBg="1"/>
      <p:bldP spid="14" grpId="1" animBg="1"/>
      <p:bldP spid="16" grpId="0" animBg="1"/>
      <p:bldP spid="16" grpId="1" animBg="1"/>
      <p:bldP spid="17" grpId="0" animBg="1"/>
      <p:bldP spid="17" grpId="1" animBg="1"/>
      <p:bldP spid="19" grpId="0" animBg="1"/>
      <p:bldP spid="19" grpId="1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" name="Picture 19" descr="A picture containing mug, cup, glass&#10;&#10;Description automatically generated">
            <a:extLst>
              <a:ext uri="{FF2B5EF4-FFF2-40B4-BE49-F238E27FC236}">
                <a16:creationId xmlns:a16="http://schemas.microsoft.com/office/drawing/2014/main" id="{B748E532-7DD1-9C43-943B-C60ED7C02FA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785030" y="3662119"/>
            <a:ext cx="1788267" cy="2162085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B299290B-AF80-CD43-8745-F3FABC4DA03C}"/>
              </a:ext>
            </a:extLst>
          </p:cNvPr>
          <p:cNvSpPr txBox="1"/>
          <p:nvPr/>
        </p:nvSpPr>
        <p:spPr>
          <a:xfrm>
            <a:off x="0" y="359191"/>
            <a:ext cx="815967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Which of these shapes are cylinders?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9EF608C-26FA-D746-B1C0-9C5D6BBEFCEE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710836" y="2814944"/>
            <a:ext cx="863460" cy="863460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BC634FF6-57F4-B24A-B508-F4D2602EAAC3}"/>
              </a:ext>
            </a:extLst>
          </p:cNvPr>
          <p:cNvSpPr txBox="1"/>
          <p:nvPr/>
        </p:nvSpPr>
        <p:spPr>
          <a:xfrm>
            <a:off x="6109277" y="3678404"/>
            <a:ext cx="205039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omic Sans MS" panose="030F0702030302020204" pitchFamily="66" charset="0"/>
              </a:rPr>
              <a:t>Have a think</a:t>
            </a:r>
          </a:p>
        </p:txBody>
      </p:sp>
      <p:pic>
        <p:nvPicPr>
          <p:cNvPr id="6" name="Picture 5" descr="A picture containing lamp, light&#10;&#10;Description automatically generated">
            <a:extLst>
              <a:ext uri="{FF2B5EF4-FFF2-40B4-BE49-F238E27FC236}">
                <a16:creationId xmlns:a16="http://schemas.microsoft.com/office/drawing/2014/main" id="{1FDC1ED9-501B-C248-9004-050D0B45D708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70826" y="1073509"/>
            <a:ext cx="2222500" cy="2222500"/>
          </a:xfrm>
          <a:prstGeom prst="rect">
            <a:avLst/>
          </a:prstGeom>
        </p:spPr>
      </p:pic>
      <p:pic>
        <p:nvPicPr>
          <p:cNvPr id="10" name="Picture 9" descr="A close up of a logo&#10;&#10;Description automatically generated">
            <a:extLst>
              <a:ext uri="{FF2B5EF4-FFF2-40B4-BE49-F238E27FC236}">
                <a16:creationId xmlns:a16="http://schemas.microsoft.com/office/drawing/2014/main" id="{38821C1E-7908-FF41-819D-90C0F48BCF7A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984328" y="3629509"/>
            <a:ext cx="2222500" cy="2222500"/>
          </a:xfrm>
          <a:prstGeom prst="rect">
            <a:avLst/>
          </a:prstGeom>
        </p:spPr>
      </p:pic>
      <p:sp>
        <p:nvSpPr>
          <p:cNvPr id="12" name="Rectangle 11">
            <a:extLst>
              <a:ext uri="{FF2B5EF4-FFF2-40B4-BE49-F238E27FC236}">
                <a16:creationId xmlns:a16="http://schemas.microsoft.com/office/drawing/2014/main" id="{9ED91252-0F72-7444-9422-0E787916334A}"/>
              </a:ext>
            </a:extLst>
          </p:cNvPr>
          <p:cNvSpPr/>
          <p:nvPr/>
        </p:nvSpPr>
        <p:spPr>
          <a:xfrm>
            <a:off x="767602" y="943966"/>
            <a:ext cx="2556000" cy="2556000"/>
          </a:xfrm>
          <a:prstGeom prst="rect">
            <a:avLst/>
          </a:prstGeom>
          <a:noFill/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09B527B2-9FFA-BC4C-BE25-ADCC97D14E9C}"/>
              </a:ext>
            </a:extLst>
          </p:cNvPr>
          <p:cNvSpPr/>
          <p:nvPr/>
        </p:nvSpPr>
        <p:spPr>
          <a:xfrm>
            <a:off x="763489" y="3508313"/>
            <a:ext cx="2556000" cy="2556000"/>
          </a:xfrm>
          <a:prstGeom prst="rect">
            <a:avLst/>
          </a:prstGeom>
          <a:noFill/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FC21EF0A-16CF-DF43-9782-0618CE00509C}"/>
              </a:ext>
            </a:extLst>
          </p:cNvPr>
          <p:cNvSpPr/>
          <p:nvPr/>
        </p:nvSpPr>
        <p:spPr>
          <a:xfrm>
            <a:off x="3335551" y="943966"/>
            <a:ext cx="2556000" cy="2556000"/>
          </a:xfrm>
          <a:prstGeom prst="rect">
            <a:avLst/>
          </a:prstGeom>
          <a:noFill/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7BDCB073-081C-BF49-B7DB-A967B8CF549B}"/>
              </a:ext>
            </a:extLst>
          </p:cNvPr>
          <p:cNvSpPr/>
          <p:nvPr/>
        </p:nvSpPr>
        <p:spPr>
          <a:xfrm>
            <a:off x="3331438" y="3500134"/>
            <a:ext cx="2556000" cy="2556000"/>
          </a:xfrm>
          <a:prstGeom prst="rect">
            <a:avLst/>
          </a:prstGeom>
          <a:noFill/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" name="L-shape 16">
            <a:extLst>
              <a:ext uri="{FF2B5EF4-FFF2-40B4-BE49-F238E27FC236}">
                <a16:creationId xmlns:a16="http://schemas.microsoft.com/office/drawing/2014/main" id="{5674EA88-B04A-1B49-833B-6869FC1F6E25}"/>
              </a:ext>
            </a:extLst>
          </p:cNvPr>
          <p:cNvSpPr/>
          <p:nvPr/>
        </p:nvSpPr>
        <p:spPr>
          <a:xfrm rot="18884358">
            <a:off x="3902504" y="4732491"/>
            <a:ext cx="1553317" cy="707886"/>
          </a:xfrm>
          <a:prstGeom prst="corner">
            <a:avLst>
              <a:gd name="adj1" fmla="val 41260"/>
              <a:gd name="adj2" fmla="val 40107"/>
            </a:avLst>
          </a:prstGeom>
          <a:solidFill>
            <a:srgbClr val="00B05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Cross 17">
            <a:extLst>
              <a:ext uri="{FF2B5EF4-FFF2-40B4-BE49-F238E27FC236}">
                <a16:creationId xmlns:a16="http://schemas.microsoft.com/office/drawing/2014/main" id="{F58C304A-2BD4-874B-B744-1B3864AC32B7}"/>
              </a:ext>
            </a:extLst>
          </p:cNvPr>
          <p:cNvSpPr/>
          <p:nvPr/>
        </p:nvSpPr>
        <p:spPr>
          <a:xfrm rot="18884358">
            <a:off x="1306903" y="4418477"/>
            <a:ext cx="1479316" cy="1484481"/>
          </a:xfrm>
          <a:prstGeom prst="plus">
            <a:avLst>
              <a:gd name="adj" fmla="val 42741"/>
            </a:avLst>
          </a:prstGeom>
          <a:solidFill>
            <a:srgbClr val="FF000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" name="Cross 18">
            <a:extLst>
              <a:ext uri="{FF2B5EF4-FFF2-40B4-BE49-F238E27FC236}">
                <a16:creationId xmlns:a16="http://schemas.microsoft.com/office/drawing/2014/main" id="{07601E58-F0AE-7342-A2CD-FB52FB418EB8}"/>
              </a:ext>
            </a:extLst>
          </p:cNvPr>
          <p:cNvSpPr/>
          <p:nvPr/>
        </p:nvSpPr>
        <p:spPr>
          <a:xfrm rot="18884358">
            <a:off x="1391435" y="2040837"/>
            <a:ext cx="1479316" cy="1484481"/>
          </a:xfrm>
          <a:prstGeom prst="plus">
            <a:avLst>
              <a:gd name="adj" fmla="val 42741"/>
            </a:avLst>
          </a:prstGeom>
          <a:solidFill>
            <a:srgbClr val="FF000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21" name="Picture 20" descr="A picture containing mug, cup, glass&#10;&#10;Description automatically generated">
            <a:extLst>
              <a:ext uri="{FF2B5EF4-FFF2-40B4-BE49-F238E27FC236}">
                <a16:creationId xmlns:a16="http://schemas.microsoft.com/office/drawing/2014/main" id="{3D832122-4D73-ED4B-AB7D-20C0B70E5882}"/>
              </a:ext>
            </a:extLst>
          </p:cNvPr>
          <p:cNvPicPr>
            <a:picLocks noChangeAspect="1"/>
          </p:cNvPicPr>
          <p:nvPr/>
        </p:nvPicPr>
        <p:blipFill>
          <a:blip r:embed="rId4">
            <a:duotone>
              <a:schemeClr val="accent2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 rot="5400000">
            <a:off x="4161222" y="1156973"/>
            <a:ext cx="1055642" cy="2162085"/>
          </a:xfrm>
          <a:prstGeom prst="rect">
            <a:avLst/>
          </a:prstGeom>
        </p:spPr>
      </p:pic>
      <p:sp>
        <p:nvSpPr>
          <p:cNvPr id="16" name="L-shape 15">
            <a:extLst>
              <a:ext uri="{FF2B5EF4-FFF2-40B4-BE49-F238E27FC236}">
                <a16:creationId xmlns:a16="http://schemas.microsoft.com/office/drawing/2014/main" id="{4E0D86A1-D1DB-A443-AB0C-7CB45FC98BC6}"/>
              </a:ext>
            </a:extLst>
          </p:cNvPr>
          <p:cNvSpPr/>
          <p:nvPr/>
        </p:nvSpPr>
        <p:spPr>
          <a:xfrm rot="18884358">
            <a:off x="4050326" y="2219052"/>
            <a:ext cx="1553317" cy="707886"/>
          </a:xfrm>
          <a:prstGeom prst="corner">
            <a:avLst>
              <a:gd name="adj1" fmla="val 41260"/>
              <a:gd name="adj2" fmla="val 40107"/>
            </a:avLst>
          </a:prstGeom>
          <a:solidFill>
            <a:srgbClr val="00B05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81243325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12" grpId="0" animBg="1"/>
      <p:bldP spid="13" grpId="0" animBg="1"/>
      <p:bldP spid="14" grpId="0" animBg="1"/>
      <p:bldP spid="15" grpId="0" animBg="1"/>
      <p:bldP spid="17" grpId="0" animBg="1"/>
      <p:bldP spid="18" grpId="0" animBg="1"/>
      <p:bldP spid="19" grpId="0" animBg="1"/>
      <p:bldP spid="16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extBox 10">
            <a:extLst>
              <a:ext uri="{FF2B5EF4-FFF2-40B4-BE49-F238E27FC236}">
                <a16:creationId xmlns:a16="http://schemas.microsoft.com/office/drawing/2014/main" id="{74096887-E3A3-3E4A-85F1-ACC981D4928C}"/>
              </a:ext>
            </a:extLst>
          </p:cNvPr>
          <p:cNvSpPr txBox="1"/>
          <p:nvPr/>
        </p:nvSpPr>
        <p:spPr>
          <a:xfrm>
            <a:off x="1" y="351238"/>
            <a:ext cx="827314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dirty="0">
                <a:latin typeface="Comic Sans MS" panose="030F0702030302020204" pitchFamily="66" charset="0"/>
              </a:rPr>
              <a:t>Which shapes can you see?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FF4AEA88-CED3-8544-890A-99845E226258}"/>
              </a:ext>
            </a:extLst>
          </p:cNvPr>
          <p:cNvSpPr txBox="1"/>
          <p:nvPr/>
        </p:nvSpPr>
        <p:spPr>
          <a:xfrm>
            <a:off x="458128" y="3304282"/>
            <a:ext cx="273063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Pyramid</a:t>
            </a:r>
          </a:p>
        </p:txBody>
      </p:sp>
      <p:pic>
        <p:nvPicPr>
          <p:cNvPr id="5" name="Picture 4" descr="A picture containing lamp, light&#10;&#10;Description automatically generated">
            <a:extLst>
              <a:ext uri="{FF2B5EF4-FFF2-40B4-BE49-F238E27FC236}">
                <a16:creationId xmlns:a16="http://schemas.microsoft.com/office/drawing/2014/main" id="{1EEEFC3C-78EF-C242-BEDB-154B63D3F604}"/>
              </a:ext>
            </a:extLst>
          </p:cNvPr>
          <p:cNvPicPr>
            <a:picLocks noChangeAspect="1"/>
          </p:cNvPicPr>
          <p:nvPr/>
        </p:nvPicPr>
        <p:blipFill>
          <a:blip r:embed="rId4">
            <a:duotone>
              <a:prstClr val="black"/>
              <a:schemeClr val="accent1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 rot="5686864">
            <a:off x="3477718" y="1042882"/>
            <a:ext cx="2312377" cy="2312377"/>
          </a:xfrm>
          <a:prstGeom prst="rect">
            <a:avLst/>
          </a:prstGeom>
        </p:spPr>
      </p:pic>
      <p:pic>
        <p:nvPicPr>
          <p:cNvPr id="7" name="Picture 6" descr="A picture containing screen, table&#10;&#10;Description automatically generated">
            <a:extLst>
              <a:ext uri="{FF2B5EF4-FFF2-40B4-BE49-F238E27FC236}">
                <a16:creationId xmlns:a16="http://schemas.microsoft.com/office/drawing/2014/main" id="{F1B0B691-3B78-6546-AB35-0040F9D7948F}"/>
              </a:ext>
            </a:extLst>
          </p:cNvPr>
          <p:cNvPicPr>
            <a:picLocks noChangeAspect="1"/>
          </p:cNvPicPr>
          <p:nvPr/>
        </p:nvPicPr>
        <p:blipFill>
          <a:blip r:embed="rId5">
            <a:duotone>
              <a:prstClr val="black"/>
              <a:schemeClr val="accent6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625119" y="4130149"/>
            <a:ext cx="3318315" cy="1600200"/>
          </a:xfrm>
          <a:prstGeom prst="rect">
            <a:avLst/>
          </a:prstGeom>
        </p:spPr>
      </p:pic>
      <p:pic>
        <p:nvPicPr>
          <p:cNvPr id="9" name="Picture 8" descr="A close up of a logo&#10;&#10;Description automatically generated">
            <a:extLst>
              <a:ext uri="{FF2B5EF4-FFF2-40B4-BE49-F238E27FC236}">
                <a16:creationId xmlns:a16="http://schemas.microsoft.com/office/drawing/2014/main" id="{B4C07191-0375-3149-BB52-454E73E24D89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155160" y="1642520"/>
            <a:ext cx="1466994" cy="1466994"/>
          </a:xfrm>
          <a:prstGeom prst="rect">
            <a:avLst/>
          </a:prstGeom>
        </p:spPr>
      </p:pic>
      <p:pic>
        <p:nvPicPr>
          <p:cNvPr id="12" name="Picture 11" descr="A close up of a logo&#10;&#10;Description automatically generated">
            <a:extLst>
              <a:ext uri="{FF2B5EF4-FFF2-40B4-BE49-F238E27FC236}">
                <a16:creationId xmlns:a16="http://schemas.microsoft.com/office/drawing/2014/main" id="{62C3C095-A75B-FA46-8340-27F87D296138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715214" y="1079616"/>
            <a:ext cx="2444365" cy="2444365"/>
          </a:xfrm>
          <a:prstGeom prst="rect">
            <a:avLst/>
          </a:prstGeom>
        </p:spPr>
      </p:pic>
      <p:sp>
        <p:nvSpPr>
          <p:cNvPr id="14" name="TextBox 13">
            <a:extLst>
              <a:ext uri="{FF2B5EF4-FFF2-40B4-BE49-F238E27FC236}">
                <a16:creationId xmlns:a16="http://schemas.microsoft.com/office/drawing/2014/main" id="{A428E3B3-40BA-FC42-9AE8-E5E7F73491A9}"/>
              </a:ext>
            </a:extLst>
          </p:cNvPr>
          <p:cNvSpPr txBox="1"/>
          <p:nvPr/>
        </p:nvSpPr>
        <p:spPr>
          <a:xfrm>
            <a:off x="1629933" y="5502108"/>
            <a:ext cx="273063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Cuboid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D7F05619-E5C3-B046-B018-9BD7BBA99DF0}"/>
              </a:ext>
            </a:extLst>
          </p:cNvPr>
          <p:cNvSpPr txBox="1"/>
          <p:nvPr/>
        </p:nvSpPr>
        <p:spPr>
          <a:xfrm>
            <a:off x="5884142" y="2939206"/>
            <a:ext cx="273063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Sphere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3CDEBFC0-1C57-EB46-A446-C90CB291AB34}"/>
              </a:ext>
            </a:extLst>
          </p:cNvPr>
          <p:cNvSpPr txBox="1"/>
          <p:nvPr/>
        </p:nvSpPr>
        <p:spPr>
          <a:xfrm>
            <a:off x="3390850" y="3026560"/>
            <a:ext cx="273063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Cone</a:t>
            </a:r>
          </a:p>
        </p:txBody>
      </p:sp>
      <p:pic>
        <p:nvPicPr>
          <p:cNvPr id="17" name="Picture 16">
            <a:extLst>
              <a:ext uri="{FF2B5EF4-FFF2-40B4-BE49-F238E27FC236}">
                <a16:creationId xmlns:a16="http://schemas.microsoft.com/office/drawing/2014/main" id="{9254EA7D-68EA-8843-AE58-E5EA0F2206EE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7209198" y="855290"/>
            <a:ext cx="917419" cy="917419"/>
          </a:xfrm>
          <a:prstGeom prst="rect">
            <a:avLst/>
          </a:prstGeom>
        </p:spPr>
      </p:pic>
      <p:sp>
        <p:nvSpPr>
          <p:cNvPr id="18" name="TextBox 17">
            <a:extLst>
              <a:ext uri="{FF2B5EF4-FFF2-40B4-BE49-F238E27FC236}">
                <a16:creationId xmlns:a16="http://schemas.microsoft.com/office/drawing/2014/main" id="{765018F3-65F5-0842-B1F2-F23B649B4BCB}"/>
              </a:ext>
            </a:extLst>
          </p:cNvPr>
          <p:cNvSpPr txBox="1"/>
          <p:nvPr/>
        </p:nvSpPr>
        <p:spPr>
          <a:xfrm>
            <a:off x="5269625" y="1071636"/>
            <a:ext cx="199414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omic Sans MS" panose="030F0702030302020204" pitchFamily="66" charset="0"/>
              </a:rPr>
              <a:t>Have a think</a:t>
            </a:r>
          </a:p>
        </p:txBody>
      </p:sp>
      <p:pic>
        <p:nvPicPr>
          <p:cNvPr id="19" name="Picture 18" descr="A close up of a sign&#10;&#10;Description automatically generated">
            <a:extLst>
              <a:ext uri="{FF2B5EF4-FFF2-40B4-BE49-F238E27FC236}">
                <a16:creationId xmlns:a16="http://schemas.microsoft.com/office/drawing/2014/main" id="{464A8E0F-9A28-C249-9B78-5F84DBF88A95}"/>
              </a:ext>
            </a:extLst>
          </p:cNvPr>
          <p:cNvPicPr>
            <a:picLocks noChangeAspect="1"/>
          </p:cNvPicPr>
          <p:nvPr/>
        </p:nvPicPr>
        <p:blipFill>
          <a:blip r:embed="rId9">
            <a:duotone>
              <a:prstClr val="black"/>
              <a:schemeClr val="accent5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6243706" y="3655480"/>
            <a:ext cx="1678527" cy="1678527"/>
          </a:xfrm>
          <a:prstGeom prst="rect">
            <a:avLst/>
          </a:prstGeom>
        </p:spPr>
      </p:pic>
      <p:sp>
        <p:nvSpPr>
          <p:cNvPr id="20" name="TextBox 19">
            <a:extLst>
              <a:ext uri="{FF2B5EF4-FFF2-40B4-BE49-F238E27FC236}">
                <a16:creationId xmlns:a16="http://schemas.microsoft.com/office/drawing/2014/main" id="{563B14C0-D1F5-2E4F-AC9B-98C47FB9DC12}"/>
              </a:ext>
            </a:extLst>
          </p:cNvPr>
          <p:cNvSpPr txBox="1"/>
          <p:nvPr/>
        </p:nvSpPr>
        <p:spPr>
          <a:xfrm>
            <a:off x="5717655" y="5236610"/>
            <a:ext cx="273063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Cube</a:t>
            </a:r>
          </a:p>
        </p:txBody>
      </p:sp>
      <p:pic>
        <p:nvPicPr>
          <p:cNvPr id="22" name="Picture 21" descr="A picture containing mug, cup, glass&#10;&#10;Description automatically generated">
            <a:extLst>
              <a:ext uri="{FF2B5EF4-FFF2-40B4-BE49-F238E27FC236}">
                <a16:creationId xmlns:a16="http://schemas.microsoft.com/office/drawing/2014/main" id="{85E72C53-B6D7-7C43-8FE2-1725DD1295DD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4152818" y="3560093"/>
            <a:ext cx="1546106" cy="1869303"/>
          </a:xfrm>
          <a:prstGeom prst="rect">
            <a:avLst/>
          </a:prstGeom>
        </p:spPr>
      </p:pic>
      <p:sp>
        <p:nvSpPr>
          <p:cNvPr id="23" name="TextBox 22">
            <a:extLst>
              <a:ext uri="{FF2B5EF4-FFF2-40B4-BE49-F238E27FC236}">
                <a16:creationId xmlns:a16="http://schemas.microsoft.com/office/drawing/2014/main" id="{563B14C0-D1F5-2E4F-AC9B-98C47FB9DC12}"/>
              </a:ext>
            </a:extLst>
          </p:cNvPr>
          <p:cNvSpPr txBox="1"/>
          <p:nvPr/>
        </p:nvSpPr>
        <p:spPr>
          <a:xfrm>
            <a:off x="3560555" y="5363435"/>
            <a:ext cx="273063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Cylinder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59582419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" dur="500" tmFilter="0, 0; .2, .5; .8, .5; 1, 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8" dur="250" autoRev="1" fill="hold"/>
                                        <p:tgtEl>
                                          <p:spTgt spid="1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7" dur="500" tmFilter="0, 0; .2, .5; .8, .5; 1, 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8" dur="250" autoRev="1" fill="hold"/>
                                        <p:tgtEl>
                                          <p:spTgt spid="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7" dur="500" tmFilter="0, 0; .2, .5; .8, .5; 1, 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8" dur="250" autoRev="1" fill="hold"/>
                                        <p:tgtEl>
                                          <p:spTgt spid="2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7" dur="500" tmFilter="0, 0; .2, .5; .8, .5; 1, 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8" dur="250" autoRev="1" fill="hold"/>
                                        <p:tgtEl>
                                          <p:spTgt spid="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7" dur="500" tmFilter="0, 0; .2, .5; .8, .5; 1, 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8" dur="250" autoRev="1" fill="hold"/>
                                        <p:tgtEl>
                                          <p:spTgt spid="1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7" dur="500" tmFilter="0, 0; .2, .5; .8, .5; 1, 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8" dur="250" autoRev="1" fill="hold"/>
                                        <p:tgtEl>
                                          <p:spTgt spid="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/>
      <p:bldP spid="15" grpId="0"/>
      <p:bldP spid="16" grpId="0"/>
      <p:bldP spid="18" grpId="0"/>
      <p:bldP spid="20" grpId="0"/>
      <p:bldP spid="23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cs typeface="Calibri" panose="020F0502020204030204" pitchFamily="34" charset="0"/>
              </a:rPr>
              <a:t>Have a go at questions 2, 3 and 4 on the worksheet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102483931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" name="TextBox 65">
            <a:extLst>
              <a:ext uri="{FF2B5EF4-FFF2-40B4-BE49-F238E27FC236}">
                <a16:creationId xmlns:a16="http://schemas.microsoft.com/office/drawing/2014/main" id="{B299290B-AF80-CD43-8745-F3FABC4DA03C}"/>
              </a:ext>
            </a:extLst>
          </p:cNvPr>
          <p:cNvSpPr txBox="1"/>
          <p:nvPr/>
        </p:nvSpPr>
        <p:spPr>
          <a:xfrm>
            <a:off x="1582001" y="5455857"/>
            <a:ext cx="2037819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000" dirty="0">
                <a:latin typeface="Comic Sans MS" panose="030F0702030302020204" pitchFamily="66" charset="0"/>
              </a:rPr>
              <a:t>Hexagons</a:t>
            </a:r>
          </a:p>
        </p:txBody>
      </p:sp>
      <p:sp>
        <p:nvSpPr>
          <p:cNvPr id="64" name="TextBox 63">
            <a:extLst>
              <a:ext uri="{FF2B5EF4-FFF2-40B4-BE49-F238E27FC236}">
                <a16:creationId xmlns:a16="http://schemas.microsoft.com/office/drawing/2014/main" id="{B299290B-AF80-CD43-8745-F3FABC4DA03C}"/>
              </a:ext>
            </a:extLst>
          </p:cNvPr>
          <p:cNvSpPr txBox="1"/>
          <p:nvPr/>
        </p:nvSpPr>
        <p:spPr>
          <a:xfrm>
            <a:off x="1588039" y="4281180"/>
            <a:ext cx="2037819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000" dirty="0">
                <a:latin typeface="Comic Sans MS" panose="030F0702030302020204" pitchFamily="66" charset="0"/>
              </a:rPr>
              <a:t>Squares</a:t>
            </a:r>
          </a:p>
        </p:txBody>
      </p:sp>
      <p:pic>
        <p:nvPicPr>
          <p:cNvPr id="21" name="Picture 20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547628" y="4413040"/>
            <a:ext cx="973642" cy="682908"/>
          </a:xfrm>
          <a:prstGeom prst="rect">
            <a:avLst/>
          </a:prstGeom>
        </p:spPr>
      </p:pic>
      <p:pic>
        <p:nvPicPr>
          <p:cNvPr id="22" name="Picture 21" descr="A picture containing screen, table&#10;&#10;Description automatically generated">
            <a:extLst>
              <a:ext uri="{FF2B5EF4-FFF2-40B4-BE49-F238E27FC236}">
                <a16:creationId xmlns:a16="http://schemas.microsoft.com/office/drawing/2014/main" id="{F1B0B691-3B78-6546-AB35-0040F9D7948F}"/>
              </a:ext>
            </a:extLst>
          </p:cNvPr>
          <p:cNvPicPr>
            <a:picLocks noChangeAspect="1"/>
          </p:cNvPicPr>
          <p:nvPr/>
        </p:nvPicPr>
        <p:blipFill>
          <a:blip r:embed="rId5">
            <a:duotone>
              <a:prstClr val="black"/>
              <a:schemeClr val="accent6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6506671" y="1286937"/>
            <a:ext cx="1934780" cy="933014"/>
          </a:xfrm>
          <a:prstGeom prst="rect">
            <a:avLst/>
          </a:prstGeom>
        </p:spPr>
      </p:pic>
      <p:pic>
        <p:nvPicPr>
          <p:cNvPr id="23" name="Picture 22" descr="A close up of a logo&#10;&#10;Description automatically generated">
            <a:extLst>
              <a:ext uri="{FF2B5EF4-FFF2-40B4-BE49-F238E27FC236}">
                <a16:creationId xmlns:a16="http://schemas.microsoft.com/office/drawing/2014/main" id="{62C3C095-A75B-FA46-8340-27F87D296138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65538" y="372473"/>
            <a:ext cx="1425213" cy="1425213"/>
          </a:xfrm>
          <a:prstGeom prst="rect">
            <a:avLst/>
          </a:prstGeom>
        </p:spPr>
      </p:pic>
      <p:sp>
        <p:nvSpPr>
          <p:cNvPr id="24" name="Rectangle 23"/>
          <p:cNvSpPr/>
          <p:nvPr/>
        </p:nvSpPr>
        <p:spPr>
          <a:xfrm rot="783905">
            <a:off x="3652559" y="1605558"/>
            <a:ext cx="1258277" cy="1258277"/>
          </a:xfrm>
          <a:prstGeom prst="rect">
            <a:avLst/>
          </a:prstGeom>
          <a:ln w="38100">
            <a:solidFill>
              <a:schemeClr val="tx1"/>
            </a:solidFill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" name="Regular Pentagon 25"/>
          <p:cNvSpPr/>
          <p:nvPr/>
        </p:nvSpPr>
        <p:spPr>
          <a:xfrm>
            <a:off x="2507697" y="451179"/>
            <a:ext cx="1155619" cy="1100589"/>
          </a:xfrm>
          <a:prstGeom prst="pentagon">
            <a:avLst/>
          </a:prstGeom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27" name="Hexagon 26"/>
          <p:cNvSpPr/>
          <p:nvPr/>
        </p:nvSpPr>
        <p:spPr>
          <a:xfrm>
            <a:off x="4143034" y="627407"/>
            <a:ext cx="1329184" cy="748131"/>
          </a:xfrm>
          <a:prstGeom prst="hexagon">
            <a:avLst/>
          </a:prstGeom>
          <a:solidFill>
            <a:schemeClr val="accent4">
              <a:lumMod val="60000"/>
              <a:lumOff val="40000"/>
            </a:schemeClr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9" name="Hexagon 28"/>
          <p:cNvSpPr/>
          <p:nvPr/>
        </p:nvSpPr>
        <p:spPr>
          <a:xfrm rot="1916837">
            <a:off x="6124056" y="384342"/>
            <a:ext cx="1098953" cy="1166710"/>
          </a:xfrm>
          <a:prstGeom prst="hexagon">
            <a:avLst/>
          </a:prstGeom>
          <a:solidFill>
            <a:schemeClr val="accent4">
              <a:lumMod val="60000"/>
              <a:lumOff val="40000"/>
            </a:schemeClr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6" name="TextBox 35">
            <a:extLst>
              <a:ext uri="{FF2B5EF4-FFF2-40B4-BE49-F238E27FC236}">
                <a16:creationId xmlns:a16="http://schemas.microsoft.com/office/drawing/2014/main" id="{B299290B-AF80-CD43-8745-F3FABC4DA03C}"/>
              </a:ext>
            </a:extLst>
          </p:cNvPr>
          <p:cNvSpPr txBox="1"/>
          <p:nvPr/>
        </p:nvSpPr>
        <p:spPr>
          <a:xfrm>
            <a:off x="508985" y="3135565"/>
            <a:ext cx="815967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Shape		   Tally		 	Total</a:t>
            </a:r>
          </a:p>
        </p:txBody>
      </p:sp>
      <p:sp>
        <p:nvSpPr>
          <p:cNvPr id="37" name="Rectangle 36">
            <a:extLst>
              <a:ext uri="{FF2B5EF4-FFF2-40B4-BE49-F238E27FC236}">
                <a16:creationId xmlns:a16="http://schemas.microsoft.com/office/drawing/2014/main" id="{9ED91252-0F72-7444-9422-0E787916334A}"/>
              </a:ext>
            </a:extLst>
          </p:cNvPr>
          <p:cNvSpPr/>
          <p:nvPr/>
        </p:nvSpPr>
        <p:spPr>
          <a:xfrm flipV="1">
            <a:off x="1594077" y="3145368"/>
            <a:ext cx="2031782" cy="571805"/>
          </a:xfrm>
          <a:prstGeom prst="rect">
            <a:avLst/>
          </a:prstGeom>
          <a:noFill/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8" name="Rectangle 37">
            <a:extLst>
              <a:ext uri="{FF2B5EF4-FFF2-40B4-BE49-F238E27FC236}">
                <a16:creationId xmlns:a16="http://schemas.microsoft.com/office/drawing/2014/main" id="{9ED91252-0F72-7444-9422-0E787916334A}"/>
              </a:ext>
            </a:extLst>
          </p:cNvPr>
          <p:cNvSpPr/>
          <p:nvPr/>
        </p:nvSpPr>
        <p:spPr>
          <a:xfrm flipV="1">
            <a:off x="3625859" y="3145368"/>
            <a:ext cx="2031782" cy="571805"/>
          </a:xfrm>
          <a:prstGeom prst="rect">
            <a:avLst/>
          </a:prstGeom>
          <a:noFill/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6" name="Rectangle 45">
            <a:extLst>
              <a:ext uri="{FF2B5EF4-FFF2-40B4-BE49-F238E27FC236}">
                <a16:creationId xmlns:a16="http://schemas.microsoft.com/office/drawing/2014/main" id="{9ED91252-0F72-7444-9422-0E787916334A}"/>
              </a:ext>
            </a:extLst>
          </p:cNvPr>
          <p:cNvSpPr/>
          <p:nvPr/>
        </p:nvSpPr>
        <p:spPr>
          <a:xfrm flipV="1">
            <a:off x="5657641" y="3145368"/>
            <a:ext cx="2031782" cy="571805"/>
          </a:xfrm>
          <a:prstGeom prst="rect">
            <a:avLst/>
          </a:prstGeom>
          <a:noFill/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7" name="Rectangle 46">
            <a:extLst>
              <a:ext uri="{FF2B5EF4-FFF2-40B4-BE49-F238E27FC236}">
                <a16:creationId xmlns:a16="http://schemas.microsoft.com/office/drawing/2014/main" id="{9ED91252-0F72-7444-9422-0E787916334A}"/>
              </a:ext>
            </a:extLst>
          </p:cNvPr>
          <p:cNvSpPr/>
          <p:nvPr/>
        </p:nvSpPr>
        <p:spPr>
          <a:xfrm flipV="1">
            <a:off x="1594077" y="3717173"/>
            <a:ext cx="2031782" cy="571805"/>
          </a:xfrm>
          <a:prstGeom prst="rect">
            <a:avLst/>
          </a:prstGeom>
          <a:noFill/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8" name="Rectangle 47">
            <a:extLst>
              <a:ext uri="{FF2B5EF4-FFF2-40B4-BE49-F238E27FC236}">
                <a16:creationId xmlns:a16="http://schemas.microsoft.com/office/drawing/2014/main" id="{9ED91252-0F72-7444-9422-0E787916334A}"/>
              </a:ext>
            </a:extLst>
          </p:cNvPr>
          <p:cNvSpPr/>
          <p:nvPr/>
        </p:nvSpPr>
        <p:spPr>
          <a:xfrm flipV="1">
            <a:off x="3625859" y="3717173"/>
            <a:ext cx="2031782" cy="571805"/>
          </a:xfrm>
          <a:prstGeom prst="rect">
            <a:avLst/>
          </a:prstGeom>
          <a:noFill/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9" name="Rectangle 48">
            <a:extLst>
              <a:ext uri="{FF2B5EF4-FFF2-40B4-BE49-F238E27FC236}">
                <a16:creationId xmlns:a16="http://schemas.microsoft.com/office/drawing/2014/main" id="{9ED91252-0F72-7444-9422-0E787916334A}"/>
              </a:ext>
            </a:extLst>
          </p:cNvPr>
          <p:cNvSpPr/>
          <p:nvPr/>
        </p:nvSpPr>
        <p:spPr>
          <a:xfrm flipV="1">
            <a:off x="5657641" y="3717173"/>
            <a:ext cx="2031782" cy="571805"/>
          </a:xfrm>
          <a:prstGeom prst="rect">
            <a:avLst/>
          </a:prstGeom>
          <a:noFill/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0" name="Rectangle 49">
            <a:extLst>
              <a:ext uri="{FF2B5EF4-FFF2-40B4-BE49-F238E27FC236}">
                <a16:creationId xmlns:a16="http://schemas.microsoft.com/office/drawing/2014/main" id="{9ED91252-0F72-7444-9422-0E787916334A}"/>
              </a:ext>
            </a:extLst>
          </p:cNvPr>
          <p:cNvSpPr/>
          <p:nvPr/>
        </p:nvSpPr>
        <p:spPr>
          <a:xfrm flipV="1">
            <a:off x="1593764" y="4288978"/>
            <a:ext cx="2031782" cy="571805"/>
          </a:xfrm>
          <a:prstGeom prst="rect">
            <a:avLst/>
          </a:prstGeom>
          <a:noFill/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1" name="Rectangle 50">
            <a:extLst>
              <a:ext uri="{FF2B5EF4-FFF2-40B4-BE49-F238E27FC236}">
                <a16:creationId xmlns:a16="http://schemas.microsoft.com/office/drawing/2014/main" id="{9ED91252-0F72-7444-9422-0E787916334A}"/>
              </a:ext>
            </a:extLst>
          </p:cNvPr>
          <p:cNvSpPr/>
          <p:nvPr/>
        </p:nvSpPr>
        <p:spPr>
          <a:xfrm flipV="1">
            <a:off x="3625546" y="4288978"/>
            <a:ext cx="2031782" cy="571805"/>
          </a:xfrm>
          <a:prstGeom prst="rect">
            <a:avLst/>
          </a:prstGeom>
          <a:noFill/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2" name="Rectangle 51">
            <a:extLst>
              <a:ext uri="{FF2B5EF4-FFF2-40B4-BE49-F238E27FC236}">
                <a16:creationId xmlns:a16="http://schemas.microsoft.com/office/drawing/2014/main" id="{9ED91252-0F72-7444-9422-0E787916334A}"/>
              </a:ext>
            </a:extLst>
          </p:cNvPr>
          <p:cNvSpPr/>
          <p:nvPr/>
        </p:nvSpPr>
        <p:spPr>
          <a:xfrm flipV="1">
            <a:off x="5657328" y="4288978"/>
            <a:ext cx="2031782" cy="571805"/>
          </a:xfrm>
          <a:prstGeom prst="rect">
            <a:avLst/>
          </a:prstGeom>
          <a:noFill/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4" name="Hexagon 53"/>
          <p:cNvSpPr/>
          <p:nvPr/>
        </p:nvSpPr>
        <p:spPr>
          <a:xfrm rot="1916837">
            <a:off x="5276149" y="1882806"/>
            <a:ext cx="1329184" cy="748131"/>
          </a:xfrm>
          <a:prstGeom prst="hexagon">
            <a:avLst/>
          </a:prstGeom>
          <a:solidFill>
            <a:schemeClr val="accent6">
              <a:lumMod val="50000"/>
            </a:schemeClr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" name="Isosceles Triangle 1"/>
          <p:cNvSpPr/>
          <p:nvPr/>
        </p:nvSpPr>
        <p:spPr>
          <a:xfrm rot="10800000">
            <a:off x="874987" y="2094335"/>
            <a:ext cx="754743" cy="866523"/>
          </a:xfrm>
          <a:prstGeom prst="triangle">
            <a:avLst/>
          </a:prstGeom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55" name="Isosceles Triangle 54"/>
          <p:cNvSpPr/>
          <p:nvPr/>
        </p:nvSpPr>
        <p:spPr>
          <a:xfrm>
            <a:off x="1478144" y="2091168"/>
            <a:ext cx="754743" cy="866523"/>
          </a:xfrm>
          <a:prstGeom prst="triangle">
            <a:avLst/>
          </a:prstGeom>
          <a:solidFill>
            <a:schemeClr val="accent6">
              <a:lumMod val="50000"/>
            </a:schemeClr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56" name="Isosceles Triangle 55"/>
          <p:cNvSpPr/>
          <p:nvPr/>
        </p:nvSpPr>
        <p:spPr>
          <a:xfrm rot="16442337">
            <a:off x="2404969" y="1988150"/>
            <a:ext cx="754743" cy="866523"/>
          </a:xfrm>
          <a:prstGeom prst="triangle">
            <a:avLst/>
          </a:prstGeom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57" name="Rectangle 56">
            <a:extLst>
              <a:ext uri="{FF2B5EF4-FFF2-40B4-BE49-F238E27FC236}">
                <a16:creationId xmlns:a16="http://schemas.microsoft.com/office/drawing/2014/main" id="{9ED91252-0F72-7444-9422-0E787916334A}"/>
              </a:ext>
            </a:extLst>
          </p:cNvPr>
          <p:cNvSpPr/>
          <p:nvPr/>
        </p:nvSpPr>
        <p:spPr>
          <a:xfrm flipV="1">
            <a:off x="1594077" y="4857616"/>
            <a:ext cx="2031782" cy="571805"/>
          </a:xfrm>
          <a:prstGeom prst="rect">
            <a:avLst/>
          </a:prstGeom>
          <a:noFill/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8" name="Rectangle 57">
            <a:extLst>
              <a:ext uri="{FF2B5EF4-FFF2-40B4-BE49-F238E27FC236}">
                <a16:creationId xmlns:a16="http://schemas.microsoft.com/office/drawing/2014/main" id="{9ED91252-0F72-7444-9422-0E787916334A}"/>
              </a:ext>
            </a:extLst>
          </p:cNvPr>
          <p:cNvSpPr/>
          <p:nvPr/>
        </p:nvSpPr>
        <p:spPr>
          <a:xfrm flipV="1">
            <a:off x="3625859" y="4857616"/>
            <a:ext cx="2031782" cy="571805"/>
          </a:xfrm>
          <a:prstGeom prst="rect">
            <a:avLst/>
          </a:prstGeom>
          <a:noFill/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9" name="Rectangle 58">
            <a:extLst>
              <a:ext uri="{FF2B5EF4-FFF2-40B4-BE49-F238E27FC236}">
                <a16:creationId xmlns:a16="http://schemas.microsoft.com/office/drawing/2014/main" id="{9ED91252-0F72-7444-9422-0E787916334A}"/>
              </a:ext>
            </a:extLst>
          </p:cNvPr>
          <p:cNvSpPr/>
          <p:nvPr/>
        </p:nvSpPr>
        <p:spPr>
          <a:xfrm flipV="1">
            <a:off x="5657641" y="4857616"/>
            <a:ext cx="2031782" cy="571805"/>
          </a:xfrm>
          <a:prstGeom prst="rect">
            <a:avLst/>
          </a:prstGeom>
          <a:noFill/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0" name="Rectangle 59">
            <a:extLst>
              <a:ext uri="{FF2B5EF4-FFF2-40B4-BE49-F238E27FC236}">
                <a16:creationId xmlns:a16="http://schemas.microsoft.com/office/drawing/2014/main" id="{9ED91252-0F72-7444-9422-0E787916334A}"/>
              </a:ext>
            </a:extLst>
          </p:cNvPr>
          <p:cNvSpPr/>
          <p:nvPr/>
        </p:nvSpPr>
        <p:spPr>
          <a:xfrm flipV="1">
            <a:off x="1593764" y="5429421"/>
            <a:ext cx="2031782" cy="571805"/>
          </a:xfrm>
          <a:prstGeom prst="rect">
            <a:avLst/>
          </a:prstGeom>
          <a:noFill/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1" name="Rectangle 60">
            <a:extLst>
              <a:ext uri="{FF2B5EF4-FFF2-40B4-BE49-F238E27FC236}">
                <a16:creationId xmlns:a16="http://schemas.microsoft.com/office/drawing/2014/main" id="{9ED91252-0F72-7444-9422-0E787916334A}"/>
              </a:ext>
            </a:extLst>
          </p:cNvPr>
          <p:cNvSpPr/>
          <p:nvPr/>
        </p:nvSpPr>
        <p:spPr>
          <a:xfrm flipV="1">
            <a:off x="3625546" y="5429421"/>
            <a:ext cx="2031782" cy="571805"/>
          </a:xfrm>
          <a:prstGeom prst="rect">
            <a:avLst/>
          </a:prstGeom>
          <a:noFill/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2" name="Rectangle 61">
            <a:extLst>
              <a:ext uri="{FF2B5EF4-FFF2-40B4-BE49-F238E27FC236}">
                <a16:creationId xmlns:a16="http://schemas.microsoft.com/office/drawing/2014/main" id="{9ED91252-0F72-7444-9422-0E787916334A}"/>
              </a:ext>
            </a:extLst>
          </p:cNvPr>
          <p:cNvSpPr/>
          <p:nvPr/>
        </p:nvSpPr>
        <p:spPr>
          <a:xfrm flipV="1">
            <a:off x="5657328" y="5429421"/>
            <a:ext cx="2031782" cy="571805"/>
          </a:xfrm>
          <a:prstGeom prst="rect">
            <a:avLst/>
          </a:prstGeom>
          <a:noFill/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3" name="TextBox 62">
            <a:extLst>
              <a:ext uri="{FF2B5EF4-FFF2-40B4-BE49-F238E27FC236}">
                <a16:creationId xmlns:a16="http://schemas.microsoft.com/office/drawing/2014/main" id="{B299290B-AF80-CD43-8745-F3FABC4DA03C}"/>
              </a:ext>
            </a:extLst>
          </p:cNvPr>
          <p:cNvSpPr txBox="1"/>
          <p:nvPr/>
        </p:nvSpPr>
        <p:spPr>
          <a:xfrm>
            <a:off x="1588039" y="3700746"/>
            <a:ext cx="2037819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000" dirty="0">
                <a:latin typeface="Comic Sans MS" panose="030F0702030302020204" pitchFamily="66" charset="0"/>
              </a:rPr>
              <a:t>Triangles</a:t>
            </a:r>
          </a:p>
        </p:txBody>
      </p:sp>
      <p:sp>
        <p:nvSpPr>
          <p:cNvPr id="65" name="TextBox 64">
            <a:extLst>
              <a:ext uri="{FF2B5EF4-FFF2-40B4-BE49-F238E27FC236}">
                <a16:creationId xmlns:a16="http://schemas.microsoft.com/office/drawing/2014/main" id="{B299290B-AF80-CD43-8745-F3FABC4DA03C}"/>
              </a:ext>
            </a:extLst>
          </p:cNvPr>
          <p:cNvSpPr txBox="1"/>
          <p:nvPr/>
        </p:nvSpPr>
        <p:spPr>
          <a:xfrm>
            <a:off x="1582001" y="4890620"/>
            <a:ext cx="2037819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000" dirty="0">
                <a:latin typeface="Comic Sans MS" panose="030F0702030302020204" pitchFamily="66" charset="0"/>
              </a:rPr>
              <a:t>Pentagons</a:t>
            </a:r>
          </a:p>
        </p:txBody>
      </p:sp>
      <p:cxnSp>
        <p:nvCxnSpPr>
          <p:cNvPr id="5" name="Straight Connector 4"/>
          <p:cNvCxnSpPr/>
          <p:nvPr/>
        </p:nvCxnSpPr>
        <p:spPr>
          <a:xfrm>
            <a:off x="3918857" y="3831771"/>
            <a:ext cx="0" cy="359229"/>
          </a:xfrm>
          <a:prstGeom prst="line">
            <a:avLst/>
          </a:prstGeom>
          <a:ln w="571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7" name="Straight Connector 66"/>
          <p:cNvCxnSpPr/>
          <p:nvPr/>
        </p:nvCxnSpPr>
        <p:spPr>
          <a:xfrm>
            <a:off x="4033157" y="3831771"/>
            <a:ext cx="0" cy="359229"/>
          </a:xfrm>
          <a:prstGeom prst="line">
            <a:avLst/>
          </a:prstGeom>
          <a:ln w="571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8" name="Straight Connector 67"/>
          <p:cNvCxnSpPr/>
          <p:nvPr/>
        </p:nvCxnSpPr>
        <p:spPr>
          <a:xfrm>
            <a:off x="4143034" y="3831771"/>
            <a:ext cx="0" cy="359229"/>
          </a:xfrm>
          <a:prstGeom prst="line">
            <a:avLst/>
          </a:prstGeom>
          <a:ln w="571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9" name="Straight Connector 68"/>
          <p:cNvCxnSpPr/>
          <p:nvPr/>
        </p:nvCxnSpPr>
        <p:spPr>
          <a:xfrm>
            <a:off x="4259131" y="3831771"/>
            <a:ext cx="0" cy="359229"/>
          </a:xfrm>
          <a:prstGeom prst="line">
            <a:avLst/>
          </a:prstGeom>
          <a:ln w="571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0" name="Straight Connector 69"/>
          <p:cNvCxnSpPr/>
          <p:nvPr/>
        </p:nvCxnSpPr>
        <p:spPr>
          <a:xfrm flipH="1">
            <a:off x="874986" y="2014460"/>
            <a:ext cx="868089" cy="869198"/>
          </a:xfrm>
          <a:prstGeom prst="line">
            <a:avLst/>
          </a:prstGeom>
          <a:ln w="571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1" name="Straight Connector 70"/>
          <p:cNvCxnSpPr/>
          <p:nvPr/>
        </p:nvCxnSpPr>
        <p:spPr>
          <a:xfrm flipH="1">
            <a:off x="1421470" y="2165001"/>
            <a:ext cx="868089" cy="869198"/>
          </a:xfrm>
          <a:prstGeom prst="line">
            <a:avLst/>
          </a:prstGeom>
          <a:ln w="571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2" name="Straight Connector 71"/>
          <p:cNvCxnSpPr/>
          <p:nvPr/>
        </p:nvCxnSpPr>
        <p:spPr>
          <a:xfrm flipH="1">
            <a:off x="2431665" y="1957730"/>
            <a:ext cx="868089" cy="869198"/>
          </a:xfrm>
          <a:prstGeom prst="line">
            <a:avLst/>
          </a:prstGeom>
          <a:ln w="571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3" name="Straight Connector 72"/>
          <p:cNvCxnSpPr/>
          <p:nvPr/>
        </p:nvCxnSpPr>
        <p:spPr>
          <a:xfrm>
            <a:off x="3922939" y="4395265"/>
            <a:ext cx="0" cy="359229"/>
          </a:xfrm>
          <a:prstGeom prst="line">
            <a:avLst/>
          </a:prstGeom>
          <a:ln w="571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5" name="Straight Connector 74"/>
          <p:cNvCxnSpPr/>
          <p:nvPr/>
        </p:nvCxnSpPr>
        <p:spPr>
          <a:xfrm flipH="1">
            <a:off x="3663316" y="1655231"/>
            <a:ext cx="1295578" cy="1184260"/>
          </a:xfrm>
          <a:prstGeom prst="line">
            <a:avLst/>
          </a:prstGeom>
          <a:ln w="571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6" name="Straight Connector 75"/>
          <p:cNvCxnSpPr/>
          <p:nvPr/>
        </p:nvCxnSpPr>
        <p:spPr>
          <a:xfrm>
            <a:off x="3922939" y="4988004"/>
            <a:ext cx="0" cy="359229"/>
          </a:xfrm>
          <a:prstGeom prst="line">
            <a:avLst/>
          </a:prstGeom>
          <a:ln w="571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7" name="Straight Connector 76"/>
          <p:cNvCxnSpPr/>
          <p:nvPr/>
        </p:nvCxnSpPr>
        <p:spPr>
          <a:xfrm flipH="1">
            <a:off x="2447917" y="512262"/>
            <a:ext cx="1295578" cy="1184260"/>
          </a:xfrm>
          <a:prstGeom prst="line">
            <a:avLst/>
          </a:prstGeom>
          <a:ln w="571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8" name="Straight Connector 77"/>
          <p:cNvCxnSpPr/>
          <p:nvPr/>
        </p:nvCxnSpPr>
        <p:spPr>
          <a:xfrm>
            <a:off x="4033157" y="4988004"/>
            <a:ext cx="0" cy="359229"/>
          </a:xfrm>
          <a:prstGeom prst="line">
            <a:avLst/>
          </a:prstGeom>
          <a:ln w="571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9" name="Straight Connector 78"/>
          <p:cNvCxnSpPr/>
          <p:nvPr/>
        </p:nvCxnSpPr>
        <p:spPr>
          <a:xfrm flipH="1">
            <a:off x="6001588" y="410616"/>
            <a:ext cx="1295578" cy="1184260"/>
          </a:xfrm>
          <a:prstGeom prst="line">
            <a:avLst/>
          </a:prstGeom>
          <a:ln w="571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0" name="Straight Connector 79"/>
          <p:cNvCxnSpPr/>
          <p:nvPr/>
        </p:nvCxnSpPr>
        <p:spPr>
          <a:xfrm>
            <a:off x="3922939" y="5535708"/>
            <a:ext cx="0" cy="359229"/>
          </a:xfrm>
          <a:prstGeom prst="line">
            <a:avLst/>
          </a:prstGeom>
          <a:ln w="571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1" name="Straight Connector 80"/>
          <p:cNvCxnSpPr/>
          <p:nvPr/>
        </p:nvCxnSpPr>
        <p:spPr>
          <a:xfrm flipH="1">
            <a:off x="4096462" y="715251"/>
            <a:ext cx="1418298" cy="684797"/>
          </a:xfrm>
          <a:prstGeom prst="line">
            <a:avLst/>
          </a:prstGeom>
          <a:ln w="571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2" name="Straight Connector 81"/>
          <p:cNvCxnSpPr/>
          <p:nvPr/>
        </p:nvCxnSpPr>
        <p:spPr>
          <a:xfrm>
            <a:off x="4033157" y="5535708"/>
            <a:ext cx="0" cy="359229"/>
          </a:xfrm>
          <a:prstGeom prst="line">
            <a:avLst/>
          </a:prstGeom>
          <a:ln w="571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3" name="Straight Connector 82"/>
          <p:cNvCxnSpPr/>
          <p:nvPr/>
        </p:nvCxnSpPr>
        <p:spPr>
          <a:xfrm>
            <a:off x="4143034" y="5535708"/>
            <a:ext cx="0" cy="359229"/>
          </a:xfrm>
          <a:prstGeom prst="line">
            <a:avLst/>
          </a:prstGeom>
          <a:ln w="571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4" name="Straight Connector 83"/>
          <p:cNvCxnSpPr/>
          <p:nvPr/>
        </p:nvCxnSpPr>
        <p:spPr>
          <a:xfrm flipH="1">
            <a:off x="5197046" y="1909092"/>
            <a:ext cx="1418298" cy="684797"/>
          </a:xfrm>
          <a:prstGeom prst="line">
            <a:avLst/>
          </a:prstGeom>
          <a:ln w="571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6" name="TextBox 85">
            <a:extLst>
              <a:ext uri="{FF2B5EF4-FFF2-40B4-BE49-F238E27FC236}">
                <a16:creationId xmlns:a16="http://schemas.microsoft.com/office/drawing/2014/main" id="{B299290B-AF80-CD43-8745-F3FABC4DA03C}"/>
              </a:ext>
            </a:extLst>
          </p:cNvPr>
          <p:cNvSpPr txBox="1"/>
          <p:nvPr/>
        </p:nvSpPr>
        <p:spPr>
          <a:xfrm>
            <a:off x="5636371" y="3743814"/>
            <a:ext cx="2037819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000" dirty="0">
                <a:solidFill>
                  <a:schemeClr val="accent1"/>
                </a:solidFill>
                <a:latin typeface="Comic Sans MS" panose="030F0702030302020204" pitchFamily="66" charset="0"/>
              </a:rPr>
              <a:t>3</a:t>
            </a:r>
          </a:p>
        </p:txBody>
      </p:sp>
      <p:sp>
        <p:nvSpPr>
          <p:cNvPr id="87" name="TextBox 86">
            <a:extLst>
              <a:ext uri="{FF2B5EF4-FFF2-40B4-BE49-F238E27FC236}">
                <a16:creationId xmlns:a16="http://schemas.microsoft.com/office/drawing/2014/main" id="{B299290B-AF80-CD43-8745-F3FABC4DA03C}"/>
              </a:ext>
            </a:extLst>
          </p:cNvPr>
          <p:cNvSpPr txBox="1"/>
          <p:nvPr/>
        </p:nvSpPr>
        <p:spPr>
          <a:xfrm>
            <a:off x="5636371" y="4314378"/>
            <a:ext cx="2037819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000" dirty="0">
                <a:solidFill>
                  <a:schemeClr val="accent1"/>
                </a:solidFill>
                <a:latin typeface="Comic Sans MS" panose="030F0702030302020204" pitchFamily="66" charset="0"/>
              </a:rPr>
              <a:t>1</a:t>
            </a:r>
          </a:p>
        </p:txBody>
      </p:sp>
      <p:sp>
        <p:nvSpPr>
          <p:cNvPr id="88" name="TextBox 87">
            <a:extLst>
              <a:ext uri="{FF2B5EF4-FFF2-40B4-BE49-F238E27FC236}">
                <a16:creationId xmlns:a16="http://schemas.microsoft.com/office/drawing/2014/main" id="{B299290B-AF80-CD43-8745-F3FABC4DA03C}"/>
              </a:ext>
            </a:extLst>
          </p:cNvPr>
          <p:cNvSpPr txBox="1"/>
          <p:nvPr/>
        </p:nvSpPr>
        <p:spPr>
          <a:xfrm>
            <a:off x="5621138" y="4869127"/>
            <a:ext cx="2037819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000" dirty="0">
                <a:solidFill>
                  <a:schemeClr val="accent1"/>
                </a:solidFill>
                <a:latin typeface="Comic Sans MS" panose="030F0702030302020204" pitchFamily="66" charset="0"/>
              </a:rPr>
              <a:t>1</a:t>
            </a:r>
          </a:p>
        </p:txBody>
      </p:sp>
      <p:sp>
        <p:nvSpPr>
          <p:cNvPr id="89" name="TextBox 88">
            <a:extLst>
              <a:ext uri="{FF2B5EF4-FFF2-40B4-BE49-F238E27FC236}">
                <a16:creationId xmlns:a16="http://schemas.microsoft.com/office/drawing/2014/main" id="{B299290B-AF80-CD43-8745-F3FABC4DA03C}"/>
              </a:ext>
            </a:extLst>
          </p:cNvPr>
          <p:cNvSpPr txBox="1"/>
          <p:nvPr/>
        </p:nvSpPr>
        <p:spPr>
          <a:xfrm>
            <a:off x="5636371" y="5415532"/>
            <a:ext cx="2037819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000" dirty="0">
                <a:solidFill>
                  <a:schemeClr val="accent1"/>
                </a:solidFill>
                <a:latin typeface="Comic Sans MS" panose="030F0702030302020204" pitchFamily="66" charset="0"/>
              </a:rPr>
              <a:t>3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02387431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8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5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0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8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9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4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8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3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7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8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2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7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2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8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6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>
                      <p:stCondLst>
                        <p:cond delay="indefinite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81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2" fill="hold">
                      <p:stCondLst>
                        <p:cond delay="indefinite"/>
                      </p:stCondLst>
                      <p:childTnLst>
                        <p:par>
                          <p:cTn id="83" fill="hold">
                            <p:stCondLst>
                              <p:cond delay="0"/>
                            </p:stCondLst>
                            <p:childTnLst>
                              <p:par>
                                <p:cTn id="84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6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8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0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1" fill="hold">
                      <p:stCondLst>
                        <p:cond delay="indefinite"/>
                      </p:stCondLst>
                      <p:childTnLst>
                        <p:par>
                          <p:cTn id="92" fill="hold">
                            <p:stCondLst>
                              <p:cond delay="0"/>
                            </p:stCondLst>
                            <p:childTnLst>
                              <p:par>
                                <p:cTn id="93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95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6" fill="hold">
                      <p:stCondLst>
                        <p:cond delay="indefinite"/>
                      </p:stCondLst>
                      <p:childTnLst>
                        <p:par>
                          <p:cTn id="97" fill="hold">
                            <p:stCondLst>
                              <p:cond delay="0"/>
                            </p:stCondLst>
                            <p:childTnLst>
                              <p:par>
                                <p:cTn id="98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0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1" fill="hold">
                      <p:stCondLst>
                        <p:cond delay="indefinite"/>
                      </p:stCondLst>
                      <p:childTnLst>
                        <p:par>
                          <p:cTn id="102" fill="hold">
                            <p:stCondLst>
                              <p:cond delay="0"/>
                            </p:stCondLst>
                            <p:childTnLst>
                              <p:par>
                                <p:cTn id="103" presetID="2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104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6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7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9" fill="hold">
                      <p:stCondLst>
                        <p:cond delay="indefinite"/>
                      </p:stCondLst>
                      <p:childTnLst>
                        <p:par>
                          <p:cTn id="110" fill="hold">
                            <p:stCondLst>
                              <p:cond delay="0"/>
                            </p:stCondLst>
                            <p:childTnLst>
                              <p:par>
                                <p:cTn id="111" presetID="8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2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3" fill="hold">
                      <p:stCondLst>
                        <p:cond delay="indefinite"/>
                      </p:stCondLst>
                      <p:childTnLst>
                        <p:par>
                          <p:cTn id="114" fill="hold">
                            <p:stCondLst>
                              <p:cond delay="0"/>
                            </p:stCondLst>
                            <p:childTnLst>
                              <p:par>
                                <p:cTn id="11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7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8" fill="hold">
                      <p:stCondLst>
                        <p:cond delay="indefinite"/>
                      </p:stCondLst>
                      <p:childTnLst>
                        <p:par>
                          <p:cTn id="119" fill="hold">
                            <p:stCondLst>
                              <p:cond delay="0"/>
                            </p:stCondLst>
                            <p:childTnLst>
                              <p:par>
                                <p:cTn id="12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2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3" fill="hold">
                      <p:stCondLst>
                        <p:cond delay="indefinite"/>
                      </p:stCondLst>
                      <p:childTnLst>
                        <p:par>
                          <p:cTn id="124" fill="hold">
                            <p:stCondLst>
                              <p:cond delay="0"/>
                            </p:stCondLst>
                            <p:childTnLst>
                              <p:par>
                                <p:cTn id="125" presetID="8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6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7" fill="hold">
                      <p:stCondLst>
                        <p:cond delay="indefinite"/>
                      </p:stCondLst>
                      <p:childTnLst>
                        <p:par>
                          <p:cTn id="128" fill="hold">
                            <p:stCondLst>
                              <p:cond delay="0"/>
                            </p:stCondLst>
                            <p:childTnLst>
                              <p:par>
                                <p:cTn id="129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31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2" fill="hold">
                      <p:stCondLst>
                        <p:cond delay="indefinite"/>
                      </p:stCondLst>
                      <p:childTnLst>
                        <p:par>
                          <p:cTn id="133" fill="hold">
                            <p:stCondLst>
                              <p:cond delay="0"/>
                            </p:stCondLst>
                            <p:childTnLst>
                              <p:par>
                                <p:cTn id="134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6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7" fill="hold">
                      <p:stCondLst>
                        <p:cond delay="indefinite"/>
                      </p:stCondLst>
                      <p:childTnLst>
                        <p:par>
                          <p:cTn id="138" fill="hold">
                            <p:stCondLst>
                              <p:cond delay="0"/>
                            </p:stCondLst>
                            <p:childTnLst>
                              <p:par>
                                <p:cTn id="139" presetID="8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0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1" fill="hold">
                      <p:stCondLst>
                        <p:cond delay="indefinite"/>
                      </p:stCondLst>
                      <p:childTnLst>
                        <p:par>
                          <p:cTn id="142" fill="hold">
                            <p:stCondLst>
                              <p:cond delay="0"/>
                            </p:stCondLst>
                            <p:childTnLst>
                              <p:par>
                                <p:cTn id="143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45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6" fill="hold">
                      <p:stCondLst>
                        <p:cond delay="indefinite"/>
                      </p:stCondLst>
                      <p:childTnLst>
                        <p:par>
                          <p:cTn id="147" fill="hold">
                            <p:stCondLst>
                              <p:cond delay="0"/>
                            </p:stCondLst>
                            <p:childTnLst>
                              <p:par>
                                <p:cTn id="148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0" dur="5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1" fill="hold">
                      <p:stCondLst>
                        <p:cond delay="indefinite"/>
                      </p:stCondLst>
                      <p:childTnLst>
                        <p:par>
                          <p:cTn id="152" fill="hold">
                            <p:stCondLst>
                              <p:cond delay="0"/>
                            </p:stCondLst>
                            <p:childTnLst>
                              <p:par>
                                <p:cTn id="153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60000">
                                      <p:cBhvr>
                                        <p:cTn id="154" dur="1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5" fill="hold">
                      <p:stCondLst>
                        <p:cond delay="indefinite"/>
                      </p:stCondLst>
                      <p:childTnLst>
                        <p:par>
                          <p:cTn id="156" fill="hold">
                            <p:stCondLst>
                              <p:cond delay="0"/>
                            </p:stCondLst>
                            <p:childTnLst>
                              <p:par>
                                <p:cTn id="15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 animBg="1"/>
      <p:bldP spid="26" grpId="0" animBg="1"/>
      <p:bldP spid="27" grpId="0" animBg="1"/>
      <p:bldP spid="29" grpId="0" animBg="1"/>
      <p:bldP spid="29" grpId="1" animBg="1"/>
      <p:bldP spid="54" grpId="0" animBg="1"/>
      <p:bldP spid="2" grpId="0" animBg="1"/>
      <p:bldP spid="55" grpId="0" animBg="1"/>
      <p:bldP spid="56" grpId="0" animBg="1"/>
      <p:bldP spid="86" grpId="0"/>
      <p:bldP spid="87" grpId="0"/>
      <p:bldP spid="88" grpId="0"/>
      <p:bldP spid="89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cs typeface="Calibri" panose="020F0502020204030204" pitchFamily="34" charset="0"/>
              </a:rPr>
              <a:t>Have a go at question </a:t>
            </a:r>
            <a:br>
              <a:rPr lang="en-GB" dirty="0">
                <a:cs typeface="Calibri" panose="020F0502020204030204" pitchFamily="34" charset="0"/>
              </a:rPr>
            </a:br>
            <a:r>
              <a:rPr lang="en-GB" dirty="0">
                <a:cs typeface="Calibri" panose="020F0502020204030204" pitchFamily="34" charset="0"/>
              </a:rPr>
              <a:t>5 on the worksheet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656449325"/>
      </p:ext>
    </p:ext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6.2|18|32.9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4.8|12.5|19.7|7.5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4.4|1.9|0.9|5.6|0.9|5.4|0.8|2.9|1.1|8.4|3.4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9.6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5.2|4.7|5.4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5.1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5.8|3.1|1.2|4.9|3.1|2.3|1.2|4.8|1.4|6.9|4.4|1.1|6.2|10|1.4|11.2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5.6|1.4|5.6|1.4|2.3|0.8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.6|9.6|4.6|3.3|2.7|4|5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5.1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9.1|2.8|3.4|3.5|1.5|1.3|1.4|1.2|1.6|5.3|1.5|10.1|4.4|1.6|3.6|1.4|1.4|1.6|4.3|2.1|8.4|2.9|3.9|5.5|1.3|4.2|1.4|1.8|1.3|2|1|19.8|1.8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5.1"/>
</p:tagLst>
</file>

<file path=ppt/theme/theme1.xml><?xml version="1.0" encoding="utf-8"?>
<a:theme xmlns:a="http://schemas.openxmlformats.org/drawingml/2006/main" name="Title slid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Get ready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Let's learn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Let's learn slide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ln w="38100">
          <a:solidFill>
            <a:schemeClr val="tx1"/>
          </a:solidFill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Your tur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6.xml><?xml version="1.0" encoding="utf-8"?>
<a:theme xmlns:a="http://schemas.openxmlformats.org/drawingml/2006/main" name="Your turn activity lesso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7.xml><?xml version="1.0" encoding="utf-8"?>
<a:theme xmlns:a="http://schemas.openxmlformats.org/drawingml/2006/main" name="Get ready question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8.xml><?xml version="1.0" encoding="utf-8"?>
<a:theme xmlns:a="http://schemas.openxmlformats.org/drawingml/2006/main" name="1_Let's learn slide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9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810DC92D10A6294EB2D3BAE7684BF2FC" ma:contentTypeVersion="7" ma:contentTypeDescription="Create a new document." ma:contentTypeScope="" ma:versionID="d1bbd0e7118b8034b1837b1a97a3e8b1">
  <xsd:schema xmlns:xsd="http://www.w3.org/2001/XMLSchema" xmlns:xs="http://www.w3.org/2001/XMLSchema" xmlns:p="http://schemas.microsoft.com/office/2006/metadata/properties" xmlns:ns3="522d4c35-b548-4432-90ae-af4376e1c4b4" targetNamespace="http://schemas.microsoft.com/office/2006/metadata/properties" ma:root="true" ma:fieldsID="6327414cb3b5f93d160f991d0b6625f7" ns3:_="">
    <xsd:import namespace="522d4c35-b548-4432-90ae-af4376e1c4b4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ServiceDateTake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22d4c35-b548-4432-90ae-af4376e1c4b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OCR" ma:index="1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4" nillable="true" ma:displayName="MediaServiceDateTaken" ma:hidden="true" ma:internalName="MediaServiceDateTaken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11727757-3061-47D3-99FD-9493F136DC43}">
  <ds:schemaRefs>
    <ds:schemaRef ds:uri="522d4c35-b548-4432-90ae-af4376e1c4b4"/>
    <ds:schemaRef ds:uri="http://schemas.microsoft.com/office/infopath/2007/PartnerControls"/>
    <ds:schemaRef ds:uri="http://purl.org/dc/elements/1.1/"/>
    <ds:schemaRef ds:uri="http://purl.org/dc/dcmitype/"/>
    <ds:schemaRef ds:uri="http://schemas.microsoft.com/office/2006/metadata/properties"/>
    <ds:schemaRef ds:uri="http://purl.org/dc/terms/"/>
    <ds:schemaRef ds:uri="http://schemas.microsoft.com/office/2006/documentManagement/types"/>
    <ds:schemaRef ds:uri="http://schemas.openxmlformats.org/package/2006/metadata/core-properties"/>
    <ds:schemaRef ds:uri="http://www.w3.org/XML/1998/namespace"/>
  </ds:schemaRefs>
</ds:datastoreItem>
</file>

<file path=customXml/itemProps2.xml><?xml version="1.0" encoding="utf-8"?>
<ds:datastoreItem xmlns:ds="http://schemas.openxmlformats.org/officeDocument/2006/customXml" ds:itemID="{EFA976BF-BA58-4DED-B6CD-0D8A580477CA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972645BB-C536-4612-8AE4-E740337A994B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522d4c35-b548-4432-90ae-af4376e1c4b4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10761</TotalTime>
  <Words>222</Words>
  <Application>Microsoft Office PowerPoint</Application>
  <PresentationFormat>On-screen Show (4:3)</PresentationFormat>
  <Paragraphs>41</Paragraphs>
  <Slides>15</Slides>
  <Notes>5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8</vt:i4>
      </vt:variant>
      <vt:variant>
        <vt:lpstr>Slide Titles</vt:lpstr>
      </vt:variant>
      <vt:variant>
        <vt:i4>15</vt:i4>
      </vt:variant>
    </vt:vector>
  </HeadingPairs>
  <TitlesOfParts>
    <vt:vector size="27" baseType="lpstr">
      <vt:lpstr>Arial</vt:lpstr>
      <vt:lpstr>Calibri</vt:lpstr>
      <vt:lpstr>Comic Sans MS</vt:lpstr>
      <vt:lpstr>KG Primary Penmanship</vt:lpstr>
      <vt:lpstr>Title slide</vt:lpstr>
      <vt:lpstr>Get ready title</vt:lpstr>
      <vt:lpstr>Let's learn title</vt:lpstr>
      <vt:lpstr>Let's learn slides</vt:lpstr>
      <vt:lpstr>Your turn</vt:lpstr>
      <vt:lpstr>Your turn activity lesson</vt:lpstr>
      <vt:lpstr>Get ready questions</vt:lpstr>
      <vt:lpstr>1_Let's learn slides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Have a go at question 1 on the worksheet</vt:lpstr>
      <vt:lpstr>PowerPoint Presentation</vt:lpstr>
      <vt:lpstr>PowerPoint Presentation</vt:lpstr>
      <vt:lpstr>PowerPoint Presentation</vt:lpstr>
      <vt:lpstr>Have a go at questions 2, 3 and 4 on the worksheet</vt:lpstr>
      <vt:lpstr>PowerPoint Presentation</vt:lpstr>
      <vt:lpstr>Have a go at question  5 on the worksheet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Catherine Clarke</dc:creator>
  <cp:lastModifiedBy>Valerie Flower</cp:lastModifiedBy>
  <cp:revision>265</cp:revision>
  <dcterms:created xsi:type="dcterms:W3CDTF">2019-07-05T11:02:13Z</dcterms:created>
  <dcterms:modified xsi:type="dcterms:W3CDTF">2021-02-06T16:34:04Z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0x010100810DC92D10A6294EB2D3BAE7684BF2FC</vt:lpwstr>
  </property>
</Properties>
</file>