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0"/>
  </p:notesMasterIdLst>
  <p:handoutMasterIdLst>
    <p:handoutMasterId r:id="rId21"/>
  </p:handoutMasterIdLst>
  <p:sldIdLst>
    <p:sldId id="283" r:id="rId2"/>
    <p:sldId id="284" r:id="rId3"/>
    <p:sldId id="268" r:id="rId4"/>
    <p:sldId id="269" r:id="rId5"/>
    <p:sldId id="270" r:id="rId6"/>
    <p:sldId id="271" r:id="rId7"/>
    <p:sldId id="272" r:id="rId8"/>
    <p:sldId id="273" r:id="rId9"/>
    <p:sldId id="276" r:id="rId10"/>
    <p:sldId id="275" r:id="rId11"/>
    <p:sldId id="274" r:id="rId12"/>
    <p:sldId id="277" r:id="rId13"/>
    <p:sldId id="278" r:id="rId14"/>
    <p:sldId id="279" r:id="rId15"/>
    <p:sldId id="280" r:id="rId16"/>
    <p:sldId id="285" r:id="rId17"/>
    <p:sldId id="282" r:id="rId18"/>
    <p:sldId id="267" r:id="rId19"/>
  </p:sldIdLst>
  <p:sldSz cx="9144000" cy="6858000" type="screen4x3"/>
  <p:notesSz cx="6858000" cy="9144000"/>
  <p:embeddedFontLst>
    <p:embeddedFont>
      <p:font typeface="Calibri" panose="020F0502020204030204" pitchFamily="34" charset="0"/>
      <p:regular r:id="rId22"/>
      <p:bold r:id="rId23"/>
      <p:italic r:id="rId24"/>
      <p:boldItalic r:id="rId25"/>
    </p:embeddedFont>
    <p:embeddedFont>
      <p:font typeface="Tuffy" panose="020B0603060100000000" pitchFamily="34" charset="0"/>
      <p:regular r:id="rId26"/>
      <p:bold r:id="rId27"/>
      <p:italic r:id="rId28"/>
      <p:boldItalic r:id="rId29"/>
    </p:embeddedFont>
    <p:embeddedFont>
      <p:font typeface="Twinkl" panose="020B0604020202020204" pitchFamily="2" charset="0"/>
      <p:regular r:id="rId30"/>
      <p:bold r:id="rId31"/>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C5BA9"/>
    <a:srgbClr val="DE1E5A"/>
    <a:srgbClr val="18A0DB"/>
    <a:srgbClr val="BC0105"/>
    <a:srgbClr val="4DB1E3"/>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1E882EB-8233-4B8A-A817-92DC034066F8}" v="7" dt="2021-03-23T10:04:28.65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6" d="100"/>
          <a:sy n="86" d="100"/>
        </p:scale>
        <p:origin x="1339" y="5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21" Type="http://schemas.openxmlformats.org/officeDocument/2006/relationships/handoutMaster" Target="handoutMasters/handoutMaster1.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36"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e Lawson" userId="f4fdd5c5-2a5c-4cbb-b41e-960cdf5dabd8" providerId="ADAL" clId="{C1E882EB-8233-4B8A-A817-92DC034066F8}"/>
    <pc:docChg chg="modSld">
      <pc:chgData name="Julie Lawson" userId="f4fdd5c5-2a5c-4cbb-b41e-960cdf5dabd8" providerId="ADAL" clId="{C1E882EB-8233-4B8A-A817-92DC034066F8}" dt="2021-03-23T10:04:28.651" v="6" actId="1076"/>
      <pc:docMkLst>
        <pc:docMk/>
      </pc:docMkLst>
      <pc:sldChg chg="modSp">
        <pc:chgData name="Julie Lawson" userId="f4fdd5c5-2a5c-4cbb-b41e-960cdf5dabd8" providerId="ADAL" clId="{C1E882EB-8233-4B8A-A817-92DC034066F8}" dt="2021-03-23T10:04:21.446" v="5" actId="14100"/>
        <pc:sldMkLst>
          <pc:docMk/>
          <pc:sldMk cId="0" sldId="274"/>
        </pc:sldMkLst>
        <pc:spChg chg="mod">
          <ac:chgData name="Julie Lawson" userId="f4fdd5c5-2a5c-4cbb-b41e-960cdf5dabd8" providerId="ADAL" clId="{C1E882EB-8233-4B8A-A817-92DC034066F8}" dt="2021-03-23T10:04:21.446" v="5" actId="14100"/>
          <ac:spMkLst>
            <pc:docMk/>
            <pc:sldMk cId="0" sldId="274"/>
            <ac:spMk id="6" creationId="{2B30C012-B8A8-44ED-9AC6-6ABF5BBBA568}"/>
          </ac:spMkLst>
        </pc:spChg>
        <pc:spChg chg="mod">
          <ac:chgData name="Julie Lawson" userId="f4fdd5c5-2a5c-4cbb-b41e-960cdf5dabd8" providerId="ADAL" clId="{C1E882EB-8233-4B8A-A817-92DC034066F8}" dt="2021-03-23T10:04:21.446" v="5" actId="14100"/>
          <ac:spMkLst>
            <pc:docMk/>
            <pc:sldMk cId="0" sldId="274"/>
            <ac:spMk id="18440" creationId="{61A676F9-F89F-45A0-9F1D-C157B87396C9}"/>
          </ac:spMkLst>
        </pc:spChg>
        <pc:grpChg chg="mod">
          <ac:chgData name="Julie Lawson" userId="f4fdd5c5-2a5c-4cbb-b41e-960cdf5dabd8" providerId="ADAL" clId="{C1E882EB-8233-4B8A-A817-92DC034066F8}" dt="2021-03-23T10:04:21.446" v="5" actId="14100"/>
          <ac:grpSpMkLst>
            <pc:docMk/>
            <pc:sldMk cId="0" sldId="274"/>
            <ac:grpSpMk id="5" creationId="{78AD5788-E9E9-4D88-A61D-AA5BE4734760}"/>
          </ac:grpSpMkLst>
        </pc:grpChg>
      </pc:sldChg>
      <pc:sldChg chg="modSp">
        <pc:chgData name="Julie Lawson" userId="f4fdd5c5-2a5c-4cbb-b41e-960cdf5dabd8" providerId="ADAL" clId="{C1E882EB-8233-4B8A-A817-92DC034066F8}" dt="2021-03-23T10:04:13.841" v="2" actId="1076"/>
        <pc:sldMkLst>
          <pc:docMk/>
          <pc:sldMk cId="0" sldId="277"/>
        </pc:sldMkLst>
        <pc:spChg chg="mod">
          <ac:chgData name="Julie Lawson" userId="f4fdd5c5-2a5c-4cbb-b41e-960cdf5dabd8" providerId="ADAL" clId="{C1E882EB-8233-4B8A-A817-92DC034066F8}" dt="2021-03-23T10:04:13.841" v="2" actId="1076"/>
          <ac:spMkLst>
            <pc:docMk/>
            <pc:sldMk cId="0" sldId="277"/>
            <ac:spMk id="13" creationId="{52023DE8-BD42-421A-8CD2-DC44955C8619}"/>
          </ac:spMkLst>
        </pc:spChg>
        <pc:spChg chg="mod">
          <ac:chgData name="Julie Lawson" userId="f4fdd5c5-2a5c-4cbb-b41e-960cdf5dabd8" providerId="ADAL" clId="{C1E882EB-8233-4B8A-A817-92DC034066F8}" dt="2021-03-23T10:04:13.841" v="2" actId="1076"/>
          <ac:spMkLst>
            <pc:docMk/>
            <pc:sldMk cId="0" sldId="277"/>
            <ac:spMk id="19467" creationId="{A6AAE570-27DB-4F4C-B313-CE2D4F3E8C7E}"/>
          </ac:spMkLst>
        </pc:spChg>
        <pc:grpChg chg="mod">
          <ac:chgData name="Julie Lawson" userId="f4fdd5c5-2a5c-4cbb-b41e-960cdf5dabd8" providerId="ADAL" clId="{C1E882EB-8233-4B8A-A817-92DC034066F8}" dt="2021-03-23T10:04:13.841" v="2" actId="1076"/>
          <ac:grpSpMkLst>
            <pc:docMk/>
            <pc:sldMk cId="0" sldId="277"/>
            <ac:grpSpMk id="12" creationId="{3561B53E-FCBB-4327-9DC7-9B07CFDDD78C}"/>
          </ac:grpSpMkLst>
        </pc:grpChg>
      </pc:sldChg>
      <pc:sldChg chg="modSp">
        <pc:chgData name="Julie Lawson" userId="f4fdd5c5-2a5c-4cbb-b41e-960cdf5dabd8" providerId="ADAL" clId="{C1E882EB-8233-4B8A-A817-92DC034066F8}" dt="2021-03-23T10:04:28.651" v="6" actId="1076"/>
        <pc:sldMkLst>
          <pc:docMk/>
          <pc:sldMk cId="0" sldId="278"/>
        </pc:sldMkLst>
        <pc:spChg chg="mod">
          <ac:chgData name="Julie Lawson" userId="f4fdd5c5-2a5c-4cbb-b41e-960cdf5dabd8" providerId="ADAL" clId="{C1E882EB-8233-4B8A-A817-92DC034066F8}" dt="2021-03-23T10:04:28.651" v="6" actId="1076"/>
          <ac:spMkLst>
            <pc:docMk/>
            <pc:sldMk cId="0" sldId="278"/>
            <ac:spMk id="7" creationId="{D9AA5BE0-2791-4256-BEEB-55CDB309A5FA}"/>
          </ac:spMkLst>
        </pc:spChg>
        <pc:spChg chg="mod">
          <ac:chgData name="Julie Lawson" userId="f4fdd5c5-2a5c-4cbb-b41e-960cdf5dabd8" providerId="ADAL" clId="{C1E882EB-8233-4B8A-A817-92DC034066F8}" dt="2021-03-23T10:04:28.651" v="6" actId="1076"/>
          <ac:spMkLst>
            <pc:docMk/>
            <pc:sldMk cId="0" sldId="278"/>
            <ac:spMk id="20487" creationId="{AECC2865-219C-4B53-84F6-E3B9C0058232}"/>
          </ac:spMkLst>
        </pc:spChg>
        <pc:grpChg chg="mod">
          <ac:chgData name="Julie Lawson" userId="f4fdd5c5-2a5c-4cbb-b41e-960cdf5dabd8" providerId="ADAL" clId="{C1E882EB-8233-4B8A-A817-92DC034066F8}" dt="2021-03-23T10:04:28.651" v="6" actId="1076"/>
          <ac:grpSpMkLst>
            <pc:docMk/>
            <pc:sldMk cId="0" sldId="278"/>
            <ac:grpSpMk id="6" creationId="{09BA4CF8-9D18-4132-A862-8A912EC1E3F4}"/>
          </ac:grpSpMkLst>
        </pc:gr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98F9406-029A-4E8A-9F0A-C8639C6B3B9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6B655591-3F54-4192-A8A4-F19F8873672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414BBFA6-78C4-4664-A718-EFEDAA9B44A2}" type="datetimeFigureOut">
              <a:rPr lang="en-GB"/>
              <a:pPr>
                <a:defRPr/>
              </a:pPr>
              <a:t>23/03/2021</a:t>
            </a:fld>
            <a:endParaRPr lang="en-GB"/>
          </a:p>
        </p:txBody>
      </p:sp>
      <p:sp>
        <p:nvSpPr>
          <p:cNvPr id="4" name="Footer Placeholder 3">
            <a:extLst>
              <a:ext uri="{FF2B5EF4-FFF2-40B4-BE49-F238E27FC236}">
                <a16:creationId xmlns:a16="http://schemas.microsoft.com/office/drawing/2014/main" id="{57C3A438-9FB8-462B-9DD0-3BCF73F31A0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940DF647-43B0-4407-8B5E-3C2601C59F25}"/>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B7258DC0-A85E-4027-8521-24361310D02F}" type="slidenum">
              <a:rPr lang="en-GB" altLang="en-US"/>
              <a:pPr/>
              <a:t>‹#›</a:t>
            </a:fld>
            <a:endParaRPr lang="en-GB"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ABA5918-2D4E-4EFD-B9F9-631CC5CCD5C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053FDC29-CF2F-4E71-8506-D5ADF8C578F0}"/>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BBE29F47-E026-418A-88FA-3FE08E0D1CB6}" type="datetimeFigureOut">
              <a:rPr lang="en-GB"/>
              <a:pPr>
                <a:defRPr/>
              </a:pPr>
              <a:t>23/03/2021</a:t>
            </a:fld>
            <a:endParaRPr lang="en-GB"/>
          </a:p>
        </p:txBody>
      </p:sp>
      <p:sp>
        <p:nvSpPr>
          <p:cNvPr id="4" name="Slide Image Placeholder 3">
            <a:extLst>
              <a:ext uri="{FF2B5EF4-FFF2-40B4-BE49-F238E27FC236}">
                <a16:creationId xmlns:a16="http://schemas.microsoft.com/office/drawing/2014/main" id="{5DE03634-2916-41A0-802D-AEDC99C08B03}"/>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56506AE8-41CB-417F-BBBA-96D1604E90BB}"/>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D0905457-E21F-45A3-98FB-D0EF275339D5}"/>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2B7E8E55-313C-4573-B8C5-908309F7F8BC}"/>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3BB51198-8A11-41CE-A77A-CC1C0A19F0A0}"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1721FF48-DE57-4B59-8203-B1D40D76B58C}"/>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189440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FCF222B7-C325-4878-9222-90AB6CA82677}"/>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56E17F74-A94A-46ED-9056-DE6FE061F37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442833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40E51520-ABC0-4814-8C34-F95E1A3D8ABF}"/>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0018631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3D928BB9-88D4-4E35-A27E-EBBF6DFFB797}"/>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4">
            <a:extLst>
              <a:ext uri="{FF2B5EF4-FFF2-40B4-BE49-F238E27FC236}">
                <a16:creationId xmlns:a16="http://schemas.microsoft.com/office/drawing/2014/main" id="{382AD4C5-6700-48F4-B3C0-6ADEDD5D79BF}"/>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388DBB73-02AD-493F-BCDA-749DC9A97570}"/>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C87B830E-9A23-4253-964C-E2C43ABF7865}"/>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757E347A-7854-4334-B16E-1CA5C68AC4EF}"/>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542329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D0CAB418-3726-46C0-976A-069D7B162218}"/>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6043115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6CA33262-A4E0-4753-8310-2257E4108834}"/>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70EE4992-C682-41B1-B0A3-CE51CC9D15F4}"/>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bbc.co.uk/bitesize/topics/znwhfg8/articles/zn22382"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3.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C9EDDE5-E3F0-42A2-9A8F-D5D55D6F763A}"/>
              </a:ext>
            </a:extLst>
          </p:cNvPr>
          <p:cNvSpPr txBox="1"/>
          <p:nvPr/>
        </p:nvSpPr>
        <p:spPr>
          <a:xfrm>
            <a:off x="719091" y="896646"/>
            <a:ext cx="7492753" cy="3970318"/>
          </a:xfrm>
          <a:prstGeom prst="rect">
            <a:avLst/>
          </a:prstGeom>
          <a:noFill/>
        </p:spPr>
        <p:txBody>
          <a:bodyPr wrap="square" rtlCol="0">
            <a:spAutoFit/>
          </a:bodyPr>
          <a:lstStyle/>
          <a:p>
            <a:pPr algn="ctr"/>
            <a:r>
              <a:rPr lang="en-US" sz="3600" dirty="0"/>
              <a:t>LC: Can I find out about the Jewish festival of Passover?</a:t>
            </a:r>
          </a:p>
          <a:p>
            <a:pPr algn="ctr"/>
            <a:endParaRPr lang="en-US" sz="3600" dirty="0"/>
          </a:p>
          <a:p>
            <a:r>
              <a:rPr lang="en-US" sz="3600" dirty="0"/>
              <a:t>Today you will:</a:t>
            </a:r>
          </a:p>
          <a:p>
            <a:pPr marL="571500" indent="-571500">
              <a:buFont typeface="Arial" panose="020B0604020202020204" pitchFamily="34" charset="0"/>
              <a:buChar char="•"/>
            </a:pPr>
            <a:r>
              <a:rPr lang="en-US" sz="3600" dirty="0"/>
              <a:t>Learn why this is celebrated</a:t>
            </a:r>
          </a:p>
          <a:p>
            <a:pPr marL="571500" indent="-571500">
              <a:buFont typeface="Arial" panose="020B0604020202020204" pitchFamily="34" charset="0"/>
              <a:buChar char="•"/>
            </a:pPr>
            <a:r>
              <a:rPr lang="en-US" sz="3600" dirty="0"/>
              <a:t>Learn when this is celebrated</a:t>
            </a:r>
          </a:p>
          <a:p>
            <a:pPr marL="571500" indent="-571500">
              <a:buFont typeface="Arial" panose="020B0604020202020204" pitchFamily="34" charset="0"/>
              <a:buChar char="•"/>
            </a:pPr>
            <a:r>
              <a:rPr lang="en-US" sz="3600" dirty="0"/>
              <a:t>Learn how this is celebrated</a:t>
            </a:r>
            <a:endParaRPr lang="en-GB" sz="3600" dirty="0"/>
          </a:p>
        </p:txBody>
      </p:sp>
      <p:pic>
        <p:nvPicPr>
          <p:cNvPr id="4" name="Picture 3">
            <a:extLst>
              <a:ext uri="{FF2B5EF4-FFF2-40B4-BE49-F238E27FC236}">
                <a16:creationId xmlns:a16="http://schemas.microsoft.com/office/drawing/2014/main" id="{B652F3D0-E72B-4C2F-A80B-4B78508BC399}"/>
              </a:ext>
            </a:extLst>
          </p:cNvPr>
          <p:cNvPicPr>
            <a:picLocks noChangeAspect="1"/>
          </p:cNvPicPr>
          <p:nvPr/>
        </p:nvPicPr>
        <p:blipFill>
          <a:blip r:embed="rId2"/>
          <a:stretch>
            <a:fillRect/>
          </a:stretch>
        </p:blipFill>
        <p:spPr>
          <a:xfrm>
            <a:off x="3746146" y="5051395"/>
            <a:ext cx="1815967" cy="1054745"/>
          </a:xfrm>
          <a:prstGeom prst="rect">
            <a:avLst/>
          </a:prstGeom>
        </p:spPr>
      </p:pic>
    </p:spTree>
    <p:extLst>
      <p:ext uri="{BB962C8B-B14F-4D97-AF65-F5344CB8AC3E}">
        <p14:creationId xmlns:p14="http://schemas.microsoft.com/office/powerpoint/2010/main" val="8221343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08C4402-F3B4-470E-9623-7930A525EDB7}"/>
              </a:ext>
            </a:extLst>
          </p:cNvPr>
          <p:cNvSpPr txBox="1"/>
          <p:nvPr/>
        </p:nvSpPr>
        <p:spPr>
          <a:xfrm>
            <a:off x="852256" y="878889"/>
            <a:ext cx="8158579" cy="1200329"/>
          </a:xfrm>
          <a:prstGeom prst="rect">
            <a:avLst/>
          </a:prstGeom>
          <a:noFill/>
        </p:spPr>
        <p:txBody>
          <a:bodyPr wrap="square" rtlCol="0">
            <a:spAutoFit/>
          </a:bodyPr>
          <a:lstStyle/>
          <a:p>
            <a:pPr algn="ctr"/>
            <a:r>
              <a:rPr lang="en-US" sz="3600" dirty="0"/>
              <a:t>In 2021, Passover will be celebrated on Saturday 27</a:t>
            </a:r>
            <a:r>
              <a:rPr lang="en-US" sz="3600" baseline="30000" dirty="0"/>
              <a:t>th</a:t>
            </a:r>
            <a:r>
              <a:rPr lang="en-US" sz="3600" dirty="0"/>
              <a:t> March.</a:t>
            </a:r>
            <a:endParaRPr lang="en-GB" sz="3600" dirty="0"/>
          </a:p>
        </p:txBody>
      </p:sp>
      <p:pic>
        <p:nvPicPr>
          <p:cNvPr id="8" name="Picture 7">
            <a:hlinkClick r:id="rId2"/>
            <a:extLst>
              <a:ext uri="{FF2B5EF4-FFF2-40B4-BE49-F238E27FC236}">
                <a16:creationId xmlns:a16="http://schemas.microsoft.com/office/drawing/2014/main" id="{7A754651-46EF-4917-BAAC-701A067FFF48}"/>
              </a:ext>
            </a:extLst>
          </p:cNvPr>
          <p:cNvPicPr>
            <a:picLocks noChangeAspect="1"/>
          </p:cNvPicPr>
          <p:nvPr/>
        </p:nvPicPr>
        <p:blipFill>
          <a:blip r:embed="rId3"/>
          <a:stretch>
            <a:fillRect/>
          </a:stretch>
        </p:blipFill>
        <p:spPr>
          <a:xfrm>
            <a:off x="2095130" y="2550111"/>
            <a:ext cx="4571999" cy="2595041"/>
          </a:xfrm>
          <a:prstGeom prst="rect">
            <a:avLst/>
          </a:prstGeom>
        </p:spPr>
      </p:pic>
    </p:spTree>
    <p:extLst>
      <p:ext uri="{BB962C8B-B14F-4D97-AF65-F5344CB8AC3E}">
        <p14:creationId xmlns:p14="http://schemas.microsoft.com/office/powerpoint/2010/main" val="41810830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1">
            <a:extLst>
              <a:ext uri="{FF2B5EF4-FFF2-40B4-BE49-F238E27FC236}">
                <a16:creationId xmlns:a16="http://schemas.microsoft.com/office/drawing/2014/main" id="{356768FE-1C88-41AC-B9B9-DDCD9082928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38950" y="2954337"/>
            <a:ext cx="1730375" cy="199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 name="Group 9">
            <a:extLst>
              <a:ext uri="{FF2B5EF4-FFF2-40B4-BE49-F238E27FC236}">
                <a16:creationId xmlns:a16="http://schemas.microsoft.com/office/drawing/2014/main" id="{ED8EE745-2442-4B6E-AFBF-212E925BB866}"/>
              </a:ext>
            </a:extLst>
          </p:cNvPr>
          <p:cNvGrpSpPr>
            <a:grpSpLocks/>
          </p:cNvGrpSpPr>
          <p:nvPr/>
        </p:nvGrpSpPr>
        <p:grpSpPr bwMode="auto">
          <a:xfrm>
            <a:off x="511715" y="5113410"/>
            <a:ext cx="4438650" cy="1217612"/>
            <a:chOff x="3850547" y="3446565"/>
            <a:chExt cx="2986482" cy="1846890"/>
          </a:xfrm>
        </p:grpSpPr>
        <p:sp>
          <p:nvSpPr>
            <p:cNvPr id="11" name="Rounded Rectangle 10">
              <a:extLst>
                <a:ext uri="{FF2B5EF4-FFF2-40B4-BE49-F238E27FC236}">
                  <a16:creationId xmlns:a16="http://schemas.microsoft.com/office/drawing/2014/main" id="{763542C1-3E40-449E-99D4-40EE04F4CCF1}"/>
                </a:ext>
              </a:extLst>
            </p:cNvPr>
            <p:cNvSpPr/>
            <p:nvPr/>
          </p:nvSpPr>
          <p:spPr>
            <a:xfrm>
              <a:off x="3850547" y="3446565"/>
              <a:ext cx="2986482" cy="1846890"/>
            </a:xfrm>
            <a:prstGeom prst="roundRect">
              <a:avLst/>
            </a:prstGeom>
            <a:solidFill>
              <a:schemeClr val="bg1"/>
            </a:solidFill>
            <a:ln>
              <a:solidFill>
                <a:srgbClr val="2C5BA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252" name="TextBox 11">
              <a:extLst>
                <a:ext uri="{FF2B5EF4-FFF2-40B4-BE49-F238E27FC236}">
                  <a16:creationId xmlns:a16="http://schemas.microsoft.com/office/drawing/2014/main" id="{ACD503FA-786C-4BDF-B0AE-6631E127EC8D}"/>
                </a:ext>
              </a:extLst>
            </p:cNvPr>
            <p:cNvSpPr txBox="1">
              <a:spLocks noChangeArrowheads="1"/>
            </p:cNvSpPr>
            <p:nvPr/>
          </p:nvSpPr>
          <p:spPr bwMode="auto">
            <a:xfrm>
              <a:off x="3976300" y="3881811"/>
              <a:ext cx="2817117" cy="980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nSpc>
                  <a:spcPct val="100000"/>
                </a:lnSpc>
                <a:spcBef>
                  <a:spcPct val="0"/>
                </a:spcBef>
                <a:buFontTx/>
                <a:buNone/>
              </a:pPr>
              <a:r>
                <a:rPr lang="en-GB" altLang="en-US" b="1">
                  <a:solidFill>
                    <a:schemeClr val="tx1"/>
                  </a:solidFill>
                </a:rPr>
                <a:t>Jewish </a:t>
              </a:r>
              <a:r>
                <a:rPr lang="en-GB" altLang="en-US">
                  <a:solidFill>
                    <a:schemeClr val="tx1"/>
                  </a:solidFill>
                </a:rPr>
                <a:t>- a person whose religion is Judaism</a:t>
              </a:r>
            </a:p>
          </p:txBody>
        </p:sp>
      </p:grpSp>
      <p:sp>
        <p:nvSpPr>
          <p:cNvPr id="10242" name="Rectangle 4">
            <a:extLst>
              <a:ext uri="{FF2B5EF4-FFF2-40B4-BE49-F238E27FC236}">
                <a16:creationId xmlns:a16="http://schemas.microsoft.com/office/drawing/2014/main" id="{8C484158-0C6A-41F3-A31D-73724726848D}"/>
              </a:ext>
            </a:extLst>
          </p:cNvPr>
          <p:cNvSpPr>
            <a:spLocks noChangeArrowheads="1"/>
          </p:cNvSpPr>
          <p:nvPr/>
        </p:nvSpPr>
        <p:spPr bwMode="auto">
          <a:xfrm>
            <a:off x="755650" y="765175"/>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3600" b="1">
                <a:solidFill>
                  <a:schemeClr val="tx1"/>
                </a:solidFill>
              </a:rPr>
              <a:t>What is Passover?</a:t>
            </a:r>
          </a:p>
        </p:txBody>
      </p:sp>
      <p:sp>
        <p:nvSpPr>
          <p:cNvPr id="10243" name="Rectangle 6">
            <a:extLst>
              <a:ext uri="{FF2B5EF4-FFF2-40B4-BE49-F238E27FC236}">
                <a16:creationId xmlns:a16="http://schemas.microsoft.com/office/drawing/2014/main" id="{A67FFE82-0CC0-4C1C-85E6-B3A648707D0B}"/>
              </a:ext>
            </a:extLst>
          </p:cNvPr>
          <p:cNvSpPr>
            <a:spLocks noChangeArrowheads="1"/>
          </p:cNvSpPr>
          <p:nvPr/>
        </p:nvSpPr>
        <p:spPr bwMode="auto">
          <a:xfrm>
            <a:off x="755650" y="1557338"/>
            <a:ext cx="7632700" cy="2300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2000">
                <a:solidFill>
                  <a:schemeClr val="tx1"/>
                </a:solidFill>
              </a:rPr>
              <a:t>Passover is an important festival in the Jewish year. It is also known as Pesach in</a:t>
            </a:r>
          </a:p>
          <a:p>
            <a:pPr eaLnBrk="1" hangingPunct="1">
              <a:lnSpc>
                <a:spcPct val="100000"/>
              </a:lnSpc>
              <a:spcBef>
                <a:spcPct val="0"/>
              </a:spcBef>
              <a:buFontTx/>
              <a:buNone/>
            </a:pPr>
            <a:endParaRPr lang="en-GB" altLang="en-US" sz="2000">
              <a:solidFill>
                <a:schemeClr val="tx1"/>
              </a:solidFill>
            </a:endParaRPr>
          </a:p>
          <a:p>
            <a:pPr eaLnBrk="1" hangingPunct="1">
              <a:lnSpc>
                <a:spcPct val="100000"/>
              </a:lnSpc>
              <a:spcBef>
                <a:spcPct val="0"/>
              </a:spcBef>
              <a:buFontTx/>
              <a:buNone/>
            </a:pPr>
            <a:r>
              <a:rPr lang="en-GB" altLang="en-US" sz="2000" b="1">
                <a:solidFill>
                  <a:schemeClr val="tx1"/>
                </a:solidFill>
              </a:rPr>
              <a:t>Jewish</a:t>
            </a:r>
            <a:r>
              <a:rPr lang="en-GB" altLang="en-US" sz="2000">
                <a:solidFill>
                  <a:schemeClr val="tx1"/>
                </a:solidFill>
              </a:rPr>
              <a:t> people follow the religion of </a:t>
            </a:r>
            <a:r>
              <a:rPr lang="en-GB" altLang="en-US" sz="2000" b="1">
                <a:solidFill>
                  <a:schemeClr val="tx1"/>
                </a:solidFill>
              </a:rPr>
              <a:t>Judaism</a:t>
            </a:r>
            <a:r>
              <a:rPr lang="en-GB" altLang="en-US" sz="2000">
                <a:solidFill>
                  <a:schemeClr val="tx1"/>
                </a:solidFill>
              </a:rPr>
              <a:t>. They believe in one God. Their holy book is the Torah, which contains many rules to help them live well. It also contains many stories about the first Jews – the Israelites – including the story of the first Passover.</a:t>
            </a:r>
          </a:p>
        </p:txBody>
      </p:sp>
      <p:pic>
        <p:nvPicPr>
          <p:cNvPr id="5" name="Picture 4">
            <a:extLst>
              <a:ext uri="{FF2B5EF4-FFF2-40B4-BE49-F238E27FC236}">
                <a16:creationId xmlns:a16="http://schemas.microsoft.com/office/drawing/2014/main" id="{E7C80477-EDCE-4A74-BAB3-6AD4ABB94C9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881313" y="1858963"/>
            <a:ext cx="125095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0432EB5A-685B-4825-A216-F8D68DD87CB0}"/>
              </a:ext>
            </a:extLst>
          </p:cNvPr>
          <p:cNvSpPr txBox="1">
            <a:spLocks noChangeArrowheads="1"/>
          </p:cNvSpPr>
          <p:nvPr/>
        </p:nvSpPr>
        <p:spPr bwMode="auto">
          <a:xfrm>
            <a:off x="663575" y="2498725"/>
            <a:ext cx="1241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nSpc>
                <a:spcPct val="100000"/>
              </a:lnSpc>
              <a:spcBef>
                <a:spcPct val="0"/>
              </a:spcBef>
              <a:buFontTx/>
              <a:buNone/>
            </a:pPr>
            <a:r>
              <a:rPr lang="en-GB" altLang="en-US" sz="2000" b="1">
                <a:solidFill>
                  <a:schemeClr val="tx1"/>
                </a:solidFill>
              </a:rPr>
              <a:t>Jewish</a:t>
            </a:r>
            <a:endParaRPr lang="en-GB" altLang="en-US" sz="2000">
              <a:solidFill>
                <a:schemeClr val="tx1"/>
              </a:solidFill>
            </a:endParaRPr>
          </a:p>
        </p:txBody>
      </p:sp>
      <p:sp>
        <p:nvSpPr>
          <p:cNvPr id="14" name="TextBox 13">
            <a:extLst>
              <a:ext uri="{FF2B5EF4-FFF2-40B4-BE49-F238E27FC236}">
                <a16:creationId xmlns:a16="http://schemas.microsoft.com/office/drawing/2014/main" id="{2263E343-13C0-4113-B0C9-90CF86D82F55}"/>
              </a:ext>
            </a:extLst>
          </p:cNvPr>
          <p:cNvSpPr txBox="1">
            <a:spLocks noChangeArrowheads="1"/>
          </p:cNvSpPr>
          <p:nvPr/>
        </p:nvSpPr>
        <p:spPr bwMode="auto">
          <a:xfrm>
            <a:off x="4748213" y="2498725"/>
            <a:ext cx="1241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nSpc>
                <a:spcPct val="100000"/>
              </a:lnSpc>
              <a:spcBef>
                <a:spcPct val="0"/>
              </a:spcBef>
              <a:buFontTx/>
              <a:buNone/>
            </a:pPr>
            <a:r>
              <a:rPr lang="en-GB" altLang="en-US" sz="2000" b="1">
                <a:solidFill>
                  <a:schemeClr val="tx1"/>
                </a:solidFill>
              </a:rPr>
              <a:t>Judaism</a:t>
            </a:r>
            <a:endParaRPr lang="en-GB" altLang="en-US" sz="2000">
              <a:solidFill>
                <a:schemeClr val="tx1"/>
              </a:solidFill>
            </a:endParaRPr>
          </a:p>
        </p:txBody>
      </p:sp>
      <p:grpSp>
        <p:nvGrpSpPr>
          <p:cNvPr id="4" name="Group 3">
            <a:extLst>
              <a:ext uri="{FF2B5EF4-FFF2-40B4-BE49-F238E27FC236}">
                <a16:creationId xmlns:a16="http://schemas.microsoft.com/office/drawing/2014/main" id="{FC9E5BF5-EA3C-4551-8A2C-8C2F79A62605}"/>
              </a:ext>
            </a:extLst>
          </p:cNvPr>
          <p:cNvGrpSpPr>
            <a:grpSpLocks/>
          </p:cNvGrpSpPr>
          <p:nvPr/>
        </p:nvGrpSpPr>
        <p:grpSpPr bwMode="auto">
          <a:xfrm>
            <a:off x="2030357" y="4007498"/>
            <a:ext cx="4438650" cy="1217612"/>
            <a:chOff x="3850547" y="3446564"/>
            <a:chExt cx="2986482" cy="1846890"/>
          </a:xfrm>
        </p:grpSpPr>
        <p:sp>
          <p:nvSpPr>
            <p:cNvPr id="2" name="Rounded Rectangle 1">
              <a:extLst>
                <a:ext uri="{FF2B5EF4-FFF2-40B4-BE49-F238E27FC236}">
                  <a16:creationId xmlns:a16="http://schemas.microsoft.com/office/drawing/2014/main" id="{86B707FA-147D-4039-9464-02D1BCE95E04}"/>
                </a:ext>
              </a:extLst>
            </p:cNvPr>
            <p:cNvSpPr/>
            <p:nvPr/>
          </p:nvSpPr>
          <p:spPr>
            <a:xfrm>
              <a:off x="3850547" y="3446564"/>
              <a:ext cx="2986482" cy="1846890"/>
            </a:xfrm>
            <a:prstGeom prst="roundRect">
              <a:avLst/>
            </a:prstGeom>
            <a:solidFill>
              <a:schemeClr val="bg1"/>
            </a:solidFill>
            <a:ln>
              <a:solidFill>
                <a:srgbClr val="2C5BA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256" name="TextBox 2">
              <a:extLst>
                <a:ext uri="{FF2B5EF4-FFF2-40B4-BE49-F238E27FC236}">
                  <a16:creationId xmlns:a16="http://schemas.microsoft.com/office/drawing/2014/main" id="{D2F3A6FB-F8C7-4939-91FA-41CF19F9403A}"/>
                </a:ext>
              </a:extLst>
            </p:cNvPr>
            <p:cNvSpPr txBox="1">
              <a:spLocks noChangeArrowheads="1"/>
            </p:cNvSpPr>
            <p:nvPr/>
          </p:nvSpPr>
          <p:spPr bwMode="auto">
            <a:xfrm>
              <a:off x="3957813" y="3749599"/>
              <a:ext cx="2817117" cy="980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nSpc>
                  <a:spcPct val="100000"/>
                </a:lnSpc>
                <a:spcBef>
                  <a:spcPct val="0"/>
                </a:spcBef>
                <a:buFontTx/>
                <a:buNone/>
              </a:pPr>
              <a:r>
                <a:rPr lang="en-GB" altLang="en-US" b="1">
                  <a:solidFill>
                    <a:schemeClr val="tx1"/>
                  </a:solidFill>
                </a:rPr>
                <a:t>Hebrew</a:t>
              </a:r>
              <a:r>
                <a:rPr lang="en-GB" altLang="en-US">
                  <a:solidFill>
                    <a:schemeClr val="tx1"/>
                  </a:solidFill>
                </a:rPr>
                <a:t> - an ancient language that is the official language of Israel</a:t>
              </a:r>
            </a:p>
          </p:txBody>
        </p:sp>
      </p:grpSp>
      <p:grpSp>
        <p:nvGrpSpPr>
          <p:cNvPr id="15" name="Group 14">
            <a:extLst>
              <a:ext uri="{FF2B5EF4-FFF2-40B4-BE49-F238E27FC236}">
                <a16:creationId xmlns:a16="http://schemas.microsoft.com/office/drawing/2014/main" id="{E92C5925-AD81-41DB-B3A5-532884F70ED9}"/>
              </a:ext>
            </a:extLst>
          </p:cNvPr>
          <p:cNvGrpSpPr>
            <a:grpSpLocks/>
          </p:cNvGrpSpPr>
          <p:nvPr/>
        </p:nvGrpSpPr>
        <p:grpSpPr bwMode="auto">
          <a:xfrm>
            <a:off x="4132263" y="5097462"/>
            <a:ext cx="4437062" cy="1217613"/>
            <a:chOff x="3850547" y="3484734"/>
            <a:chExt cx="2986482" cy="1846890"/>
          </a:xfrm>
        </p:grpSpPr>
        <p:sp>
          <p:nvSpPr>
            <p:cNvPr id="16" name="Rounded Rectangle 15">
              <a:extLst>
                <a:ext uri="{FF2B5EF4-FFF2-40B4-BE49-F238E27FC236}">
                  <a16:creationId xmlns:a16="http://schemas.microsoft.com/office/drawing/2014/main" id="{2CFF4D62-530C-4FAF-94CB-1E7890B09587}"/>
                </a:ext>
              </a:extLst>
            </p:cNvPr>
            <p:cNvSpPr/>
            <p:nvPr/>
          </p:nvSpPr>
          <p:spPr>
            <a:xfrm>
              <a:off x="3850547" y="3484734"/>
              <a:ext cx="2986482" cy="1846890"/>
            </a:xfrm>
            <a:prstGeom prst="roundRect">
              <a:avLst/>
            </a:prstGeom>
            <a:solidFill>
              <a:schemeClr val="bg1"/>
            </a:solidFill>
            <a:ln>
              <a:solidFill>
                <a:srgbClr val="2C5BA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254" name="TextBox 16">
              <a:extLst>
                <a:ext uri="{FF2B5EF4-FFF2-40B4-BE49-F238E27FC236}">
                  <a16:creationId xmlns:a16="http://schemas.microsoft.com/office/drawing/2014/main" id="{362B867E-A6D8-4B69-A71E-EA394CFD8843}"/>
                </a:ext>
              </a:extLst>
            </p:cNvPr>
            <p:cNvSpPr txBox="1">
              <a:spLocks noChangeArrowheads="1"/>
            </p:cNvSpPr>
            <p:nvPr/>
          </p:nvSpPr>
          <p:spPr bwMode="auto">
            <a:xfrm>
              <a:off x="4014796" y="3936368"/>
              <a:ext cx="2817117" cy="980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nSpc>
                  <a:spcPct val="100000"/>
                </a:lnSpc>
                <a:spcBef>
                  <a:spcPct val="0"/>
                </a:spcBef>
                <a:buFontTx/>
                <a:buNone/>
              </a:pPr>
              <a:r>
                <a:rPr lang="en-GB" altLang="en-US" b="1">
                  <a:solidFill>
                    <a:schemeClr val="tx1"/>
                  </a:solidFill>
                </a:rPr>
                <a:t>Judaism </a:t>
              </a:r>
              <a:r>
                <a:rPr lang="en-GB" altLang="en-US">
                  <a:solidFill>
                    <a:schemeClr val="tx1"/>
                  </a:solidFill>
                </a:rPr>
                <a:t>- one of the world’s oldest religions</a:t>
              </a:r>
            </a:p>
          </p:txBody>
        </p:sp>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xit" presetSubtype="0" fill="hold" nodeType="clickEffect">
                                  <p:stCondLst>
                                    <p:cond delay="0"/>
                                  </p:stCondLst>
                                  <p:childTnLst>
                                    <p:set>
                                      <p:cBhvr>
                                        <p:cTn id="10" dur="1" fill="hold">
                                          <p:stCondLst>
                                            <p:cond delay="0"/>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11" restart="whenNotActive" fill="hold" evtFilter="cancelBubble" nodeType="interactiveSeq">
                <p:stCondLst>
                  <p:cond evt="onClick" delay="0">
                    <p:tgtEl>
                      <p:spTgt spid="6"/>
                    </p:tgtEl>
                  </p:cond>
                </p:stCondLst>
                <p:endSync evt="end" delay="0">
                  <p:rtn val="all"/>
                </p:endSync>
                <p:childTnLst>
                  <p:par>
                    <p:cTn id="12" fill="hold" nodeType="clickPar">
                      <p:stCondLst>
                        <p:cond delay="0"/>
                      </p:stCondLst>
                      <p:childTnLst>
                        <p:par>
                          <p:cTn id="13" fill="hold" nodeType="withGroup">
                            <p:stCondLst>
                              <p:cond delay="0"/>
                            </p:stCondLst>
                            <p:childTnLst>
                              <p:par>
                                <p:cTn id="14" presetID="1" presetClass="entr" presetSubtype="0" fill="hold" nodeType="clickEffect">
                                  <p:stCondLst>
                                    <p:cond delay="0"/>
                                  </p:stCondLst>
                                  <p:childTnLst>
                                    <p:set>
                                      <p:cBhvr>
                                        <p:cTn id="15" dur="1" fill="hold">
                                          <p:stCondLst>
                                            <p:cond delay="0"/>
                                          </p:stCondLst>
                                        </p:cTn>
                                        <p:tgtEl>
                                          <p:spTgt spid="10"/>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xit" presetSubtype="0" fill="hold" nodeType="clickEffect">
                                  <p:stCondLst>
                                    <p:cond delay="0"/>
                                  </p:stCondLst>
                                  <p:childTnLst>
                                    <p:set>
                                      <p:cBhvr>
                                        <p:cTn id="19"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20" restart="whenNotActive" fill="hold" evtFilter="cancelBubble" nodeType="interactiveSeq">
                <p:stCondLst>
                  <p:cond evt="onClick" delay="0">
                    <p:tgtEl>
                      <p:spTgt spid="14"/>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xit" presetSubtype="0" fill="hold" nodeType="clickEffect">
                                  <p:stCondLst>
                                    <p:cond delay="0"/>
                                  </p:stCondLst>
                                  <p:childTnLst>
                                    <p:set>
                                      <p:cBhvr>
                                        <p:cTn id="28" dur="1" fill="hold">
                                          <p:stCondLst>
                                            <p:cond delay="0"/>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4"/>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a:extLst>
              <a:ext uri="{FF2B5EF4-FFF2-40B4-BE49-F238E27FC236}">
                <a16:creationId xmlns:a16="http://schemas.microsoft.com/office/drawing/2014/main" id="{B3123582-B18E-44DA-A937-ACC228373748}"/>
              </a:ext>
            </a:extLst>
          </p:cNvPr>
          <p:cNvSpPr>
            <a:spLocks noChangeArrowheads="1"/>
          </p:cNvSpPr>
          <p:nvPr/>
        </p:nvSpPr>
        <p:spPr bwMode="auto">
          <a:xfrm>
            <a:off x="755650" y="765175"/>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3600" b="1">
                <a:solidFill>
                  <a:schemeClr val="tx1"/>
                </a:solidFill>
              </a:rPr>
              <a:t>When Is Passover?</a:t>
            </a:r>
          </a:p>
        </p:txBody>
      </p:sp>
      <p:sp>
        <p:nvSpPr>
          <p:cNvPr id="11267" name="Rectangle 6">
            <a:extLst>
              <a:ext uri="{FF2B5EF4-FFF2-40B4-BE49-F238E27FC236}">
                <a16:creationId xmlns:a16="http://schemas.microsoft.com/office/drawing/2014/main" id="{CFCBBE0F-0F25-4F7B-ABFC-18FFDB157CF4}"/>
              </a:ext>
            </a:extLst>
          </p:cNvPr>
          <p:cNvSpPr>
            <a:spLocks noChangeArrowheads="1"/>
          </p:cNvSpPr>
          <p:nvPr/>
        </p:nvSpPr>
        <p:spPr bwMode="auto">
          <a:xfrm>
            <a:off x="755650" y="1557338"/>
            <a:ext cx="7632700" cy="7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Passover is celebrated by Jewish people in Spring. Christians celebrate Easter at a similar time.</a:t>
            </a:r>
          </a:p>
        </p:txBody>
      </p:sp>
      <p:pic>
        <p:nvPicPr>
          <p:cNvPr id="11268" name="Picture 11" descr="Wood Mfg Floor 4_5597707651_o.jpg">
            <a:extLst>
              <a:ext uri="{FF2B5EF4-FFF2-40B4-BE49-F238E27FC236}">
                <a16:creationId xmlns:a16="http://schemas.microsoft.com/office/drawing/2014/main" id="{D9742108-83B6-4C1C-82C5-8FF9FE38E97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76450" y="2492375"/>
            <a:ext cx="4991100" cy="331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9" name="Rectangle 4">
            <a:extLst>
              <a:ext uri="{FF2B5EF4-FFF2-40B4-BE49-F238E27FC236}">
                <a16:creationId xmlns:a16="http://schemas.microsoft.com/office/drawing/2014/main" id="{56D54953-AD11-4541-AB35-CA4661C48149}"/>
              </a:ext>
            </a:extLst>
          </p:cNvPr>
          <p:cNvSpPr>
            <a:spLocks noChangeArrowheads="1"/>
          </p:cNvSpPr>
          <p:nvPr/>
        </p:nvSpPr>
        <p:spPr bwMode="auto">
          <a:xfrm>
            <a:off x="3184525" y="6224588"/>
            <a:ext cx="2774950"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500">
                <a:solidFill>
                  <a:schemeClr val="tx1"/>
                </a:solidFill>
                <a:latin typeface="Tuffy" pitchFamily="34" charset="0"/>
                <a:ea typeface="Tuffy" pitchFamily="34" charset="0"/>
                <a:cs typeface="Arial" panose="020B0604020202020204" pitchFamily="34" charset="0"/>
              </a:rPr>
              <a:t>Photo courtesy of  danbruell(@flickr.com) - granted under creative commons licence - attribution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4">
            <a:extLst>
              <a:ext uri="{FF2B5EF4-FFF2-40B4-BE49-F238E27FC236}">
                <a16:creationId xmlns:a16="http://schemas.microsoft.com/office/drawing/2014/main" id="{328F904A-03FE-44CE-BE07-EA041DE11360}"/>
              </a:ext>
            </a:extLst>
          </p:cNvPr>
          <p:cNvSpPr>
            <a:spLocks noChangeArrowheads="1"/>
          </p:cNvSpPr>
          <p:nvPr/>
        </p:nvSpPr>
        <p:spPr bwMode="auto">
          <a:xfrm>
            <a:off x="755650" y="765175"/>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3600" b="1">
                <a:solidFill>
                  <a:schemeClr val="tx1"/>
                </a:solidFill>
              </a:rPr>
              <a:t>Why Is Passover Celebrated?</a:t>
            </a:r>
          </a:p>
        </p:txBody>
      </p:sp>
      <p:sp>
        <p:nvSpPr>
          <p:cNvPr id="12291" name="Rectangle 6">
            <a:extLst>
              <a:ext uri="{FF2B5EF4-FFF2-40B4-BE49-F238E27FC236}">
                <a16:creationId xmlns:a16="http://schemas.microsoft.com/office/drawing/2014/main" id="{CCDFE7E0-9093-4E5C-B9F4-EA91C9195E5C}"/>
              </a:ext>
            </a:extLst>
          </p:cNvPr>
          <p:cNvSpPr>
            <a:spLocks noChangeArrowheads="1"/>
          </p:cNvSpPr>
          <p:nvPr/>
        </p:nvSpPr>
        <p:spPr bwMode="auto">
          <a:xfrm>
            <a:off x="755650" y="1557338"/>
            <a:ext cx="7632700" cy="97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Passover is a time when Jews remember the Israelites’ freedom from slavery in Egypt. Moses, an important figure in the Jewish faith, led the Israelites to freedom over 3,000 years ago.</a:t>
            </a:r>
          </a:p>
        </p:txBody>
      </p:sp>
      <p:pic>
        <p:nvPicPr>
          <p:cNvPr id="12292" name="Picture 1">
            <a:extLst>
              <a:ext uri="{FF2B5EF4-FFF2-40B4-BE49-F238E27FC236}">
                <a16:creationId xmlns:a16="http://schemas.microsoft.com/office/drawing/2014/main" id="{2D6F4D06-E4CF-4752-B987-0E7710B6D757}"/>
              </a:ext>
            </a:extLst>
          </p:cNvPr>
          <p:cNvPicPr>
            <a:picLocks noChangeAspect="1"/>
          </p:cNvPicPr>
          <p:nvPr/>
        </p:nvPicPr>
        <p:blipFill>
          <a:blip r:embed="rId2">
            <a:extLst>
              <a:ext uri="{28A0092B-C50C-407E-A947-70E740481C1C}">
                <a14:useLocalDpi xmlns:a14="http://schemas.microsoft.com/office/drawing/2010/main" val="0"/>
              </a:ext>
            </a:extLst>
          </a:blip>
          <a:srcRect b="32896"/>
          <a:stretch>
            <a:fillRect/>
          </a:stretch>
        </p:blipFill>
        <p:spPr bwMode="auto">
          <a:xfrm>
            <a:off x="3097213" y="2787650"/>
            <a:ext cx="2949575" cy="330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4">
            <a:extLst>
              <a:ext uri="{FF2B5EF4-FFF2-40B4-BE49-F238E27FC236}">
                <a16:creationId xmlns:a16="http://schemas.microsoft.com/office/drawing/2014/main" id="{B604CA71-4B88-4EF4-932B-BAEEE29301A0}"/>
              </a:ext>
            </a:extLst>
          </p:cNvPr>
          <p:cNvSpPr>
            <a:spLocks noChangeArrowheads="1"/>
          </p:cNvSpPr>
          <p:nvPr/>
        </p:nvSpPr>
        <p:spPr bwMode="auto">
          <a:xfrm>
            <a:off x="755650" y="765175"/>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3600" b="1">
                <a:solidFill>
                  <a:schemeClr val="tx1"/>
                </a:solidFill>
              </a:rPr>
              <a:t>The Story of the First Passover</a:t>
            </a:r>
          </a:p>
        </p:txBody>
      </p:sp>
      <p:sp>
        <p:nvSpPr>
          <p:cNvPr id="13315" name="Rectangle 6">
            <a:extLst>
              <a:ext uri="{FF2B5EF4-FFF2-40B4-BE49-F238E27FC236}">
                <a16:creationId xmlns:a16="http://schemas.microsoft.com/office/drawing/2014/main" id="{A422A210-157B-475A-A9DD-221F8425B484}"/>
              </a:ext>
            </a:extLst>
          </p:cNvPr>
          <p:cNvSpPr>
            <a:spLocks noChangeArrowheads="1"/>
          </p:cNvSpPr>
          <p:nvPr/>
        </p:nvSpPr>
        <p:spPr bwMode="auto">
          <a:xfrm>
            <a:off x="755650" y="1557338"/>
            <a:ext cx="763270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According to the Torah, the Israelites were God’s chosen people. They observed Jewish law and believed in one God. However, they were enslaved in Egypt, where they were forced to work in difficult conditions, building pyramids and other great buildings.</a:t>
            </a:r>
          </a:p>
        </p:txBody>
      </p:sp>
      <p:pic>
        <p:nvPicPr>
          <p:cNvPr id="13316" name="Picture 5">
            <a:extLst>
              <a:ext uri="{FF2B5EF4-FFF2-40B4-BE49-F238E27FC236}">
                <a16:creationId xmlns:a16="http://schemas.microsoft.com/office/drawing/2014/main" id="{3938A25A-7D68-4A2E-8FB7-72B5DBCD1CF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57975" y="4102100"/>
            <a:ext cx="1730375" cy="199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1">
            <a:extLst>
              <a:ext uri="{FF2B5EF4-FFF2-40B4-BE49-F238E27FC236}">
                <a16:creationId xmlns:a16="http://schemas.microsoft.com/office/drawing/2014/main" id="{08F7F448-0080-40DB-90C5-0C28C6DF8BB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65213" y="2978150"/>
            <a:ext cx="3871912" cy="311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
            <a:extLst>
              <a:ext uri="{FF2B5EF4-FFF2-40B4-BE49-F238E27FC236}">
                <a16:creationId xmlns:a16="http://schemas.microsoft.com/office/drawing/2014/main" id="{10466CFB-0EAD-4926-A73B-839EB83FC93D}"/>
              </a:ext>
            </a:extLst>
          </p:cNvPr>
          <p:cNvSpPr>
            <a:spLocks noChangeArrowheads="1"/>
          </p:cNvSpPr>
          <p:nvPr/>
        </p:nvSpPr>
        <p:spPr bwMode="auto">
          <a:xfrm>
            <a:off x="755650" y="765175"/>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3600" b="1">
                <a:solidFill>
                  <a:schemeClr val="tx1"/>
                </a:solidFill>
              </a:rPr>
              <a:t>The Story of the First Passover</a:t>
            </a:r>
          </a:p>
        </p:txBody>
      </p:sp>
      <p:sp>
        <p:nvSpPr>
          <p:cNvPr id="14339" name="Rectangle 6">
            <a:extLst>
              <a:ext uri="{FF2B5EF4-FFF2-40B4-BE49-F238E27FC236}">
                <a16:creationId xmlns:a16="http://schemas.microsoft.com/office/drawing/2014/main" id="{E9D1F0AF-3664-4222-A7F1-8DFFD20C4CC9}"/>
              </a:ext>
            </a:extLst>
          </p:cNvPr>
          <p:cNvSpPr>
            <a:spLocks noChangeArrowheads="1"/>
          </p:cNvSpPr>
          <p:nvPr/>
        </p:nvSpPr>
        <p:spPr bwMode="auto">
          <a:xfrm>
            <a:off x="755650" y="1557338"/>
            <a:ext cx="7632700" cy="347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Moses had been born into a Jewish family at a time when Jewish baby boys were in danger. To save him, his mother put him in a basket and sent him down the river, with his sister watching close by. He was found by the Pharaoh’s family and raised in the palace.</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As he grew older, Moses wanted to learn more about his Jewish heritage. He left the palace, and whilst tending sheep God spoke to him through a burning bush. God chose him to lead His people, the Israelites, to freedom. </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It was a long and difficult struggle, but Moses succeeded and led the Israelites to freedom. God even made a miracle happen and parted a sea for His people to walk through!</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4">
            <a:extLst>
              <a:ext uri="{FF2B5EF4-FFF2-40B4-BE49-F238E27FC236}">
                <a16:creationId xmlns:a16="http://schemas.microsoft.com/office/drawing/2014/main" id="{4C260310-F8A7-45D3-8132-AF8E14A3B5F7}"/>
              </a:ext>
            </a:extLst>
          </p:cNvPr>
          <p:cNvSpPr>
            <a:spLocks noChangeArrowheads="1"/>
          </p:cNvSpPr>
          <p:nvPr/>
        </p:nvSpPr>
        <p:spPr bwMode="auto">
          <a:xfrm>
            <a:off x="755650" y="765175"/>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3600" b="1">
                <a:solidFill>
                  <a:schemeClr val="tx1"/>
                </a:solidFill>
              </a:rPr>
              <a:t>The Story of the First Passover</a:t>
            </a:r>
          </a:p>
        </p:txBody>
      </p:sp>
      <p:sp>
        <p:nvSpPr>
          <p:cNvPr id="15363" name="Rectangle 6">
            <a:extLst>
              <a:ext uri="{FF2B5EF4-FFF2-40B4-BE49-F238E27FC236}">
                <a16:creationId xmlns:a16="http://schemas.microsoft.com/office/drawing/2014/main" id="{A001E03F-A639-4405-B171-33280DFF0DC5}"/>
              </a:ext>
            </a:extLst>
          </p:cNvPr>
          <p:cNvSpPr>
            <a:spLocks noChangeArrowheads="1"/>
          </p:cNvSpPr>
          <p:nvPr/>
        </p:nvSpPr>
        <p:spPr bwMode="auto">
          <a:xfrm>
            <a:off x="755650" y="1557338"/>
            <a:ext cx="763270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Moses and the Israelites spent many years travelling through the desert to reach the land God had promised them. Often, they had little to eat or drink. But the Torah says that God watched over them, provided for them and protected them.</a:t>
            </a:r>
          </a:p>
        </p:txBody>
      </p:sp>
      <p:pic>
        <p:nvPicPr>
          <p:cNvPr id="15364" name="Picture 1">
            <a:extLst>
              <a:ext uri="{FF2B5EF4-FFF2-40B4-BE49-F238E27FC236}">
                <a16:creationId xmlns:a16="http://schemas.microsoft.com/office/drawing/2014/main" id="{6E9306F7-68F3-4F71-8B17-366DAB83F1B8}"/>
              </a:ext>
            </a:extLst>
          </p:cNvPr>
          <p:cNvPicPr>
            <a:picLocks noChangeAspect="1"/>
          </p:cNvPicPr>
          <p:nvPr/>
        </p:nvPicPr>
        <p:blipFill>
          <a:blip r:embed="rId2">
            <a:extLst>
              <a:ext uri="{28A0092B-C50C-407E-A947-70E740481C1C}">
                <a14:useLocalDpi xmlns:a14="http://schemas.microsoft.com/office/drawing/2010/main" val="0"/>
              </a:ext>
            </a:extLst>
          </a:blip>
          <a:srcRect t="20677" b="20419"/>
          <a:stretch>
            <a:fillRect/>
          </a:stretch>
        </p:blipFill>
        <p:spPr bwMode="auto">
          <a:xfrm>
            <a:off x="755650" y="2903538"/>
            <a:ext cx="7632700" cy="317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a:extLst>
              <a:ext uri="{FF2B5EF4-FFF2-40B4-BE49-F238E27FC236}">
                <a16:creationId xmlns:a16="http://schemas.microsoft.com/office/drawing/2014/main" id="{B75030B5-C563-47E0-92D1-53F64D7A4763}"/>
              </a:ext>
            </a:extLst>
          </p:cNvPr>
          <p:cNvSpPr>
            <a:spLocks noChangeArrowheads="1"/>
          </p:cNvSpPr>
          <p:nvPr/>
        </p:nvSpPr>
        <p:spPr bwMode="auto">
          <a:xfrm>
            <a:off x="755650" y="765175"/>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3600" b="1">
                <a:solidFill>
                  <a:schemeClr val="tx1"/>
                </a:solidFill>
              </a:rPr>
              <a:t>How Is Passover Celebrated?</a:t>
            </a:r>
          </a:p>
        </p:txBody>
      </p:sp>
      <p:sp>
        <p:nvSpPr>
          <p:cNvPr id="16387" name="Rectangle 6">
            <a:extLst>
              <a:ext uri="{FF2B5EF4-FFF2-40B4-BE49-F238E27FC236}">
                <a16:creationId xmlns:a16="http://schemas.microsoft.com/office/drawing/2014/main" id="{DC35F7D9-A04F-456A-91C8-0027E3DCCBB8}"/>
              </a:ext>
            </a:extLst>
          </p:cNvPr>
          <p:cNvSpPr>
            <a:spLocks noChangeArrowheads="1"/>
          </p:cNvSpPr>
          <p:nvPr/>
        </p:nvSpPr>
        <p:spPr bwMode="auto">
          <a:xfrm>
            <a:off x="755650" y="1557338"/>
            <a:ext cx="7632700"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Passover is celebrated for seven or eight days. Some Jewish families clean their house before the festival begins.</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A special service called</a:t>
            </a:r>
            <a:r>
              <a:rPr lang="en-GB" altLang="en-US">
                <a:solidFill>
                  <a:schemeClr val="bg1"/>
                </a:solidFill>
              </a:rPr>
              <a:t> </a:t>
            </a:r>
            <a:r>
              <a:rPr lang="en-GB" altLang="en-US" b="1">
                <a:solidFill>
                  <a:schemeClr val="bg1"/>
                </a:solidFill>
              </a:rPr>
              <a:t>Seder</a:t>
            </a:r>
            <a:r>
              <a:rPr lang="en-GB" altLang="en-US">
                <a:solidFill>
                  <a:schemeClr val="bg1"/>
                </a:solidFill>
              </a:rPr>
              <a:t> </a:t>
            </a:r>
            <a:r>
              <a:rPr lang="en-GB" altLang="en-US">
                <a:solidFill>
                  <a:schemeClr val="tx1"/>
                </a:solidFill>
              </a:rPr>
              <a:t>happens on the evening before Passover begins. </a:t>
            </a:r>
          </a:p>
        </p:txBody>
      </p:sp>
      <p:pic>
        <p:nvPicPr>
          <p:cNvPr id="16388" name="Picture 1">
            <a:extLst>
              <a:ext uri="{FF2B5EF4-FFF2-40B4-BE49-F238E27FC236}">
                <a16:creationId xmlns:a16="http://schemas.microsoft.com/office/drawing/2014/main" id="{78718EC6-ED70-412E-A936-05EB9A33784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06963" y="2868613"/>
            <a:ext cx="3273425" cy="327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9" name="TextBox 2">
            <a:extLst>
              <a:ext uri="{FF2B5EF4-FFF2-40B4-BE49-F238E27FC236}">
                <a16:creationId xmlns:a16="http://schemas.microsoft.com/office/drawing/2014/main" id="{9970C913-6AD8-4E98-85CC-936A185D7DD8}"/>
              </a:ext>
            </a:extLst>
          </p:cNvPr>
          <p:cNvSpPr txBox="1">
            <a:spLocks noChangeArrowheads="1"/>
          </p:cNvSpPr>
          <p:nvPr/>
        </p:nvSpPr>
        <p:spPr bwMode="auto">
          <a:xfrm>
            <a:off x="633413" y="3179763"/>
            <a:ext cx="3938587"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nSpc>
                <a:spcPct val="100000"/>
              </a:lnSpc>
              <a:spcBef>
                <a:spcPct val="0"/>
              </a:spcBef>
              <a:buFontTx/>
              <a:buNone/>
            </a:pPr>
            <a:r>
              <a:rPr lang="en-GB" altLang="en-US">
                <a:solidFill>
                  <a:schemeClr val="tx1"/>
                </a:solidFill>
              </a:rPr>
              <a:t>This takes place with family and friends over a special meal, called the seder meal. </a:t>
            </a:r>
          </a:p>
          <a:p>
            <a:pPr>
              <a:lnSpc>
                <a:spcPct val="100000"/>
              </a:lnSpc>
              <a:spcBef>
                <a:spcPct val="0"/>
              </a:spcBef>
              <a:buFontTx/>
              <a:buNone/>
            </a:pPr>
            <a:endParaRPr lang="en-GB" altLang="en-US">
              <a:solidFill>
                <a:schemeClr val="tx1"/>
              </a:solidFill>
            </a:endParaRPr>
          </a:p>
          <a:p>
            <a:pPr>
              <a:lnSpc>
                <a:spcPct val="100000"/>
              </a:lnSpc>
              <a:spcBef>
                <a:spcPct val="0"/>
              </a:spcBef>
              <a:buFontTx/>
              <a:buNone/>
            </a:pPr>
            <a:r>
              <a:rPr lang="en-GB" altLang="en-US">
                <a:solidFill>
                  <a:schemeClr val="tx1"/>
                </a:solidFill>
              </a:rPr>
              <a:t>At the seder meal, a special plate called the seder plate is used.</a:t>
            </a:r>
          </a:p>
          <a:p>
            <a:pPr>
              <a:lnSpc>
                <a:spcPct val="100000"/>
              </a:lnSpc>
              <a:spcBef>
                <a:spcPct val="0"/>
              </a:spcBef>
              <a:buFontTx/>
              <a:buNone/>
            </a:pPr>
            <a:endParaRPr lang="en-GB" altLang="en-US">
              <a:solidFill>
                <a:schemeClr val="tx1"/>
              </a:solidFill>
            </a:endParaRPr>
          </a:p>
        </p:txBody>
      </p:sp>
      <p:grpSp>
        <p:nvGrpSpPr>
          <p:cNvPr id="6" name="Group 5">
            <a:extLst>
              <a:ext uri="{FF2B5EF4-FFF2-40B4-BE49-F238E27FC236}">
                <a16:creationId xmlns:a16="http://schemas.microsoft.com/office/drawing/2014/main" id="{E1DE552D-D5B2-4D82-9766-BE91F47C621B}"/>
              </a:ext>
            </a:extLst>
          </p:cNvPr>
          <p:cNvGrpSpPr>
            <a:grpSpLocks/>
          </p:cNvGrpSpPr>
          <p:nvPr/>
        </p:nvGrpSpPr>
        <p:grpSpPr bwMode="auto">
          <a:xfrm>
            <a:off x="633413" y="5016209"/>
            <a:ext cx="4541837" cy="1217612"/>
            <a:chOff x="3850547" y="3446564"/>
            <a:chExt cx="3056223" cy="1846890"/>
          </a:xfrm>
        </p:grpSpPr>
        <p:sp>
          <p:nvSpPr>
            <p:cNvPr id="7" name="Rounded Rectangle 6">
              <a:extLst>
                <a:ext uri="{FF2B5EF4-FFF2-40B4-BE49-F238E27FC236}">
                  <a16:creationId xmlns:a16="http://schemas.microsoft.com/office/drawing/2014/main" id="{EC1E5D14-918B-4FA3-8BBA-DF3955F04586}"/>
                </a:ext>
              </a:extLst>
            </p:cNvPr>
            <p:cNvSpPr/>
            <p:nvPr/>
          </p:nvSpPr>
          <p:spPr>
            <a:xfrm>
              <a:off x="3850547" y="3446564"/>
              <a:ext cx="2986788" cy="1846890"/>
            </a:xfrm>
            <a:prstGeom prst="roundRect">
              <a:avLst/>
            </a:prstGeom>
            <a:solidFill>
              <a:schemeClr val="bg1"/>
            </a:solidFill>
            <a:ln>
              <a:solidFill>
                <a:srgbClr val="2C5BA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393" name="TextBox 7">
              <a:extLst>
                <a:ext uri="{FF2B5EF4-FFF2-40B4-BE49-F238E27FC236}">
                  <a16:creationId xmlns:a16="http://schemas.microsoft.com/office/drawing/2014/main" id="{1FAF74B0-980F-45D4-B257-0A6F364534E1}"/>
                </a:ext>
              </a:extLst>
            </p:cNvPr>
            <p:cNvSpPr txBox="1">
              <a:spLocks noChangeArrowheads="1"/>
            </p:cNvSpPr>
            <p:nvPr/>
          </p:nvSpPr>
          <p:spPr bwMode="auto">
            <a:xfrm>
              <a:off x="4089653" y="4041370"/>
              <a:ext cx="2817117" cy="560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nSpc>
                  <a:spcPct val="100000"/>
                </a:lnSpc>
                <a:spcBef>
                  <a:spcPct val="0"/>
                </a:spcBef>
                <a:buFontTx/>
                <a:buNone/>
              </a:pPr>
              <a:r>
                <a:rPr lang="en-GB" altLang="en-US" b="1">
                  <a:solidFill>
                    <a:schemeClr val="tx1"/>
                  </a:solidFill>
                </a:rPr>
                <a:t>Seder </a:t>
              </a:r>
              <a:r>
                <a:rPr lang="en-GB" altLang="en-US">
                  <a:solidFill>
                    <a:schemeClr val="tx1"/>
                  </a:solidFill>
                </a:rPr>
                <a:t>- ‘order’ in Hebrew.</a:t>
              </a:r>
            </a:p>
          </p:txBody>
        </p:sp>
      </p:grpSp>
      <p:sp>
        <p:nvSpPr>
          <p:cNvPr id="9" name="TextBox 8">
            <a:extLst>
              <a:ext uri="{FF2B5EF4-FFF2-40B4-BE49-F238E27FC236}">
                <a16:creationId xmlns:a16="http://schemas.microsoft.com/office/drawing/2014/main" id="{625E3471-3FEE-49C1-9E78-C09A8B208ED2}"/>
              </a:ext>
            </a:extLst>
          </p:cNvPr>
          <p:cNvSpPr txBox="1">
            <a:spLocks noChangeArrowheads="1"/>
          </p:cNvSpPr>
          <p:nvPr/>
        </p:nvSpPr>
        <p:spPr bwMode="auto">
          <a:xfrm>
            <a:off x="3052763" y="2401888"/>
            <a:ext cx="9858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nSpc>
                <a:spcPct val="100000"/>
              </a:lnSpc>
              <a:spcBef>
                <a:spcPct val="0"/>
              </a:spcBef>
              <a:buFontTx/>
              <a:buNone/>
            </a:pPr>
            <a:r>
              <a:rPr lang="en-GB" altLang="en-US" b="1">
                <a:solidFill>
                  <a:schemeClr val="tx1"/>
                </a:solidFill>
              </a:rPr>
              <a:t>Seder</a:t>
            </a:r>
            <a:endParaRPr lang="en-GB" altLang="en-US">
              <a:solidFill>
                <a:schemeClr val="tx1"/>
              </a:solidFill>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xit" presetSubtype="0" fill="hold" nodeType="clickEffect">
                                  <p:stCondLst>
                                    <p:cond delay="0"/>
                                  </p:stCondLst>
                                  <p:childTnLst>
                                    <p:set>
                                      <p:cBhvr>
                                        <p:cTn id="10" dur="1" fill="hold">
                                          <p:stCondLst>
                                            <p:cond delay="0"/>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4">
            <a:extLst>
              <a:ext uri="{FF2B5EF4-FFF2-40B4-BE49-F238E27FC236}">
                <a16:creationId xmlns:a16="http://schemas.microsoft.com/office/drawing/2014/main" id="{52C00463-2D29-45ED-B1FC-9BC79D6262BC}"/>
              </a:ext>
            </a:extLst>
          </p:cNvPr>
          <p:cNvSpPr>
            <a:spLocks noChangeArrowheads="1"/>
          </p:cNvSpPr>
          <p:nvPr/>
        </p:nvSpPr>
        <p:spPr bwMode="auto">
          <a:xfrm>
            <a:off x="755650" y="765175"/>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3600" b="1">
                <a:solidFill>
                  <a:schemeClr val="tx1"/>
                </a:solidFill>
              </a:rPr>
              <a:t>How Is Passover Celebrated?</a:t>
            </a:r>
          </a:p>
        </p:txBody>
      </p:sp>
      <p:sp>
        <p:nvSpPr>
          <p:cNvPr id="17411" name="Rectangle 6">
            <a:extLst>
              <a:ext uri="{FF2B5EF4-FFF2-40B4-BE49-F238E27FC236}">
                <a16:creationId xmlns:a16="http://schemas.microsoft.com/office/drawing/2014/main" id="{AE6D90E6-577D-4533-B88D-D22B5631EE9B}"/>
              </a:ext>
            </a:extLst>
          </p:cNvPr>
          <p:cNvSpPr>
            <a:spLocks noChangeArrowheads="1"/>
          </p:cNvSpPr>
          <p:nvPr/>
        </p:nvSpPr>
        <p:spPr bwMode="auto">
          <a:xfrm>
            <a:off x="755650" y="1382713"/>
            <a:ext cx="7632700" cy="515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400" b="1">
                <a:solidFill>
                  <a:schemeClr val="tx1"/>
                </a:solidFill>
              </a:rPr>
              <a:t>The Seder Plate</a:t>
            </a:r>
          </a:p>
        </p:txBody>
      </p:sp>
      <p:pic>
        <p:nvPicPr>
          <p:cNvPr id="17412" name="Picture 1">
            <a:extLst>
              <a:ext uri="{FF2B5EF4-FFF2-40B4-BE49-F238E27FC236}">
                <a16:creationId xmlns:a16="http://schemas.microsoft.com/office/drawing/2014/main" id="{61C9669B-C52D-4838-95A0-5C89E77D195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60650" y="2082800"/>
            <a:ext cx="3822700" cy="381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4">
            <a:extLst>
              <a:ext uri="{FF2B5EF4-FFF2-40B4-BE49-F238E27FC236}">
                <a16:creationId xmlns:a16="http://schemas.microsoft.com/office/drawing/2014/main" id="{5D445016-A18B-45D7-B458-8A82ACD52CE7}"/>
              </a:ext>
            </a:extLst>
          </p:cNvPr>
          <p:cNvGrpSpPr>
            <a:grpSpLocks/>
          </p:cNvGrpSpPr>
          <p:nvPr/>
        </p:nvGrpSpPr>
        <p:grpSpPr bwMode="auto">
          <a:xfrm>
            <a:off x="755650" y="4867275"/>
            <a:ext cx="4437063" cy="1217613"/>
            <a:chOff x="3850547" y="3446564"/>
            <a:chExt cx="2986482" cy="1846890"/>
          </a:xfrm>
        </p:grpSpPr>
        <p:sp>
          <p:nvSpPr>
            <p:cNvPr id="6" name="Rounded Rectangle 5">
              <a:extLst>
                <a:ext uri="{FF2B5EF4-FFF2-40B4-BE49-F238E27FC236}">
                  <a16:creationId xmlns:a16="http://schemas.microsoft.com/office/drawing/2014/main" id="{C6EFE151-F301-46ED-96B8-914A16BA0E30}"/>
                </a:ext>
              </a:extLst>
            </p:cNvPr>
            <p:cNvSpPr/>
            <p:nvPr/>
          </p:nvSpPr>
          <p:spPr>
            <a:xfrm>
              <a:off x="3850547" y="3446564"/>
              <a:ext cx="2986482" cy="1846890"/>
            </a:xfrm>
            <a:prstGeom prst="roundRect">
              <a:avLst/>
            </a:prstGeom>
            <a:solidFill>
              <a:schemeClr val="bg1"/>
            </a:solidFill>
            <a:ln>
              <a:solidFill>
                <a:srgbClr val="2C5BA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415" name="TextBox 6">
              <a:extLst>
                <a:ext uri="{FF2B5EF4-FFF2-40B4-BE49-F238E27FC236}">
                  <a16:creationId xmlns:a16="http://schemas.microsoft.com/office/drawing/2014/main" id="{8043F084-5782-4385-BE54-346B51426A8F}"/>
                </a:ext>
              </a:extLst>
            </p:cNvPr>
            <p:cNvSpPr txBox="1">
              <a:spLocks noChangeArrowheads="1"/>
            </p:cNvSpPr>
            <p:nvPr/>
          </p:nvSpPr>
          <p:spPr bwMode="auto">
            <a:xfrm>
              <a:off x="4019912" y="3669808"/>
              <a:ext cx="2817117" cy="1400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nSpc>
                  <a:spcPct val="100000"/>
                </a:lnSpc>
                <a:spcBef>
                  <a:spcPct val="0"/>
                </a:spcBef>
                <a:buFontTx/>
                <a:buNone/>
              </a:pPr>
              <a:r>
                <a:rPr lang="en-GB" altLang="en-US" b="1">
                  <a:solidFill>
                    <a:schemeClr val="tx1"/>
                  </a:solidFill>
                </a:rPr>
                <a:t>Seder plate </a:t>
              </a:r>
              <a:r>
                <a:rPr lang="en-GB" altLang="en-US">
                  <a:solidFill>
                    <a:schemeClr val="tx1"/>
                  </a:solidFill>
                </a:rPr>
                <a:t>- an important part of the Seder meal, this plate has five sections to hold some special Seder foods</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xit" presetSubtype="0" fill="hold" nodeType="clickEffect">
                                  <p:stCondLst>
                                    <p:cond delay="0"/>
                                  </p:stCondLst>
                                  <p:childTnLst>
                                    <p:set>
                                      <p:cBhvr>
                                        <p:cTn id="10"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a:extLst>
              <a:ext uri="{FF2B5EF4-FFF2-40B4-BE49-F238E27FC236}">
                <a16:creationId xmlns:a16="http://schemas.microsoft.com/office/drawing/2014/main" id="{C538786C-E1B6-4C3C-A03E-469FEF528960}"/>
              </a:ext>
            </a:extLst>
          </p:cNvPr>
          <p:cNvSpPr>
            <a:spLocks noChangeArrowheads="1"/>
          </p:cNvSpPr>
          <p:nvPr/>
        </p:nvSpPr>
        <p:spPr bwMode="auto">
          <a:xfrm>
            <a:off x="755650" y="765175"/>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3600" b="1">
                <a:solidFill>
                  <a:schemeClr val="tx1"/>
                </a:solidFill>
              </a:rPr>
              <a:t>How Is Passover Celebrated?</a:t>
            </a:r>
          </a:p>
        </p:txBody>
      </p:sp>
      <p:sp>
        <p:nvSpPr>
          <p:cNvPr id="18435" name="Rectangle 6">
            <a:extLst>
              <a:ext uri="{FF2B5EF4-FFF2-40B4-BE49-F238E27FC236}">
                <a16:creationId xmlns:a16="http://schemas.microsoft.com/office/drawing/2014/main" id="{6AD320DC-66A0-4718-85CB-4445C1E508CB}"/>
              </a:ext>
            </a:extLst>
          </p:cNvPr>
          <p:cNvSpPr>
            <a:spLocks noChangeArrowheads="1"/>
          </p:cNvSpPr>
          <p:nvPr/>
        </p:nvSpPr>
        <p:spPr bwMode="auto">
          <a:xfrm>
            <a:off x="755650" y="1557338"/>
            <a:ext cx="7632700" cy="97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At the Seder meal, three </a:t>
            </a:r>
            <a:r>
              <a:rPr lang="en-GB" altLang="en-US" b="1">
                <a:solidFill>
                  <a:schemeClr val="tx1"/>
                </a:solidFill>
              </a:rPr>
              <a:t>matzot</a:t>
            </a:r>
            <a:r>
              <a:rPr lang="en-GB" altLang="en-US">
                <a:solidFill>
                  <a:schemeClr val="tx1"/>
                </a:solidFill>
              </a:rPr>
              <a:t> breads are placed on top of each other.</a:t>
            </a:r>
          </a:p>
          <a:p>
            <a:pPr eaLnBrk="1" hangingPunct="1">
              <a:lnSpc>
                <a:spcPct val="100000"/>
              </a:lnSpc>
              <a:spcBef>
                <a:spcPct val="0"/>
              </a:spcBef>
              <a:buFontTx/>
              <a:buNone/>
            </a:pPr>
            <a:r>
              <a:rPr lang="en-GB" altLang="en-US">
                <a:solidFill>
                  <a:schemeClr val="tx1"/>
                </a:solidFill>
              </a:rPr>
              <a:t>The middle matzah is broken and the biggest piece is hidden. Children hunt for the matzah to win a prize.</a:t>
            </a:r>
          </a:p>
        </p:txBody>
      </p:sp>
      <p:pic>
        <p:nvPicPr>
          <p:cNvPr id="18436" name="Picture 2" descr="matzah-1566456_1920.jpg">
            <a:extLst>
              <a:ext uri="{FF2B5EF4-FFF2-40B4-BE49-F238E27FC236}">
                <a16:creationId xmlns:a16="http://schemas.microsoft.com/office/drawing/2014/main" id="{6E2F0578-51D1-403A-A689-8030D307D55C}"/>
              </a:ext>
            </a:extLst>
          </p:cNvPr>
          <p:cNvPicPr>
            <a:picLocks noChangeAspect="1"/>
          </p:cNvPicPr>
          <p:nvPr/>
        </p:nvPicPr>
        <p:blipFill>
          <a:blip r:embed="rId2">
            <a:extLst>
              <a:ext uri="{28A0092B-C50C-407E-A947-70E740481C1C}">
                <a14:useLocalDpi xmlns:a14="http://schemas.microsoft.com/office/drawing/2010/main" val="0"/>
              </a:ext>
            </a:extLst>
          </a:blip>
          <a:srcRect t="10454" b="3191"/>
          <a:stretch>
            <a:fillRect/>
          </a:stretch>
        </p:blipFill>
        <p:spPr bwMode="auto">
          <a:xfrm>
            <a:off x="2068513" y="2914650"/>
            <a:ext cx="5006975" cy="288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4">
            <a:extLst>
              <a:ext uri="{FF2B5EF4-FFF2-40B4-BE49-F238E27FC236}">
                <a16:creationId xmlns:a16="http://schemas.microsoft.com/office/drawing/2014/main" id="{78AD5788-E9E9-4D88-A61D-AA5BE4734760}"/>
              </a:ext>
            </a:extLst>
          </p:cNvPr>
          <p:cNvGrpSpPr>
            <a:grpSpLocks/>
          </p:cNvGrpSpPr>
          <p:nvPr/>
        </p:nvGrpSpPr>
        <p:grpSpPr bwMode="auto">
          <a:xfrm>
            <a:off x="5374628" y="2203449"/>
            <a:ext cx="3013722" cy="1063533"/>
            <a:chOff x="3850547" y="3446564"/>
            <a:chExt cx="2986482" cy="1846890"/>
          </a:xfrm>
        </p:grpSpPr>
        <p:sp>
          <p:nvSpPr>
            <p:cNvPr id="6" name="Rounded Rectangle 5">
              <a:extLst>
                <a:ext uri="{FF2B5EF4-FFF2-40B4-BE49-F238E27FC236}">
                  <a16:creationId xmlns:a16="http://schemas.microsoft.com/office/drawing/2014/main" id="{2B30C012-B8A8-44ED-9AC6-6ABF5BBBA568}"/>
                </a:ext>
              </a:extLst>
            </p:cNvPr>
            <p:cNvSpPr/>
            <p:nvPr/>
          </p:nvSpPr>
          <p:spPr>
            <a:xfrm>
              <a:off x="3850547" y="3446564"/>
              <a:ext cx="2986482" cy="1846890"/>
            </a:xfrm>
            <a:prstGeom prst="roundRect">
              <a:avLst/>
            </a:prstGeom>
            <a:solidFill>
              <a:schemeClr val="bg1"/>
            </a:solidFill>
            <a:ln>
              <a:solidFill>
                <a:srgbClr val="2C5BA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8440" name="TextBox 6">
              <a:extLst>
                <a:ext uri="{FF2B5EF4-FFF2-40B4-BE49-F238E27FC236}">
                  <a16:creationId xmlns:a16="http://schemas.microsoft.com/office/drawing/2014/main" id="{61A676F9-F89F-45A0-9F1D-C157B87396C9}"/>
                </a:ext>
              </a:extLst>
            </p:cNvPr>
            <p:cNvSpPr txBox="1">
              <a:spLocks noChangeArrowheads="1"/>
            </p:cNvSpPr>
            <p:nvPr/>
          </p:nvSpPr>
          <p:spPr bwMode="auto">
            <a:xfrm>
              <a:off x="4185625" y="4041370"/>
              <a:ext cx="2190843" cy="560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nSpc>
                  <a:spcPct val="100000"/>
                </a:lnSpc>
                <a:spcBef>
                  <a:spcPct val="0"/>
                </a:spcBef>
                <a:buFontTx/>
                <a:buNone/>
              </a:pPr>
              <a:r>
                <a:rPr lang="en-GB" altLang="en-US" b="1">
                  <a:solidFill>
                    <a:schemeClr val="tx1"/>
                  </a:solidFill>
                </a:rPr>
                <a:t>Matzot </a:t>
              </a:r>
              <a:r>
                <a:rPr lang="en-GB" altLang="en-US">
                  <a:solidFill>
                    <a:schemeClr val="tx1"/>
                  </a:solidFill>
                </a:rPr>
                <a:t>- an unleavened bread</a:t>
              </a:r>
            </a:p>
          </p:txBody>
        </p:sp>
      </p:grpSp>
      <p:sp>
        <p:nvSpPr>
          <p:cNvPr id="8" name="TextBox 7">
            <a:extLst>
              <a:ext uri="{FF2B5EF4-FFF2-40B4-BE49-F238E27FC236}">
                <a16:creationId xmlns:a16="http://schemas.microsoft.com/office/drawing/2014/main" id="{079D4348-DE33-468A-B5DC-60BF6FA75C8E}"/>
              </a:ext>
            </a:extLst>
          </p:cNvPr>
          <p:cNvSpPr txBox="1">
            <a:spLocks noChangeArrowheads="1"/>
          </p:cNvSpPr>
          <p:nvPr/>
        </p:nvSpPr>
        <p:spPr bwMode="auto">
          <a:xfrm>
            <a:off x="3176588" y="1582738"/>
            <a:ext cx="9842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nSpc>
                <a:spcPct val="100000"/>
              </a:lnSpc>
              <a:spcBef>
                <a:spcPct val="0"/>
              </a:spcBef>
              <a:buFontTx/>
              <a:buNone/>
            </a:pPr>
            <a:r>
              <a:rPr lang="en-GB" altLang="en-US" b="1">
                <a:solidFill>
                  <a:schemeClr val="tx1"/>
                </a:solidFill>
              </a:rPr>
              <a:t>matzot</a:t>
            </a:r>
            <a:endParaRPr lang="en-GB" altLang="en-US">
              <a:solidFill>
                <a:schemeClr val="tx1"/>
              </a:solidFill>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xit" presetSubtype="0" fill="hold" nodeType="clickEffect">
                                  <p:stCondLst>
                                    <p:cond delay="0"/>
                                  </p:stCondLst>
                                  <p:childTnLst>
                                    <p:set>
                                      <p:cBhvr>
                                        <p:cTn id="10" dur="1" fill="hold">
                                          <p:stCondLst>
                                            <p:cond delay="0"/>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4">
            <a:extLst>
              <a:ext uri="{FF2B5EF4-FFF2-40B4-BE49-F238E27FC236}">
                <a16:creationId xmlns:a16="http://schemas.microsoft.com/office/drawing/2014/main" id="{79F086EC-021E-477C-80F4-9B614F1A492B}"/>
              </a:ext>
            </a:extLst>
          </p:cNvPr>
          <p:cNvSpPr>
            <a:spLocks noChangeArrowheads="1"/>
          </p:cNvSpPr>
          <p:nvPr/>
        </p:nvSpPr>
        <p:spPr bwMode="auto">
          <a:xfrm>
            <a:off x="755650" y="765175"/>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3600" b="1">
                <a:solidFill>
                  <a:schemeClr val="tx1"/>
                </a:solidFill>
              </a:rPr>
              <a:t>How Is Passover Celebrated?</a:t>
            </a:r>
          </a:p>
        </p:txBody>
      </p:sp>
      <p:sp>
        <p:nvSpPr>
          <p:cNvPr id="19459" name="Rectangle 6">
            <a:extLst>
              <a:ext uri="{FF2B5EF4-FFF2-40B4-BE49-F238E27FC236}">
                <a16:creationId xmlns:a16="http://schemas.microsoft.com/office/drawing/2014/main" id="{6423EFA7-19CD-4B4A-9B69-7A6827F284B8}"/>
              </a:ext>
            </a:extLst>
          </p:cNvPr>
          <p:cNvSpPr>
            <a:spLocks noChangeArrowheads="1"/>
          </p:cNvSpPr>
          <p:nvPr/>
        </p:nvSpPr>
        <p:spPr bwMode="auto">
          <a:xfrm>
            <a:off x="755650" y="1557338"/>
            <a:ext cx="7632700" cy="208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rPr>
              <a:t>Four small glasses of wine are drunk at the </a:t>
            </a:r>
            <a:r>
              <a:rPr lang="en-GB" altLang="en-US" b="1" dirty="0">
                <a:solidFill>
                  <a:schemeClr val="tx1"/>
                </a:solidFill>
              </a:rPr>
              <a:t>seder</a:t>
            </a:r>
            <a:r>
              <a:rPr lang="en-GB" altLang="en-US" dirty="0">
                <a:solidFill>
                  <a:schemeClr val="tx1"/>
                </a:solidFill>
              </a:rPr>
              <a:t> meal. Although there are different ideas about what these glasses of wine symbolise, it is believed that they are representative of the freedom the Israelites felt after being brought out of slavery. They can also represent joy and happiness.</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Other believers think the glasses of wine remind Jews of the promises God made to the Israelites, promises to protect and save them.</a:t>
            </a:r>
          </a:p>
        </p:txBody>
      </p:sp>
      <p:pic>
        <p:nvPicPr>
          <p:cNvPr id="19460" name="Picture 1">
            <a:extLst>
              <a:ext uri="{FF2B5EF4-FFF2-40B4-BE49-F238E27FC236}">
                <a16:creationId xmlns:a16="http://schemas.microsoft.com/office/drawing/2014/main" id="{57544A65-8474-4A94-A186-5DBE85C13C1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798888" y="4111625"/>
            <a:ext cx="773112"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5">
            <a:extLst>
              <a:ext uri="{FF2B5EF4-FFF2-40B4-BE49-F238E27FC236}">
                <a16:creationId xmlns:a16="http://schemas.microsoft.com/office/drawing/2014/main" id="{8F79AE35-44FD-459A-8624-B09D5BFB3A4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049838" y="4111625"/>
            <a:ext cx="774700"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7">
            <a:extLst>
              <a:ext uri="{FF2B5EF4-FFF2-40B4-BE49-F238E27FC236}">
                <a16:creationId xmlns:a16="http://schemas.microsoft.com/office/drawing/2014/main" id="{E77E2A51-5785-4B66-8F35-AC0B0D162EE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302375" y="4111625"/>
            <a:ext cx="774700"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Picture 8">
            <a:extLst>
              <a:ext uri="{FF2B5EF4-FFF2-40B4-BE49-F238E27FC236}">
                <a16:creationId xmlns:a16="http://schemas.microsoft.com/office/drawing/2014/main" id="{BF3CEE69-E0C7-4605-9DDA-2B3BAC03BF2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4913" y="4111625"/>
            <a:ext cx="773112"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Group 11">
            <a:extLst>
              <a:ext uri="{FF2B5EF4-FFF2-40B4-BE49-F238E27FC236}">
                <a16:creationId xmlns:a16="http://schemas.microsoft.com/office/drawing/2014/main" id="{3561B53E-FCBB-4327-9DC7-9B07CFDDD78C}"/>
              </a:ext>
            </a:extLst>
          </p:cNvPr>
          <p:cNvGrpSpPr>
            <a:grpSpLocks/>
          </p:cNvGrpSpPr>
          <p:nvPr/>
        </p:nvGrpSpPr>
        <p:grpSpPr bwMode="auto">
          <a:xfrm>
            <a:off x="815975" y="4433886"/>
            <a:ext cx="2591286" cy="996363"/>
            <a:chOff x="3850547" y="3446564"/>
            <a:chExt cx="2986482" cy="1846890"/>
          </a:xfrm>
        </p:grpSpPr>
        <p:sp>
          <p:nvSpPr>
            <p:cNvPr id="13" name="Rounded Rectangle 12">
              <a:extLst>
                <a:ext uri="{FF2B5EF4-FFF2-40B4-BE49-F238E27FC236}">
                  <a16:creationId xmlns:a16="http://schemas.microsoft.com/office/drawing/2014/main" id="{52023DE8-BD42-421A-8CD2-DC44955C8619}"/>
                </a:ext>
              </a:extLst>
            </p:cNvPr>
            <p:cNvSpPr/>
            <p:nvPr/>
          </p:nvSpPr>
          <p:spPr>
            <a:xfrm>
              <a:off x="3850547" y="3446564"/>
              <a:ext cx="2986482" cy="1846890"/>
            </a:xfrm>
            <a:prstGeom prst="roundRect">
              <a:avLst/>
            </a:prstGeom>
            <a:solidFill>
              <a:schemeClr val="bg1"/>
            </a:solidFill>
            <a:ln>
              <a:solidFill>
                <a:srgbClr val="2C5BA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9467" name="TextBox 13">
              <a:extLst>
                <a:ext uri="{FF2B5EF4-FFF2-40B4-BE49-F238E27FC236}">
                  <a16:creationId xmlns:a16="http://schemas.microsoft.com/office/drawing/2014/main" id="{A6AAE570-27DB-4F4C-B313-CE2D4F3E8C7E}"/>
                </a:ext>
              </a:extLst>
            </p:cNvPr>
            <p:cNvSpPr txBox="1">
              <a:spLocks noChangeArrowheads="1"/>
            </p:cNvSpPr>
            <p:nvPr/>
          </p:nvSpPr>
          <p:spPr bwMode="auto">
            <a:xfrm>
              <a:off x="4349348" y="4041370"/>
              <a:ext cx="1999086" cy="560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nSpc>
                  <a:spcPct val="100000"/>
                </a:lnSpc>
                <a:spcBef>
                  <a:spcPct val="0"/>
                </a:spcBef>
                <a:buFontTx/>
                <a:buNone/>
              </a:pPr>
              <a:r>
                <a:rPr lang="en-GB" altLang="en-US" b="1">
                  <a:solidFill>
                    <a:schemeClr val="tx1"/>
                  </a:solidFill>
                </a:rPr>
                <a:t>Seder </a:t>
              </a:r>
              <a:r>
                <a:rPr lang="en-GB" altLang="en-US">
                  <a:solidFill>
                    <a:schemeClr val="tx1"/>
                  </a:solidFill>
                </a:rPr>
                <a:t>- ‘order’ in Hebrew.</a:t>
              </a:r>
            </a:p>
          </p:txBody>
        </p:sp>
      </p:grpSp>
      <p:sp>
        <p:nvSpPr>
          <p:cNvPr id="15" name="TextBox 14">
            <a:extLst>
              <a:ext uri="{FF2B5EF4-FFF2-40B4-BE49-F238E27FC236}">
                <a16:creationId xmlns:a16="http://schemas.microsoft.com/office/drawing/2014/main" id="{63A07984-BA54-4DFB-8A67-856317F56BE9}"/>
              </a:ext>
            </a:extLst>
          </p:cNvPr>
          <p:cNvSpPr txBox="1">
            <a:spLocks noChangeArrowheads="1"/>
          </p:cNvSpPr>
          <p:nvPr/>
        </p:nvSpPr>
        <p:spPr bwMode="auto">
          <a:xfrm>
            <a:off x="5124450" y="1581150"/>
            <a:ext cx="9842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nSpc>
                <a:spcPct val="100000"/>
              </a:lnSpc>
              <a:spcBef>
                <a:spcPct val="0"/>
              </a:spcBef>
              <a:buFontTx/>
              <a:buNone/>
            </a:pPr>
            <a:r>
              <a:rPr lang="en-GB" altLang="en-US" b="1">
                <a:solidFill>
                  <a:schemeClr val="tx1"/>
                </a:solidFill>
              </a:rPr>
              <a:t>seder</a:t>
            </a:r>
            <a:endParaRPr lang="en-GB" altLang="en-US">
              <a:solidFill>
                <a:schemeClr val="tx1"/>
              </a:solidFill>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xit" presetSubtype="0" fill="hold" nodeType="clickEffect">
                                  <p:stCondLst>
                                    <p:cond delay="0"/>
                                  </p:stCondLst>
                                  <p:childTnLst>
                                    <p:set>
                                      <p:cBhvr>
                                        <p:cTn id="10" dur="1" fill="hold">
                                          <p:stCondLst>
                                            <p:cond delay="0"/>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4">
            <a:extLst>
              <a:ext uri="{FF2B5EF4-FFF2-40B4-BE49-F238E27FC236}">
                <a16:creationId xmlns:a16="http://schemas.microsoft.com/office/drawing/2014/main" id="{F94DF06A-7C8A-4E98-B941-586FF60BB3C7}"/>
              </a:ext>
            </a:extLst>
          </p:cNvPr>
          <p:cNvSpPr>
            <a:spLocks noChangeArrowheads="1"/>
          </p:cNvSpPr>
          <p:nvPr/>
        </p:nvSpPr>
        <p:spPr bwMode="auto">
          <a:xfrm>
            <a:off x="755650" y="765175"/>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3600" b="1">
                <a:solidFill>
                  <a:schemeClr val="tx1"/>
                </a:solidFill>
              </a:rPr>
              <a:t>How Is Passover Celebrated?</a:t>
            </a:r>
          </a:p>
        </p:txBody>
      </p:sp>
      <p:sp>
        <p:nvSpPr>
          <p:cNvPr id="20483" name="Rectangle 6">
            <a:extLst>
              <a:ext uri="{FF2B5EF4-FFF2-40B4-BE49-F238E27FC236}">
                <a16:creationId xmlns:a16="http://schemas.microsoft.com/office/drawing/2014/main" id="{AACFF6A9-51A7-4CCD-AE22-C7B1A37E46C0}"/>
              </a:ext>
            </a:extLst>
          </p:cNvPr>
          <p:cNvSpPr>
            <a:spLocks noChangeArrowheads="1"/>
          </p:cNvSpPr>
          <p:nvPr/>
        </p:nvSpPr>
        <p:spPr bwMode="auto">
          <a:xfrm>
            <a:off x="755650" y="2522538"/>
            <a:ext cx="7632700" cy="180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rPr>
              <a:t>The story of the first Passover is told during celebrations. </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The story is told from a book called the </a:t>
            </a:r>
            <a:r>
              <a:rPr lang="en-GB" altLang="en-US" b="1" dirty="0">
                <a:solidFill>
                  <a:schemeClr val="tx1"/>
                </a:solidFill>
              </a:rPr>
              <a:t>Haggadah</a:t>
            </a:r>
            <a:r>
              <a:rPr lang="en-GB" altLang="en-US" dirty="0">
                <a:solidFill>
                  <a:schemeClr val="tx1"/>
                </a:solidFill>
              </a:rPr>
              <a:t>. </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The retelling of the story is something everyone can join in with. Songs are sung and the youngest child in the family asks questions.</a:t>
            </a:r>
          </a:p>
        </p:txBody>
      </p:sp>
      <p:grpSp>
        <p:nvGrpSpPr>
          <p:cNvPr id="6" name="Group 5">
            <a:extLst>
              <a:ext uri="{FF2B5EF4-FFF2-40B4-BE49-F238E27FC236}">
                <a16:creationId xmlns:a16="http://schemas.microsoft.com/office/drawing/2014/main" id="{09BA4CF8-9D18-4132-A862-8A912EC1E3F4}"/>
              </a:ext>
            </a:extLst>
          </p:cNvPr>
          <p:cNvGrpSpPr>
            <a:grpSpLocks/>
          </p:cNvGrpSpPr>
          <p:nvPr/>
        </p:nvGrpSpPr>
        <p:grpSpPr bwMode="auto">
          <a:xfrm>
            <a:off x="2930356" y="4496386"/>
            <a:ext cx="4437062" cy="1217613"/>
            <a:chOff x="3850547" y="3446564"/>
            <a:chExt cx="2986482" cy="1846890"/>
          </a:xfrm>
        </p:grpSpPr>
        <p:sp>
          <p:nvSpPr>
            <p:cNvPr id="7" name="Rounded Rectangle 6">
              <a:extLst>
                <a:ext uri="{FF2B5EF4-FFF2-40B4-BE49-F238E27FC236}">
                  <a16:creationId xmlns:a16="http://schemas.microsoft.com/office/drawing/2014/main" id="{D9AA5BE0-2791-4256-BEEB-55CDB309A5FA}"/>
                </a:ext>
              </a:extLst>
            </p:cNvPr>
            <p:cNvSpPr/>
            <p:nvPr/>
          </p:nvSpPr>
          <p:spPr>
            <a:xfrm>
              <a:off x="3850547" y="3446564"/>
              <a:ext cx="2986482" cy="1846890"/>
            </a:xfrm>
            <a:prstGeom prst="roundRect">
              <a:avLst/>
            </a:prstGeom>
            <a:solidFill>
              <a:schemeClr val="bg1"/>
            </a:solidFill>
            <a:ln>
              <a:solidFill>
                <a:srgbClr val="2C5BA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487" name="TextBox 7">
              <a:extLst>
                <a:ext uri="{FF2B5EF4-FFF2-40B4-BE49-F238E27FC236}">
                  <a16:creationId xmlns:a16="http://schemas.microsoft.com/office/drawing/2014/main" id="{AECC2865-219C-4B53-84F6-E3B9C0058232}"/>
                </a:ext>
              </a:extLst>
            </p:cNvPr>
            <p:cNvSpPr txBox="1">
              <a:spLocks noChangeArrowheads="1"/>
            </p:cNvSpPr>
            <p:nvPr/>
          </p:nvSpPr>
          <p:spPr bwMode="auto">
            <a:xfrm>
              <a:off x="4038844" y="3669808"/>
              <a:ext cx="2642675" cy="1400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a:lnSpc>
                  <a:spcPct val="100000"/>
                </a:lnSpc>
                <a:spcBef>
                  <a:spcPct val="0"/>
                </a:spcBef>
                <a:buFontTx/>
                <a:buNone/>
              </a:pPr>
              <a:r>
                <a:rPr lang="en-GB" altLang="en-US" b="1">
                  <a:solidFill>
                    <a:schemeClr val="tx1"/>
                  </a:solidFill>
                </a:rPr>
                <a:t>Haggadah </a:t>
              </a:r>
              <a:r>
                <a:rPr lang="en-GB" altLang="en-US">
                  <a:solidFill>
                    <a:schemeClr val="tx1"/>
                  </a:solidFill>
                </a:rPr>
                <a:t>- a special book containing the story of the Israelites fleeing Egypt</a:t>
              </a:r>
            </a:p>
          </p:txBody>
        </p:sp>
      </p:grpSp>
      <p:sp>
        <p:nvSpPr>
          <p:cNvPr id="9" name="TextBox 8">
            <a:extLst>
              <a:ext uri="{FF2B5EF4-FFF2-40B4-BE49-F238E27FC236}">
                <a16:creationId xmlns:a16="http://schemas.microsoft.com/office/drawing/2014/main" id="{3BBE106D-358B-4E72-B2CB-770B1A567505}"/>
              </a:ext>
            </a:extLst>
          </p:cNvPr>
          <p:cNvSpPr txBox="1">
            <a:spLocks noChangeArrowheads="1"/>
          </p:cNvSpPr>
          <p:nvPr/>
        </p:nvSpPr>
        <p:spPr bwMode="auto">
          <a:xfrm>
            <a:off x="4713288" y="3089275"/>
            <a:ext cx="17129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nSpc>
                <a:spcPct val="100000"/>
              </a:lnSpc>
              <a:spcBef>
                <a:spcPct val="0"/>
              </a:spcBef>
              <a:buFontTx/>
              <a:buNone/>
            </a:pPr>
            <a:r>
              <a:rPr lang="en-GB" altLang="en-US" b="1">
                <a:solidFill>
                  <a:schemeClr val="tx1"/>
                </a:solidFill>
              </a:rPr>
              <a:t>Haggadah</a:t>
            </a:r>
            <a:endParaRPr lang="en-GB" altLang="en-US">
              <a:solidFill>
                <a:schemeClr val="tx1"/>
              </a:solidFill>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xit" presetSubtype="0" fill="hold" nodeType="clickEffect">
                                  <p:stCondLst>
                                    <p:cond delay="0"/>
                                  </p:stCondLst>
                                  <p:childTnLst>
                                    <p:set>
                                      <p:cBhvr>
                                        <p:cTn id="10" dur="1" fill="hold">
                                          <p:stCondLst>
                                            <p:cond delay="0"/>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4">
            <a:extLst>
              <a:ext uri="{FF2B5EF4-FFF2-40B4-BE49-F238E27FC236}">
                <a16:creationId xmlns:a16="http://schemas.microsoft.com/office/drawing/2014/main" id="{2EDCD528-869B-4359-AA61-94FB411734D9}"/>
              </a:ext>
            </a:extLst>
          </p:cNvPr>
          <p:cNvSpPr>
            <a:spLocks noChangeArrowheads="1"/>
          </p:cNvSpPr>
          <p:nvPr/>
        </p:nvSpPr>
        <p:spPr bwMode="auto">
          <a:xfrm>
            <a:off x="755650" y="765175"/>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3600" b="1">
                <a:solidFill>
                  <a:schemeClr val="tx1"/>
                </a:solidFill>
              </a:rPr>
              <a:t>How Is Passover Celebrated?</a:t>
            </a:r>
          </a:p>
        </p:txBody>
      </p:sp>
      <p:sp>
        <p:nvSpPr>
          <p:cNvPr id="21507" name="Rectangle 6">
            <a:extLst>
              <a:ext uri="{FF2B5EF4-FFF2-40B4-BE49-F238E27FC236}">
                <a16:creationId xmlns:a16="http://schemas.microsoft.com/office/drawing/2014/main" id="{3954A27C-01DC-4ECF-AB5D-7E017FBDED00}"/>
              </a:ext>
            </a:extLst>
          </p:cNvPr>
          <p:cNvSpPr>
            <a:spLocks noChangeArrowheads="1"/>
          </p:cNvSpPr>
          <p:nvPr/>
        </p:nvSpPr>
        <p:spPr bwMode="auto">
          <a:xfrm>
            <a:off x="755650" y="1557338"/>
            <a:ext cx="7632700" cy="7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Everyone at the Seder has a cushion to lean on. This is to remind them that the Israelites were freed from slavery to live a more comfortable life.</a:t>
            </a:r>
          </a:p>
        </p:txBody>
      </p:sp>
      <p:pic>
        <p:nvPicPr>
          <p:cNvPr id="21508" name="Picture 2" descr="cushion-298778_1920.jpg">
            <a:extLst>
              <a:ext uri="{FF2B5EF4-FFF2-40B4-BE49-F238E27FC236}">
                <a16:creationId xmlns:a16="http://schemas.microsoft.com/office/drawing/2014/main" id="{15B44876-0341-4A1F-9B47-54F011CAB0C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16113" y="2433638"/>
            <a:ext cx="5311775" cy="354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4">
            <a:extLst>
              <a:ext uri="{FF2B5EF4-FFF2-40B4-BE49-F238E27FC236}">
                <a16:creationId xmlns:a16="http://schemas.microsoft.com/office/drawing/2014/main" id="{D4410722-C995-4A8A-B4DE-8A3025CF6883}"/>
              </a:ext>
            </a:extLst>
          </p:cNvPr>
          <p:cNvSpPr>
            <a:spLocks noChangeArrowheads="1"/>
          </p:cNvSpPr>
          <p:nvPr/>
        </p:nvSpPr>
        <p:spPr bwMode="auto">
          <a:xfrm>
            <a:off x="755650" y="487363"/>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3600" b="1">
                <a:solidFill>
                  <a:schemeClr val="tx1"/>
                </a:solidFill>
              </a:rPr>
              <a:t>Try It!</a:t>
            </a:r>
          </a:p>
        </p:txBody>
      </p:sp>
      <p:sp>
        <p:nvSpPr>
          <p:cNvPr id="22531" name="TextBox 2">
            <a:extLst>
              <a:ext uri="{FF2B5EF4-FFF2-40B4-BE49-F238E27FC236}">
                <a16:creationId xmlns:a16="http://schemas.microsoft.com/office/drawing/2014/main" id="{D6B41E19-F2C4-4299-930D-4156E6FB94DD}"/>
              </a:ext>
            </a:extLst>
          </p:cNvPr>
          <p:cNvSpPr txBox="1">
            <a:spLocks noChangeArrowheads="1"/>
          </p:cNvSpPr>
          <p:nvPr/>
        </p:nvSpPr>
        <p:spPr bwMode="auto">
          <a:xfrm>
            <a:off x="755650" y="1230313"/>
            <a:ext cx="76327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US" altLang="en-US">
                <a:solidFill>
                  <a:schemeClr val="tx1"/>
                </a:solidFill>
              </a:rPr>
              <a:t>Match the Pesach symbols to the descriptions.</a:t>
            </a:r>
          </a:p>
        </p:txBody>
      </p:sp>
      <p:sp>
        <p:nvSpPr>
          <p:cNvPr id="22532" name="TextBox 7">
            <a:extLst>
              <a:ext uri="{FF2B5EF4-FFF2-40B4-BE49-F238E27FC236}">
                <a16:creationId xmlns:a16="http://schemas.microsoft.com/office/drawing/2014/main" id="{4A516902-463B-42CF-A12E-30AE05D3272B}"/>
              </a:ext>
            </a:extLst>
          </p:cNvPr>
          <p:cNvSpPr txBox="1">
            <a:spLocks noChangeArrowheads="1"/>
          </p:cNvSpPr>
          <p:nvPr/>
        </p:nvSpPr>
        <p:spPr bwMode="auto">
          <a:xfrm>
            <a:off x="5194300" y="1763713"/>
            <a:ext cx="3194050" cy="1296987"/>
          </a:xfrm>
          <a:prstGeom prst="rect">
            <a:avLst/>
          </a:prstGeom>
          <a:solidFill>
            <a:schemeClr val="bg1"/>
          </a:solidFill>
          <a:ln w="25400">
            <a:solidFill>
              <a:srgbClr val="E2C502"/>
            </a:solidFill>
            <a:miter lim="800000"/>
            <a:headEnd/>
            <a:tailEnd/>
          </a:ln>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US" altLang="en-US" sz="2000">
                <a:solidFill>
                  <a:srgbClr val="000000"/>
                </a:solidFill>
              </a:rPr>
              <a:t>A symbol of the freedom and comfort of the Israelites when they were released from slavery</a:t>
            </a:r>
            <a:endParaRPr lang="en-US" altLang="en-US" sz="4000">
              <a:solidFill>
                <a:srgbClr val="000000"/>
              </a:solidFill>
            </a:endParaRPr>
          </a:p>
          <a:p>
            <a:pPr eaLnBrk="1" hangingPunct="1">
              <a:lnSpc>
                <a:spcPct val="100000"/>
              </a:lnSpc>
              <a:spcBef>
                <a:spcPct val="0"/>
              </a:spcBef>
              <a:buFontTx/>
              <a:buNone/>
            </a:pPr>
            <a:endParaRPr lang="en-US" altLang="en-US" sz="2000" b="1">
              <a:solidFill>
                <a:srgbClr val="000000"/>
              </a:solidFill>
              <a:sym typeface="Arial" panose="020B0604020202020204" pitchFamily="34" charset="0"/>
            </a:endParaRPr>
          </a:p>
        </p:txBody>
      </p:sp>
      <p:sp>
        <p:nvSpPr>
          <p:cNvPr id="22533" name="TextBox 8">
            <a:extLst>
              <a:ext uri="{FF2B5EF4-FFF2-40B4-BE49-F238E27FC236}">
                <a16:creationId xmlns:a16="http://schemas.microsoft.com/office/drawing/2014/main" id="{598B6CC6-8587-4FC0-9FC0-12A383163952}"/>
              </a:ext>
            </a:extLst>
          </p:cNvPr>
          <p:cNvSpPr txBox="1">
            <a:spLocks noChangeArrowheads="1"/>
          </p:cNvSpPr>
          <p:nvPr/>
        </p:nvSpPr>
        <p:spPr bwMode="auto">
          <a:xfrm>
            <a:off x="6110288" y="3400425"/>
            <a:ext cx="1735137" cy="1123950"/>
          </a:xfrm>
          <a:prstGeom prst="rect">
            <a:avLst/>
          </a:prstGeom>
          <a:solidFill>
            <a:schemeClr val="bg1"/>
          </a:solidFill>
          <a:ln w="25400">
            <a:solidFill>
              <a:srgbClr val="E2C502"/>
            </a:solidFill>
            <a:miter lim="800000"/>
            <a:headEnd/>
            <a:tailEnd/>
          </a:ln>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US" altLang="en-US" sz="2000">
                <a:solidFill>
                  <a:srgbClr val="000000"/>
                </a:solidFill>
              </a:rPr>
              <a:t>A symbol of the bitterness of slavery</a:t>
            </a:r>
            <a:endParaRPr lang="en-US" altLang="en-US" sz="4000">
              <a:solidFill>
                <a:srgbClr val="FF0000"/>
              </a:solidFill>
            </a:endParaRPr>
          </a:p>
        </p:txBody>
      </p:sp>
      <p:sp>
        <p:nvSpPr>
          <p:cNvPr id="22534" name="TextBox 9">
            <a:extLst>
              <a:ext uri="{FF2B5EF4-FFF2-40B4-BE49-F238E27FC236}">
                <a16:creationId xmlns:a16="http://schemas.microsoft.com/office/drawing/2014/main" id="{982FE545-DE64-42A7-B324-773D3C2D0080}"/>
              </a:ext>
            </a:extLst>
          </p:cNvPr>
          <p:cNvSpPr txBox="1">
            <a:spLocks noChangeArrowheads="1"/>
          </p:cNvSpPr>
          <p:nvPr/>
        </p:nvSpPr>
        <p:spPr bwMode="auto">
          <a:xfrm>
            <a:off x="5697538" y="4883150"/>
            <a:ext cx="2544762" cy="1069975"/>
          </a:xfrm>
          <a:prstGeom prst="rect">
            <a:avLst/>
          </a:prstGeom>
          <a:solidFill>
            <a:schemeClr val="bg1"/>
          </a:solidFill>
          <a:ln w="25400">
            <a:solidFill>
              <a:srgbClr val="E2C502"/>
            </a:solidFill>
            <a:miter lim="800000"/>
            <a:headEnd/>
            <a:tailEnd/>
          </a:ln>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US" altLang="en-US" sz="2000">
                <a:solidFill>
                  <a:srgbClr val="000000"/>
                </a:solidFill>
              </a:rPr>
              <a:t>A symbol of the sweat and tears shed during slavery</a:t>
            </a:r>
            <a:endParaRPr lang="en-US" altLang="en-US" sz="4000">
              <a:solidFill>
                <a:srgbClr val="000000"/>
              </a:solidFill>
            </a:endParaRPr>
          </a:p>
        </p:txBody>
      </p:sp>
      <p:pic>
        <p:nvPicPr>
          <p:cNvPr id="22535" name="Picture 2" descr="cushion-298778_1920.jpg">
            <a:extLst>
              <a:ext uri="{FF2B5EF4-FFF2-40B4-BE49-F238E27FC236}">
                <a16:creationId xmlns:a16="http://schemas.microsoft.com/office/drawing/2014/main" id="{FBBBDAC1-4E6E-43D2-B9F3-21D942117B8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36738" y="4892675"/>
            <a:ext cx="1216025" cy="811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6" name="TextBox 11">
            <a:extLst>
              <a:ext uri="{FF2B5EF4-FFF2-40B4-BE49-F238E27FC236}">
                <a16:creationId xmlns:a16="http://schemas.microsoft.com/office/drawing/2014/main" id="{ECA4FDC1-E9AC-4F68-8207-4C70FC6E0E62}"/>
              </a:ext>
            </a:extLst>
          </p:cNvPr>
          <p:cNvSpPr txBox="1">
            <a:spLocks noChangeArrowheads="1"/>
          </p:cNvSpPr>
          <p:nvPr/>
        </p:nvSpPr>
        <p:spPr bwMode="auto">
          <a:xfrm>
            <a:off x="1755775" y="5657850"/>
            <a:ext cx="13763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Cushion</a:t>
            </a:r>
          </a:p>
        </p:txBody>
      </p:sp>
      <p:sp>
        <p:nvSpPr>
          <p:cNvPr id="22537" name="TextBox 13">
            <a:extLst>
              <a:ext uri="{FF2B5EF4-FFF2-40B4-BE49-F238E27FC236}">
                <a16:creationId xmlns:a16="http://schemas.microsoft.com/office/drawing/2014/main" id="{9B09FBD8-4149-41C8-ABA6-B4E2C5A7A457}"/>
              </a:ext>
            </a:extLst>
          </p:cNvPr>
          <p:cNvSpPr txBox="1">
            <a:spLocks noChangeArrowheads="1"/>
          </p:cNvSpPr>
          <p:nvPr/>
        </p:nvSpPr>
        <p:spPr bwMode="auto">
          <a:xfrm>
            <a:off x="1771650" y="4156075"/>
            <a:ext cx="13763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Maror</a:t>
            </a:r>
          </a:p>
        </p:txBody>
      </p:sp>
      <p:sp>
        <p:nvSpPr>
          <p:cNvPr id="22538" name="TextBox 14">
            <a:extLst>
              <a:ext uri="{FF2B5EF4-FFF2-40B4-BE49-F238E27FC236}">
                <a16:creationId xmlns:a16="http://schemas.microsoft.com/office/drawing/2014/main" id="{C4F64AA4-874E-416F-A880-7139476C2E9B}"/>
              </a:ext>
            </a:extLst>
          </p:cNvPr>
          <p:cNvSpPr txBox="1">
            <a:spLocks noChangeArrowheads="1"/>
          </p:cNvSpPr>
          <p:nvPr/>
        </p:nvSpPr>
        <p:spPr bwMode="auto">
          <a:xfrm>
            <a:off x="1763713" y="2614613"/>
            <a:ext cx="13763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Salt water</a:t>
            </a:r>
          </a:p>
        </p:txBody>
      </p:sp>
      <p:pic>
        <p:nvPicPr>
          <p:cNvPr id="22539" name="Picture 3" descr="Z:\# Action Folder!\PDF &amp; Preview\PNG\seder-plate.png">
            <a:extLst>
              <a:ext uri="{FF2B5EF4-FFF2-40B4-BE49-F238E27FC236}">
                <a16:creationId xmlns:a16="http://schemas.microsoft.com/office/drawing/2014/main" id="{60F610AD-2B24-407E-A87D-F15A6AD6D0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5467" t="5789" r="23077" b="56511"/>
          <a:stretch>
            <a:fillRect/>
          </a:stretch>
        </p:blipFill>
        <p:spPr bwMode="auto">
          <a:xfrm>
            <a:off x="2003425" y="3330575"/>
            <a:ext cx="922338" cy="903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0" name="Picture 19">
            <a:extLst>
              <a:ext uri="{FF2B5EF4-FFF2-40B4-BE49-F238E27FC236}">
                <a16:creationId xmlns:a16="http://schemas.microsoft.com/office/drawing/2014/main" id="{FBBDBD56-FAE2-46DD-915B-C2EC2C1E7A1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147888" y="1814513"/>
            <a:ext cx="593725" cy="881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7" name="Straight Arrow Connector 16">
            <a:extLst>
              <a:ext uri="{FF2B5EF4-FFF2-40B4-BE49-F238E27FC236}">
                <a16:creationId xmlns:a16="http://schemas.microsoft.com/office/drawing/2014/main" id="{644B972C-000C-4358-9C50-22B8A0A8B7A0}"/>
              </a:ext>
            </a:extLst>
          </p:cNvPr>
          <p:cNvCxnSpPr>
            <a:cxnSpLocks noChangeShapeType="1"/>
          </p:cNvCxnSpPr>
          <p:nvPr/>
        </p:nvCxnSpPr>
        <p:spPr bwMode="auto">
          <a:xfrm>
            <a:off x="3173413" y="2525713"/>
            <a:ext cx="2465387" cy="2289175"/>
          </a:xfrm>
          <a:prstGeom prst="straightConnector1">
            <a:avLst/>
          </a:prstGeom>
          <a:noFill/>
          <a:ln w="38100">
            <a:solidFill>
              <a:schemeClr val="accent2"/>
            </a:solidFill>
            <a:round/>
            <a:headEnd/>
            <a:tailEnd type="arrow" w="med" len="med"/>
          </a:ln>
          <a:effectLst>
            <a:outerShdw blurRad="40000" dist="23000" dir="5400000" rotWithShape="0">
              <a:srgbClr val="808080">
                <a:alpha val="34998"/>
              </a:srgbClr>
            </a:outerShdw>
          </a:effectLst>
          <a:extLst>
            <a:ext uri="{909E8E84-426E-40DD-AFC4-6F175D3DCCD1}">
              <a14:hiddenFill xmlns:a14="http://schemas.microsoft.com/office/drawing/2010/main">
                <a:noFill/>
              </a14:hiddenFill>
            </a:ext>
          </a:extLst>
        </p:spPr>
      </p:cxnSp>
      <p:cxnSp>
        <p:nvCxnSpPr>
          <p:cNvPr id="18" name="Straight Arrow Connector 17">
            <a:extLst>
              <a:ext uri="{FF2B5EF4-FFF2-40B4-BE49-F238E27FC236}">
                <a16:creationId xmlns:a16="http://schemas.microsoft.com/office/drawing/2014/main" id="{048580D9-2B79-43ED-B078-6B84B01B444E}"/>
              </a:ext>
            </a:extLst>
          </p:cNvPr>
          <p:cNvCxnSpPr>
            <a:cxnSpLocks noChangeShapeType="1"/>
          </p:cNvCxnSpPr>
          <p:nvPr/>
        </p:nvCxnSpPr>
        <p:spPr bwMode="auto">
          <a:xfrm>
            <a:off x="3221038" y="3879850"/>
            <a:ext cx="2830512" cy="20638"/>
          </a:xfrm>
          <a:prstGeom prst="straightConnector1">
            <a:avLst/>
          </a:prstGeom>
          <a:noFill/>
          <a:ln w="38100">
            <a:solidFill>
              <a:schemeClr val="accent2"/>
            </a:solidFill>
            <a:round/>
            <a:headEnd/>
            <a:tailEnd type="arrow" w="med" len="med"/>
          </a:ln>
          <a:effectLst>
            <a:outerShdw blurRad="40000" dist="23000" dir="5400000" rotWithShape="0">
              <a:srgbClr val="808080">
                <a:alpha val="34998"/>
              </a:srgbClr>
            </a:outerShdw>
          </a:effectLst>
          <a:extLst>
            <a:ext uri="{909E8E84-426E-40DD-AFC4-6F175D3DCCD1}">
              <a14:hiddenFill xmlns:a14="http://schemas.microsoft.com/office/drawing/2010/main">
                <a:noFill/>
              </a14:hiddenFill>
            </a:ext>
          </a:extLst>
        </p:spPr>
      </p:cxnSp>
      <p:cxnSp>
        <p:nvCxnSpPr>
          <p:cNvPr id="19" name="Straight Arrow Connector 18">
            <a:extLst>
              <a:ext uri="{FF2B5EF4-FFF2-40B4-BE49-F238E27FC236}">
                <a16:creationId xmlns:a16="http://schemas.microsoft.com/office/drawing/2014/main" id="{66143466-AB4B-4037-93B9-CC9E14C1293C}"/>
              </a:ext>
            </a:extLst>
          </p:cNvPr>
          <p:cNvCxnSpPr>
            <a:cxnSpLocks noChangeShapeType="1"/>
          </p:cNvCxnSpPr>
          <p:nvPr/>
        </p:nvCxnSpPr>
        <p:spPr bwMode="auto">
          <a:xfrm flipV="1">
            <a:off x="3189288" y="3060700"/>
            <a:ext cx="2005012" cy="2357438"/>
          </a:xfrm>
          <a:prstGeom prst="straightConnector1">
            <a:avLst/>
          </a:prstGeom>
          <a:noFill/>
          <a:ln w="38100">
            <a:solidFill>
              <a:schemeClr val="accent2"/>
            </a:solidFill>
            <a:round/>
            <a:headEnd/>
            <a:tailEnd type="arrow" w="med" len="med"/>
          </a:ln>
          <a:effectLst>
            <a:outerShdw blurRad="40000" dist="23000" dir="5400000" rotWithShape="0">
              <a:srgbClr val="808080">
                <a:alpha val="34998"/>
              </a:srgbClr>
            </a:outerShdw>
          </a:effectLst>
          <a:extLst>
            <a:ext uri="{909E8E84-426E-40DD-AFC4-6F175D3DCCD1}">
              <a14:hiddenFill xmlns:a14="http://schemas.microsoft.com/office/drawing/2010/main">
                <a:noFill/>
              </a14:hiddenFill>
            </a:ext>
          </a:extLst>
        </p:spPr>
      </p:cxnSp>
      <p:sp>
        <p:nvSpPr>
          <p:cNvPr id="20" name="TextBox 19">
            <a:extLst>
              <a:ext uri="{FF2B5EF4-FFF2-40B4-BE49-F238E27FC236}">
                <a16:creationId xmlns:a16="http://schemas.microsoft.com/office/drawing/2014/main" id="{2E0CF00C-6857-4328-A91C-0AB2AD773675}"/>
              </a:ext>
            </a:extLst>
          </p:cNvPr>
          <p:cNvSpPr txBox="1">
            <a:spLocks noChangeArrowheads="1"/>
          </p:cNvSpPr>
          <p:nvPr/>
        </p:nvSpPr>
        <p:spPr bwMode="auto">
          <a:xfrm>
            <a:off x="1755775" y="1763713"/>
            <a:ext cx="1376363" cy="1222375"/>
          </a:xfrm>
          <a:prstGeom prst="rect">
            <a:avLst/>
          </a:prstGeom>
          <a:noFill/>
          <a:ln w="25400">
            <a:solidFill>
              <a:srgbClr val="E2C502"/>
            </a:solidFill>
            <a:miter lim="800000"/>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endParaRPr lang="en-US" altLang="en-US" sz="2000" b="1">
              <a:solidFill>
                <a:srgbClr val="000000"/>
              </a:solidFill>
              <a:sym typeface="Arial" panose="020B0604020202020204" pitchFamily="34" charset="0"/>
            </a:endParaRPr>
          </a:p>
        </p:txBody>
      </p:sp>
      <p:sp>
        <p:nvSpPr>
          <p:cNvPr id="21" name="TextBox 20">
            <a:extLst>
              <a:ext uri="{FF2B5EF4-FFF2-40B4-BE49-F238E27FC236}">
                <a16:creationId xmlns:a16="http://schemas.microsoft.com/office/drawing/2014/main" id="{A91429C0-7FC7-46CC-BEEF-91848203FCD3}"/>
              </a:ext>
            </a:extLst>
          </p:cNvPr>
          <p:cNvSpPr txBox="1">
            <a:spLocks noChangeArrowheads="1"/>
          </p:cNvSpPr>
          <p:nvPr/>
        </p:nvSpPr>
        <p:spPr bwMode="auto">
          <a:xfrm>
            <a:off x="1755775" y="3289300"/>
            <a:ext cx="1376363" cy="1222375"/>
          </a:xfrm>
          <a:prstGeom prst="rect">
            <a:avLst/>
          </a:prstGeom>
          <a:noFill/>
          <a:ln w="25400">
            <a:solidFill>
              <a:srgbClr val="E2C502"/>
            </a:solidFill>
            <a:miter lim="800000"/>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endParaRPr lang="en-US" altLang="en-US" sz="2000" b="1">
              <a:solidFill>
                <a:srgbClr val="000000"/>
              </a:solidFill>
              <a:sym typeface="Arial" panose="020B0604020202020204" pitchFamily="34" charset="0"/>
            </a:endParaRPr>
          </a:p>
        </p:txBody>
      </p:sp>
      <p:sp>
        <p:nvSpPr>
          <p:cNvPr id="22" name="TextBox 21">
            <a:extLst>
              <a:ext uri="{FF2B5EF4-FFF2-40B4-BE49-F238E27FC236}">
                <a16:creationId xmlns:a16="http://schemas.microsoft.com/office/drawing/2014/main" id="{A766E8C4-E822-48C7-A28D-BB2062189135}"/>
              </a:ext>
            </a:extLst>
          </p:cNvPr>
          <p:cNvSpPr txBox="1">
            <a:spLocks noChangeArrowheads="1"/>
          </p:cNvSpPr>
          <p:nvPr/>
        </p:nvSpPr>
        <p:spPr bwMode="auto">
          <a:xfrm>
            <a:off x="1755775" y="4814888"/>
            <a:ext cx="1376363" cy="1222375"/>
          </a:xfrm>
          <a:prstGeom prst="rect">
            <a:avLst/>
          </a:prstGeom>
          <a:noFill/>
          <a:ln w="25400">
            <a:solidFill>
              <a:srgbClr val="E2C502"/>
            </a:solidFill>
            <a:miter lim="800000"/>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endParaRPr lang="en-US" altLang="en-US" sz="2000" b="1">
              <a:solidFill>
                <a:srgbClr val="000000"/>
              </a:solidFill>
              <a:sym typeface="Arial" panose="020B0604020202020204" pitchFamily="34" charset="0"/>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childTnLst>
              </p:cTn>
              <p:nextCondLst>
                <p:cond evt="onClick" delay="0">
                  <p:tgtEl>
                    <p:spTgt spid="20"/>
                  </p:tgtEl>
                </p:cond>
              </p:nextCondLst>
            </p:seq>
            <p:seq concurrent="1" nextAc="seek">
              <p:cTn id="7" restart="whenNotActive" fill="hold" evtFilter="cancelBubble" nodeType="interactiveSeq">
                <p:stCondLst>
                  <p:cond evt="onClick" delay="0">
                    <p:tgtEl>
                      <p:spTgt spid="21"/>
                    </p:tgtEl>
                  </p:cond>
                </p:stCondLst>
                <p:endSync evt="end" delay="0">
                  <p:rtn val="all"/>
                </p:endSync>
                <p:childTnLst>
                  <p:par>
                    <p:cTn id="8" fill="hold" nodeType="clickPar">
                      <p:stCondLst>
                        <p:cond delay="0"/>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childTnLst>
                                </p:cTn>
                              </p:par>
                            </p:childTnLst>
                          </p:cTn>
                        </p:par>
                      </p:childTnLst>
                    </p:cTn>
                  </p:par>
                </p:childTnLst>
              </p:cTn>
              <p:nextCondLst>
                <p:cond evt="onClick" delay="0">
                  <p:tgtEl>
                    <p:spTgt spid="21"/>
                  </p:tgtEl>
                </p:cond>
              </p:nextCondLst>
            </p:seq>
            <p:seq concurrent="1" nextAc="seek">
              <p:cTn id="12" restart="whenNotActive" fill="hold" evtFilter="cancelBubble" nodeType="interactiveSeq">
                <p:stCondLst>
                  <p:cond evt="onClick" delay="0">
                    <p:tgtEl>
                      <p:spTgt spid="22"/>
                    </p:tgtEl>
                  </p:cond>
                </p:stCondLst>
                <p:endSync evt="end" delay="0">
                  <p:rtn val="all"/>
                </p:endSync>
                <p:childTnLst>
                  <p:par>
                    <p:cTn id="13" fill="hold" nodeType="clickPar">
                      <p:stCondLst>
                        <p:cond delay="0"/>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19"/>
                                        </p:tgtEl>
                                        <p:attrNameLst>
                                          <p:attrName>style.visibility</p:attrName>
                                        </p:attrNameLst>
                                      </p:cBhvr>
                                      <p:to>
                                        <p:strVal val="visible"/>
                                      </p:to>
                                    </p:set>
                                  </p:childTnLst>
                                </p:cTn>
                              </p:par>
                            </p:childTnLst>
                          </p:cTn>
                        </p:par>
                      </p:childTnLst>
                    </p:cTn>
                  </p:par>
                </p:childTnLst>
              </p:cTn>
              <p:nextCondLst>
                <p:cond evt="onClick" delay="0">
                  <p:tgtEl>
                    <p:spTgt spid="22"/>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10B17-4EB1-4A06-B8E0-7AB7AFE4978D}"/>
              </a:ext>
            </a:extLst>
          </p:cNvPr>
          <p:cNvSpPr>
            <a:spLocks noGrp="1"/>
          </p:cNvSpPr>
          <p:nvPr>
            <p:ph type="title"/>
          </p:nvPr>
        </p:nvSpPr>
        <p:spPr/>
        <p:txBody>
          <a:bodyPr/>
          <a:lstStyle/>
          <a:p>
            <a:r>
              <a:rPr lang="en-US" dirty="0"/>
              <a:t>Task</a:t>
            </a:r>
            <a:endParaRPr lang="en-GB" dirty="0"/>
          </a:p>
        </p:txBody>
      </p:sp>
      <p:sp>
        <p:nvSpPr>
          <p:cNvPr id="3" name="TextBox 2">
            <a:extLst>
              <a:ext uri="{FF2B5EF4-FFF2-40B4-BE49-F238E27FC236}">
                <a16:creationId xmlns:a16="http://schemas.microsoft.com/office/drawing/2014/main" id="{2FFDE78C-99AD-4141-90E5-B4BF653988A9}"/>
              </a:ext>
            </a:extLst>
          </p:cNvPr>
          <p:cNvSpPr txBox="1"/>
          <p:nvPr/>
        </p:nvSpPr>
        <p:spPr>
          <a:xfrm>
            <a:off x="719091" y="1766656"/>
            <a:ext cx="7528264" cy="2862322"/>
          </a:xfrm>
          <a:prstGeom prst="rect">
            <a:avLst/>
          </a:prstGeom>
          <a:noFill/>
        </p:spPr>
        <p:txBody>
          <a:bodyPr wrap="square" rtlCol="0">
            <a:spAutoFit/>
          </a:bodyPr>
          <a:lstStyle/>
          <a:p>
            <a:r>
              <a:rPr lang="en-US" dirty="0"/>
              <a:t>Choose between:</a:t>
            </a:r>
          </a:p>
          <a:p>
            <a:endParaRPr lang="en-US" dirty="0"/>
          </a:p>
          <a:p>
            <a:pPr marL="342900" indent="-342900">
              <a:buAutoNum type="arabicPeriod"/>
            </a:pPr>
            <a:r>
              <a:rPr lang="en-US" dirty="0"/>
              <a:t>Complete the Seder plate activity by explaining the meaning of each food that is eaten at Passover.</a:t>
            </a:r>
          </a:p>
          <a:p>
            <a:pPr marL="342900" indent="-342900">
              <a:buAutoNum type="arabicPeriod"/>
            </a:pPr>
            <a:endParaRPr lang="en-US" dirty="0"/>
          </a:p>
          <a:p>
            <a:pPr marL="342900" indent="-342900">
              <a:buAutoNum type="arabicPeriod"/>
            </a:pPr>
            <a:r>
              <a:rPr lang="en-US" dirty="0"/>
              <a:t>Complete a mind map with as much information as you can about Passover.</a:t>
            </a:r>
          </a:p>
          <a:p>
            <a:pPr marL="285750" indent="-285750">
              <a:buFont typeface="Arial" panose="020B0604020202020204" pitchFamily="34" charset="0"/>
              <a:buChar char="•"/>
            </a:pPr>
            <a:r>
              <a:rPr lang="en-US" dirty="0"/>
              <a:t>You can use this PowerPoint</a:t>
            </a:r>
          </a:p>
          <a:p>
            <a:pPr marL="285750" indent="-285750">
              <a:buFont typeface="Arial" panose="020B0604020202020204" pitchFamily="34" charset="0"/>
              <a:buChar char="•"/>
            </a:pPr>
            <a:r>
              <a:rPr lang="en-US" dirty="0"/>
              <a:t>You can use the BBC website https://www.bbc.co.uk/bitesize/topics/znwhfg8/articles/zn22382</a:t>
            </a:r>
            <a:endParaRPr lang="en-GB" dirty="0"/>
          </a:p>
        </p:txBody>
      </p:sp>
    </p:spTree>
    <p:extLst>
      <p:ext uri="{BB962C8B-B14F-4D97-AF65-F5344CB8AC3E}">
        <p14:creationId xmlns:p14="http://schemas.microsoft.com/office/powerpoint/2010/main" val="12352351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4">
            <a:extLst>
              <a:ext uri="{FF2B5EF4-FFF2-40B4-BE49-F238E27FC236}">
                <a16:creationId xmlns:a16="http://schemas.microsoft.com/office/drawing/2014/main" id="{3899D6D6-8037-4F36-AD5D-388465CF9502}"/>
              </a:ext>
            </a:extLst>
          </p:cNvPr>
          <p:cNvSpPr>
            <a:spLocks noChangeArrowheads="1"/>
          </p:cNvSpPr>
          <p:nvPr/>
        </p:nvSpPr>
        <p:spPr bwMode="auto">
          <a:xfrm>
            <a:off x="755650" y="765175"/>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3600" b="1">
                <a:solidFill>
                  <a:schemeClr val="tx1"/>
                </a:solidFill>
              </a:rPr>
              <a:t>Glossary</a:t>
            </a:r>
          </a:p>
        </p:txBody>
      </p:sp>
      <p:sp>
        <p:nvSpPr>
          <p:cNvPr id="24579" name="Rectangle 6">
            <a:extLst>
              <a:ext uri="{FF2B5EF4-FFF2-40B4-BE49-F238E27FC236}">
                <a16:creationId xmlns:a16="http://schemas.microsoft.com/office/drawing/2014/main" id="{AF92E096-C047-4833-AFFA-94918E7FCD60}"/>
              </a:ext>
            </a:extLst>
          </p:cNvPr>
          <p:cNvSpPr>
            <a:spLocks noChangeArrowheads="1"/>
          </p:cNvSpPr>
          <p:nvPr/>
        </p:nvSpPr>
        <p:spPr bwMode="auto">
          <a:xfrm>
            <a:off x="755650" y="1557338"/>
            <a:ext cx="7632700" cy="347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Haggadah</a:t>
            </a:r>
            <a:r>
              <a:rPr lang="en-GB" altLang="en-US">
                <a:solidFill>
                  <a:schemeClr val="tx1"/>
                </a:solidFill>
              </a:rPr>
              <a:t> - a special book from which the story of the Israelites fleeing Egypt is read</a:t>
            </a:r>
          </a:p>
          <a:p>
            <a:pPr eaLnBrk="1" hangingPunct="1">
              <a:lnSpc>
                <a:spcPct val="100000"/>
              </a:lnSpc>
              <a:spcBef>
                <a:spcPct val="0"/>
              </a:spcBef>
              <a:buFontTx/>
              <a:buNone/>
            </a:pPr>
            <a:r>
              <a:rPr lang="en-GB" altLang="en-US" b="1">
                <a:solidFill>
                  <a:schemeClr val="tx1"/>
                </a:solidFill>
              </a:rPr>
              <a:t>Hebrew</a:t>
            </a:r>
            <a:r>
              <a:rPr lang="en-GB" altLang="en-US">
                <a:solidFill>
                  <a:schemeClr val="tx1"/>
                </a:solidFill>
              </a:rPr>
              <a:t> - an ancient language that is the official language of Israel</a:t>
            </a:r>
          </a:p>
          <a:p>
            <a:pPr eaLnBrk="1" hangingPunct="1">
              <a:lnSpc>
                <a:spcPct val="100000"/>
              </a:lnSpc>
              <a:spcBef>
                <a:spcPct val="0"/>
              </a:spcBef>
              <a:buFontTx/>
              <a:buNone/>
            </a:pPr>
            <a:r>
              <a:rPr lang="en-GB" altLang="en-US" b="1">
                <a:solidFill>
                  <a:schemeClr val="tx1"/>
                </a:solidFill>
              </a:rPr>
              <a:t>Jewish</a:t>
            </a:r>
            <a:r>
              <a:rPr lang="en-GB" altLang="en-US">
                <a:solidFill>
                  <a:schemeClr val="tx1"/>
                </a:solidFill>
              </a:rPr>
              <a:t> - a person whose religion is Judaism</a:t>
            </a:r>
          </a:p>
          <a:p>
            <a:pPr eaLnBrk="1" hangingPunct="1">
              <a:lnSpc>
                <a:spcPct val="100000"/>
              </a:lnSpc>
              <a:spcBef>
                <a:spcPct val="0"/>
              </a:spcBef>
              <a:buFontTx/>
              <a:buNone/>
            </a:pPr>
            <a:r>
              <a:rPr lang="en-GB" altLang="en-US" b="1">
                <a:solidFill>
                  <a:schemeClr val="tx1"/>
                </a:solidFill>
              </a:rPr>
              <a:t>Judaism</a:t>
            </a:r>
            <a:r>
              <a:rPr lang="en-GB" altLang="en-US">
                <a:solidFill>
                  <a:schemeClr val="tx1"/>
                </a:solidFill>
              </a:rPr>
              <a:t> - one of the world’s oldest religions</a:t>
            </a:r>
          </a:p>
          <a:p>
            <a:pPr eaLnBrk="1" hangingPunct="1">
              <a:lnSpc>
                <a:spcPct val="100000"/>
              </a:lnSpc>
              <a:spcBef>
                <a:spcPct val="0"/>
              </a:spcBef>
              <a:buFontTx/>
              <a:buNone/>
            </a:pPr>
            <a:r>
              <a:rPr lang="en-GB" altLang="en-US" b="1">
                <a:solidFill>
                  <a:schemeClr val="tx1"/>
                </a:solidFill>
              </a:rPr>
              <a:t>Maror</a:t>
            </a:r>
            <a:r>
              <a:rPr lang="en-GB" altLang="en-US">
                <a:solidFill>
                  <a:schemeClr val="tx1"/>
                </a:solidFill>
              </a:rPr>
              <a:t> - a bitter herb eaten as part of the Seder meal</a:t>
            </a:r>
          </a:p>
          <a:p>
            <a:pPr eaLnBrk="1" hangingPunct="1">
              <a:lnSpc>
                <a:spcPct val="100000"/>
              </a:lnSpc>
              <a:spcBef>
                <a:spcPct val="0"/>
              </a:spcBef>
              <a:buFontTx/>
              <a:buNone/>
            </a:pPr>
            <a:r>
              <a:rPr lang="en-GB" altLang="en-US" b="1">
                <a:solidFill>
                  <a:schemeClr val="tx1"/>
                </a:solidFill>
              </a:rPr>
              <a:t>Matzot</a:t>
            </a:r>
            <a:r>
              <a:rPr lang="en-GB" altLang="en-US">
                <a:solidFill>
                  <a:schemeClr val="tx1"/>
                </a:solidFill>
              </a:rPr>
              <a:t> - an unleavened bread</a:t>
            </a:r>
          </a:p>
          <a:p>
            <a:pPr eaLnBrk="1" hangingPunct="1">
              <a:lnSpc>
                <a:spcPct val="100000"/>
              </a:lnSpc>
              <a:spcBef>
                <a:spcPct val="0"/>
              </a:spcBef>
              <a:buFontTx/>
              <a:buNone/>
            </a:pPr>
            <a:r>
              <a:rPr lang="en-GB" altLang="en-US" b="1">
                <a:solidFill>
                  <a:schemeClr val="tx1"/>
                </a:solidFill>
              </a:rPr>
              <a:t>Seder</a:t>
            </a:r>
            <a:r>
              <a:rPr lang="en-GB" altLang="en-US">
                <a:solidFill>
                  <a:schemeClr val="tx1"/>
                </a:solidFill>
              </a:rPr>
              <a:t> - means ‘order’ in Hebrew.</a:t>
            </a:r>
          </a:p>
          <a:p>
            <a:pPr eaLnBrk="1" hangingPunct="1">
              <a:lnSpc>
                <a:spcPct val="100000"/>
              </a:lnSpc>
              <a:spcBef>
                <a:spcPct val="0"/>
              </a:spcBef>
              <a:buFontTx/>
              <a:buNone/>
            </a:pPr>
            <a:r>
              <a:rPr lang="en-GB" altLang="en-US" b="1">
                <a:solidFill>
                  <a:schemeClr val="tx1"/>
                </a:solidFill>
              </a:rPr>
              <a:t>Seder plate </a:t>
            </a:r>
            <a:r>
              <a:rPr lang="en-GB" altLang="en-US">
                <a:solidFill>
                  <a:schemeClr val="tx1"/>
                </a:solidFill>
              </a:rPr>
              <a:t>- an important part of the Seder meal, this plate has five sections to hold some special Seder foods</a:t>
            </a:r>
          </a:p>
          <a:p>
            <a:pPr eaLnBrk="1" hangingPunct="1">
              <a:lnSpc>
                <a:spcPct val="100000"/>
              </a:lnSpc>
              <a:spcBef>
                <a:spcPct val="0"/>
              </a:spcBef>
              <a:buFontTx/>
              <a:buNone/>
            </a:pPr>
            <a:r>
              <a:rPr lang="en-GB" altLang="en-US" b="1">
                <a:solidFill>
                  <a:schemeClr val="tx1"/>
                </a:solidFill>
              </a:rPr>
              <a:t>Symbol</a:t>
            </a:r>
            <a:r>
              <a:rPr lang="en-GB" altLang="en-US">
                <a:solidFill>
                  <a:schemeClr val="tx1"/>
                </a:solidFill>
              </a:rPr>
              <a:t> - something that represents or reminds you of something else</a:t>
            </a:r>
          </a:p>
          <a:p>
            <a:pPr eaLnBrk="1" hangingPunct="1">
              <a:lnSpc>
                <a:spcPct val="100000"/>
              </a:lnSpc>
              <a:spcBef>
                <a:spcPct val="0"/>
              </a:spcBef>
              <a:buFontTx/>
              <a:buNone/>
            </a:pPr>
            <a:r>
              <a:rPr lang="en-GB" altLang="en-US" b="1">
                <a:solidFill>
                  <a:schemeClr val="tx1"/>
                </a:solidFill>
              </a:rPr>
              <a:t>Torah</a:t>
            </a:r>
            <a:r>
              <a:rPr lang="en-GB" altLang="en-US">
                <a:solidFill>
                  <a:schemeClr val="tx1"/>
                </a:solidFill>
              </a:rPr>
              <a:t> - Jewish holy book</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106</TotalTime>
  <Words>1052</Words>
  <Application>Microsoft Office PowerPoint</Application>
  <PresentationFormat>On-screen Show (4:3)</PresentationFormat>
  <Paragraphs>91</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Tuffy</vt:lpstr>
      <vt:lpstr>Arial</vt:lpstr>
      <vt:lpstr>Twinkl</vt:lpstr>
      <vt:lpstr>Calibri</vt:lpstr>
      <vt:lpstr>Twinkl SemiBold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Task</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Daniel Kerlin</dc:creator>
  <cp:lastModifiedBy>Julie Lawson</cp:lastModifiedBy>
  <cp:revision>17</cp:revision>
  <dcterms:created xsi:type="dcterms:W3CDTF">2018-01-29T12:23:08Z</dcterms:created>
  <dcterms:modified xsi:type="dcterms:W3CDTF">2021-03-23T10:04:34Z</dcterms:modified>
</cp:coreProperties>
</file>