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7" r:id="rId2"/>
    <p:sldId id="262" r:id="rId3"/>
    <p:sldId id="263" r:id="rId4"/>
    <p:sldId id="264" r:id="rId5"/>
    <p:sldId id="265" r:id="rId6"/>
    <p:sldId id="266" r:id="rId7"/>
    <p:sldId id="267" r:id="rId8"/>
    <p:sldId id="268" r:id="rId9"/>
    <p:sldId id="269"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7" autoAdjust="0"/>
    <p:restoredTop sz="87926" autoAdjust="0"/>
  </p:normalViewPr>
  <p:slideViewPr>
    <p:cSldViewPr snapToGrid="0">
      <p:cViewPr varScale="1">
        <p:scale>
          <a:sx n="97" d="100"/>
          <a:sy n="97" d="100"/>
        </p:scale>
        <p:origin x="1192"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D2143C-B6C1-45CB-8F8A-E8FE67480CA1}" type="datetimeFigureOut">
              <a:rPr lang="en-GB" smtClean="0"/>
              <a:t>09/01/2021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1574CA-F03F-48FF-9A1A-17ED0B6FC053}" type="slidenum">
              <a:rPr lang="en-GB" smtClean="0"/>
              <a:t>‹#›</a:t>
            </a:fld>
            <a:endParaRPr lang="en-GB"/>
          </a:p>
        </p:txBody>
      </p:sp>
    </p:spTree>
    <p:extLst>
      <p:ext uri="{BB962C8B-B14F-4D97-AF65-F5344CB8AC3E}">
        <p14:creationId xmlns:p14="http://schemas.microsoft.com/office/powerpoint/2010/main" val="3706323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1574CA-F03F-48FF-9A1A-17ED0B6FC053}" type="slidenum">
              <a:rPr lang="en-GB" smtClean="0"/>
              <a:t>1</a:t>
            </a:fld>
            <a:endParaRPr lang="en-GB"/>
          </a:p>
        </p:txBody>
      </p:sp>
    </p:spTree>
    <p:extLst>
      <p:ext uri="{BB962C8B-B14F-4D97-AF65-F5344CB8AC3E}">
        <p14:creationId xmlns:p14="http://schemas.microsoft.com/office/powerpoint/2010/main" val="1610367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B1574CA-F03F-48FF-9A1A-17ED0B6FC053}" type="slidenum">
              <a:rPr lang="en-GB" smtClean="0"/>
              <a:t>2</a:t>
            </a:fld>
            <a:endParaRPr lang="en-GB"/>
          </a:p>
        </p:txBody>
      </p:sp>
    </p:spTree>
    <p:extLst>
      <p:ext uri="{BB962C8B-B14F-4D97-AF65-F5344CB8AC3E}">
        <p14:creationId xmlns:p14="http://schemas.microsoft.com/office/powerpoint/2010/main" val="37073226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1574CA-F03F-48FF-9A1A-17ED0B6FC053}" type="slidenum">
              <a:rPr lang="en-GB" smtClean="0"/>
              <a:t>3</a:t>
            </a:fld>
            <a:endParaRPr lang="en-GB"/>
          </a:p>
        </p:txBody>
      </p:sp>
    </p:spTree>
    <p:extLst>
      <p:ext uri="{BB962C8B-B14F-4D97-AF65-F5344CB8AC3E}">
        <p14:creationId xmlns:p14="http://schemas.microsoft.com/office/powerpoint/2010/main" val="3501084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PRACTISE - Teach</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Say the word clearly to the children, so that they can hear the sounds and sound it out -  b – a – </a:t>
            </a:r>
            <a:r>
              <a:rPr lang="en-GB" baseline="0" dirty="0" err="1"/>
              <a:t>dge</a:t>
            </a:r>
            <a:r>
              <a:rPr lang="en-GB" baseline="0" dirty="0"/>
              <a:t> – Get the children to repeat it a few times.  They can write it on their </a:t>
            </a:r>
            <a:r>
              <a:rPr lang="en-GB" baseline="0" dirty="0" err="1"/>
              <a:t>wbs</a:t>
            </a:r>
            <a:r>
              <a:rPr lang="en-GB" baseline="0" dirty="0"/>
              <a:t> and add sound buttons.  Press the sound buttons to read the word.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Ask the children how many syllables it has and count them on your fingers – if it has syllables and the children can draw a line through the word to show where they are.  They can then practise saying the word in syllables.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Then cover the word up and get the children to say the word ‘badge’ and sound it out b-a-</a:t>
            </a:r>
            <a:r>
              <a:rPr lang="en-GB" baseline="0" dirty="0" err="1"/>
              <a:t>dge</a:t>
            </a:r>
            <a:r>
              <a:rPr lang="en-GB" baseline="0" dirty="0"/>
              <a:t> – draw the right number of sound buttons on the paper and then fill in the letters.  They should keep saying it out loud as they spell, you may need to model this.  REMEMBER – CHILDREN MUST USE AND BE TAUGHT TO USE THE PHONEMES (SOUNDS) WHEN SPELLING, NOT LETTER NAMES.  SPELLING WITH LETTER NAMES WILL NOT HELP CHILDREN LEARN TO SPELL INDEPENDENTLY – YOU MUST BUILD ON PHONICS.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Repeat this with other words.</a:t>
            </a:r>
            <a:endParaRPr lang="en-GB" dirty="0"/>
          </a:p>
          <a:p>
            <a:endParaRPr lang="en-GB" dirty="0"/>
          </a:p>
        </p:txBody>
      </p:sp>
      <p:sp>
        <p:nvSpPr>
          <p:cNvPr id="4" name="Slide Number Placeholder 3"/>
          <p:cNvSpPr>
            <a:spLocks noGrp="1"/>
          </p:cNvSpPr>
          <p:nvPr>
            <p:ph type="sldNum" sz="quarter" idx="10"/>
          </p:nvPr>
        </p:nvSpPr>
        <p:spPr/>
        <p:txBody>
          <a:bodyPr/>
          <a:lstStyle/>
          <a:p>
            <a:fld id="{AB1574CA-F03F-48FF-9A1A-17ED0B6FC053}" type="slidenum">
              <a:rPr lang="en-GB" smtClean="0"/>
              <a:t>4</a:t>
            </a:fld>
            <a:endParaRPr lang="en-GB"/>
          </a:p>
        </p:txBody>
      </p:sp>
    </p:spTree>
    <p:extLst>
      <p:ext uri="{BB962C8B-B14F-4D97-AF65-F5344CB8AC3E}">
        <p14:creationId xmlns:p14="http://schemas.microsoft.com/office/powerpoint/2010/main" val="582167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PRACTISE - Teach</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Say the word clearly to the children, so that they can hear the sounds and sound it out -  e-</a:t>
            </a:r>
            <a:r>
              <a:rPr lang="en-GB" baseline="0" dirty="0" err="1"/>
              <a:t>dge</a:t>
            </a:r>
            <a:r>
              <a:rPr lang="en-GB" baseline="0" dirty="0"/>
              <a:t>– Get the children to repeat it a few times.  They can write it on their </a:t>
            </a:r>
            <a:r>
              <a:rPr lang="en-GB" baseline="0" dirty="0" err="1"/>
              <a:t>wbs</a:t>
            </a:r>
            <a:r>
              <a:rPr lang="en-GB" baseline="0" dirty="0"/>
              <a:t> and add sound buttons.  Press the sound buttons to read the word.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Ask the children how many syllables it has and count them on your fingers – if it has syllables and the children can draw a line through the word to show where they are.  They can then practise saying the word in syllables.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Then cover the word up and get the children to say the word ‘edge’ and sound it out e-</a:t>
            </a:r>
            <a:r>
              <a:rPr lang="en-GB" baseline="0" dirty="0" err="1"/>
              <a:t>dge</a:t>
            </a:r>
            <a:r>
              <a:rPr lang="en-GB" baseline="0" dirty="0"/>
              <a:t> – draw the right number of sound buttons on the paper and then fill in the letters.  They should keep saying it out loud as they spell, you may need to model this. REMEMBER – CHILDREN MUST USE AND BE TAUGHT TO USE THE PHONEMES (SOUNDS) WHEN SPELLING, NOT LETTER NAMES.  SPELLING WITH LETTER NAMES WILL NOT HELP CHILDREN LEARN TO SPELL INDEPENDENTLY – YOU MUST BUILD ON PHONICS.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Repeat this with other words.</a:t>
            </a:r>
            <a:endParaRPr lang="en-GB" dirty="0"/>
          </a:p>
          <a:p>
            <a:endParaRPr lang="en-GB" dirty="0"/>
          </a:p>
        </p:txBody>
      </p:sp>
      <p:sp>
        <p:nvSpPr>
          <p:cNvPr id="4" name="Slide Number Placeholder 3"/>
          <p:cNvSpPr>
            <a:spLocks noGrp="1"/>
          </p:cNvSpPr>
          <p:nvPr>
            <p:ph type="sldNum" sz="quarter" idx="10"/>
          </p:nvPr>
        </p:nvSpPr>
        <p:spPr/>
        <p:txBody>
          <a:bodyPr/>
          <a:lstStyle/>
          <a:p>
            <a:fld id="{AB1574CA-F03F-48FF-9A1A-17ED0B6FC053}" type="slidenum">
              <a:rPr lang="en-GB" smtClean="0"/>
              <a:t>5</a:t>
            </a:fld>
            <a:endParaRPr lang="en-GB"/>
          </a:p>
        </p:txBody>
      </p:sp>
    </p:spTree>
    <p:extLst>
      <p:ext uri="{BB962C8B-B14F-4D97-AF65-F5344CB8AC3E}">
        <p14:creationId xmlns:p14="http://schemas.microsoft.com/office/powerpoint/2010/main" val="30517064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PRACTISE - Teach</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Say the word clearly to the children, so that they can hear the sounds and sound it out -  b – r-</a:t>
            </a:r>
            <a:r>
              <a:rPr lang="en-GB" baseline="0" dirty="0" err="1"/>
              <a:t>i</a:t>
            </a:r>
            <a:r>
              <a:rPr lang="en-GB" baseline="0" dirty="0"/>
              <a:t> – </a:t>
            </a:r>
            <a:r>
              <a:rPr lang="en-GB" baseline="0" dirty="0" err="1"/>
              <a:t>dge</a:t>
            </a:r>
            <a:r>
              <a:rPr lang="en-GB" baseline="0" dirty="0"/>
              <a:t> – Get the children to repeat it a few times.  They can write it on their </a:t>
            </a:r>
            <a:r>
              <a:rPr lang="en-GB" baseline="0" dirty="0" err="1"/>
              <a:t>wbs</a:t>
            </a:r>
            <a:r>
              <a:rPr lang="en-GB" baseline="0" dirty="0"/>
              <a:t> and add sound buttons.  Press the sound buttons to read the word.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Ask the children how many syllables it has and count them on your fingers – if it has syllables and the children can draw a line through the word to show where they are.  They can then practise saying the word in syllables.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Then cover the word up and get the children to say the word ‘bridge’ and sound it out b – r-</a:t>
            </a:r>
            <a:r>
              <a:rPr lang="en-GB" baseline="0" dirty="0" err="1"/>
              <a:t>i</a:t>
            </a:r>
            <a:r>
              <a:rPr lang="en-GB" baseline="0" dirty="0"/>
              <a:t> – </a:t>
            </a:r>
            <a:r>
              <a:rPr lang="en-GB" baseline="0" dirty="0" err="1"/>
              <a:t>dge</a:t>
            </a:r>
            <a:r>
              <a:rPr lang="en-GB" baseline="0" dirty="0"/>
              <a:t>  – draw the right number of sound buttons on the paper and then fill in the letters.  They should keep saying it out loud as they spell, you may need to model this. REMEMBER – CHILDREN MUST USE AND BE TAUGHT TO USE THE PHONEMES (SOUNDS) WHEN SPELLING, NOT LETTER NAMES.  SPELLING WITH LETTER NAMES WILL NOT HELP CHILDREN LEARN TO SPELL INDEPENDENTLY – YOU MUST BUILD ON PHONICS.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baseline="0"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Repeat this with other words.</a:t>
            </a:r>
            <a:endParaRPr lang="en-GB" dirty="0"/>
          </a:p>
          <a:p>
            <a:endParaRPr lang="en-GB" dirty="0"/>
          </a:p>
        </p:txBody>
      </p:sp>
      <p:sp>
        <p:nvSpPr>
          <p:cNvPr id="4" name="Slide Number Placeholder 3"/>
          <p:cNvSpPr>
            <a:spLocks noGrp="1"/>
          </p:cNvSpPr>
          <p:nvPr>
            <p:ph type="sldNum" sz="quarter" idx="10"/>
          </p:nvPr>
        </p:nvSpPr>
        <p:spPr/>
        <p:txBody>
          <a:bodyPr/>
          <a:lstStyle/>
          <a:p>
            <a:fld id="{AB1574CA-F03F-48FF-9A1A-17ED0B6FC053}" type="slidenum">
              <a:rPr lang="en-GB" smtClean="0"/>
              <a:t>6</a:t>
            </a:fld>
            <a:endParaRPr lang="en-GB"/>
          </a:p>
        </p:txBody>
      </p:sp>
    </p:spTree>
    <p:extLst>
      <p:ext uri="{BB962C8B-B14F-4D97-AF65-F5344CB8AC3E}">
        <p14:creationId xmlns:p14="http://schemas.microsoft.com/office/powerpoint/2010/main" val="2540449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PRACTISE - Teach</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Say the word clearly to the children, so that they can hear the sounds and sound it out -  d-o-</a:t>
            </a:r>
            <a:r>
              <a:rPr lang="en-GB" baseline="0" dirty="0" err="1"/>
              <a:t>dge</a:t>
            </a:r>
            <a:r>
              <a:rPr lang="en-GB" baseline="0" dirty="0"/>
              <a:t>– Get the children to repeat it a few times.  They can write it on their </a:t>
            </a:r>
            <a:r>
              <a:rPr lang="en-GB" baseline="0" dirty="0" err="1"/>
              <a:t>wbs</a:t>
            </a:r>
            <a:r>
              <a:rPr lang="en-GB" baseline="0" dirty="0"/>
              <a:t> and add sound buttons.  Press the sound buttons to read the word.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Ask the children how many syllables it has and count them on your fingers – if it has syllables and the children can draw a line through the word to show where they are.  They can then practise saying the word in syllables.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Then cover the word up and get the children to say the word ‘dodge’ and sound it out d-o-</a:t>
            </a:r>
            <a:r>
              <a:rPr lang="en-GB" baseline="0" dirty="0" err="1"/>
              <a:t>dge</a:t>
            </a:r>
            <a:r>
              <a:rPr lang="en-GB" baseline="0" dirty="0"/>
              <a:t> – draw the right number of sound buttons on the paper and then fill in the letters.  They should keep saying it out loud as they spell, you may need to model this. REMEMBER – CHILDREN MUST USE AND BE TAUGHT TO USE THE PHONEMES (SOUNDS) WHEN SPELLING, NOT LETTER NAMES.  SPELLING WITH LETTER NAMES WILL NOT HELP CHILDREN LEARN TO SPELL INDEPENDENTLY – YOU MUST BUILD ON PHONICS.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baseline="0"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Repeat this with other words.</a:t>
            </a:r>
            <a:endParaRPr lang="en-GB" dirty="0"/>
          </a:p>
          <a:p>
            <a:endParaRPr lang="en-GB" dirty="0"/>
          </a:p>
        </p:txBody>
      </p:sp>
      <p:sp>
        <p:nvSpPr>
          <p:cNvPr id="4" name="Slide Number Placeholder 3"/>
          <p:cNvSpPr>
            <a:spLocks noGrp="1"/>
          </p:cNvSpPr>
          <p:nvPr>
            <p:ph type="sldNum" sz="quarter" idx="10"/>
          </p:nvPr>
        </p:nvSpPr>
        <p:spPr/>
        <p:txBody>
          <a:bodyPr/>
          <a:lstStyle/>
          <a:p>
            <a:fld id="{AB1574CA-F03F-48FF-9A1A-17ED0B6FC053}" type="slidenum">
              <a:rPr lang="en-GB" smtClean="0"/>
              <a:t>7</a:t>
            </a:fld>
            <a:endParaRPr lang="en-GB"/>
          </a:p>
        </p:txBody>
      </p:sp>
    </p:spTree>
    <p:extLst>
      <p:ext uri="{BB962C8B-B14F-4D97-AF65-F5344CB8AC3E}">
        <p14:creationId xmlns:p14="http://schemas.microsoft.com/office/powerpoint/2010/main" val="4311574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PRACTISE - Teach</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Say the word clearly to the children, so that they can hear the sounds and sound it out -  f-u-</a:t>
            </a:r>
            <a:r>
              <a:rPr lang="en-GB" baseline="0" dirty="0" err="1"/>
              <a:t>dge</a:t>
            </a:r>
            <a:r>
              <a:rPr lang="en-GB" baseline="0" dirty="0"/>
              <a:t>– Get the children to repeat it a few times.  They can write it on their </a:t>
            </a:r>
            <a:r>
              <a:rPr lang="en-GB" baseline="0" dirty="0" err="1"/>
              <a:t>wbs</a:t>
            </a:r>
            <a:r>
              <a:rPr lang="en-GB" baseline="0" dirty="0"/>
              <a:t> and add sound buttons.  Press the sound buttons to read the word.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Ask the children how many syllables it has and count them on your fingers – if it has syllables and the children can draw a line through the word to show where they are.  They can then practise saying the word in syllables.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Then cover the word up and get the children to say the word ‘fudge’ and sound it out f-u-</a:t>
            </a:r>
            <a:r>
              <a:rPr lang="en-GB" baseline="0" dirty="0" err="1"/>
              <a:t>dge</a:t>
            </a:r>
            <a:r>
              <a:rPr lang="en-GB" baseline="0" dirty="0"/>
              <a:t> – draw the right number of sound buttons on the paper and then fill in the letters.  They should keep saying it out loud as they spell, you may need to model this. REMEMBER – CHILDREN MUST USE AND BE TAUGHT TO USE THE PHONEMES (SOUNDS) WHEN SPELLING, NOT LETTER NAMES.  SPELLING WITH LETTER NAMES WILL NOT HELP CHILDREN LEARN TO SPELL INDEPENDENTLY – YOU MUST BUILD ON PHONICS.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baseline="0"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aseline="0" dirty="0"/>
              <a:t>Repeat this with other words.</a:t>
            </a:r>
            <a:endParaRPr lang="en-GB" dirty="0"/>
          </a:p>
          <a:p>
            <a:endParaRPr lang="en-GB" dirty="0"/>
          </a:p>
        </p:txBody>
      </p:sp>
      <p:sp>
        <p:nvSpPr>
          <p:cNvPr id="4" name="Slide Number Placeholder 3"/>
          <p:cNvSpPr>
            <a:spLocks noGrp="1"/>
          </p:cNvSpPr>
          <p:nvPr>
            <p:ph type="sldNum" sz="quarter" idx="10"/>
          </p:nvPr>
        </p:nvSpPr>
        <p:spPr/>
        <p:txBody>
          <a:bodyPr/>
          <a:lstStyle/>
          <a:p>
            <a:fld id="{AB1574CA-F03F-48FF-9A1A-17ED0B6FC053}" type="slidenum">
              <a:rPr lang="en-GB" smtClean="0"/>
              <a:t>8</a:t>
            </a:fld>
            <a:endParaRPr lang="en-GB"/>
          </a:p>
        </p:txBody>
      </p:sp>
    </p:spTree>
    <p:extLst>
      <p:ext uri="{BB962C8B-B14F-4D97-AF65-F5344CB8AC3E}">
        <p14:creationId xmlns:p14="http://schemas.microsoft.com/office/powerpoint/2010/main" val="41141439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10"/>
          </p:nvPr>
        </p:nvSpPr>
        <p:spPr/>
        <p:txBody>
          <a:bodyPr/>
          <a:lstStyle/>
          <a:p>
            <a:fld id="{AB1574CA-F03F-48FF-9A1A-17ED0B6FC053}" type="slidenum">
              <a:rPr lang="en-GB" smtClean="0"/>
              <a:t>9</a:t>
            </a:fld>
            <a:endParaRPr lang="en-GB"/>
          </a:p>
        </p:txBody>
      </p:sp>
    </p:spTree>
    <p:extLst>
      <p:ext uri="{BB962C8B-B14F-4D97-AF65-F5344CB8AC3E}">
        <p14:creationId xmlns:p14="http://schemas.microsoft.com/office/powerpoint/2010/main" val="1495939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B2A48AF-9244-4EAA-A9E2-B2E5AEE577BA}" type="datetimeFigureOut">
              <a:rPr lang="en-GB" smtClean="0"/>
              <a:t>09/01/2021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E30A8-5CC5-4AA2-BD90-D4AFEB26F50D}" type="slidenum">
              <a:rPr lang="en-GB" smtClean="0"/>
              <a:t>‹#›</a:t>
            </a:fld>
            <a:endParaRPr lang="en-GB"/>
          </a:p>
        </p:txBody>
      </p:sp>
    </p:spTree>
    <p:extLst>
      <p:ext uri="{BB962C8B-B14F-4D97-AF65-F5344CB8AC3E}">
        <p14:creationId xmlns:p14="http://schemas.microsoft.com/office/powerpoint/2010/main" val="2690977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B2A48AF-9244-4EAA-A9E2-B2E5AEE577BA}" type="datetimeFigureOut">
              <a:rPr lang="en-GB" smtClean="0"/>
              <a:t>09/01/2021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E30A8-5CC5-4AA2-BD90-D4AFEB26F50D}" type="slidenum">
              <a:rPr lang="en-GB" smtClean="0"/>
              <a:t>‹#›</a:t>
            </a:fld>
            <a:endParaRPr lang="en-GB"/>
          </a:p>
        </p:txBody>
      </p:sp>
    </p:spTree>
    <p:extLst>
      <p:ext uri="{BB962C8B-B14F-4D97-AF65-F5344CB8AC3E}">
        <p14:creationId xmlns:p14="http://schemas.microsoft.com/office/powerpoint/2010/main" val="1147667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2A48AF-9244-4EAA-A9E2-B2E5AEE577BA}" type="datetimeFigureOut">
              <a:rPr lang="en-GB" smtClean="0"/>
              <a:t>09/01/2021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E30A8-5CC5-4AA2-BD90-D4AFEB26F50D}" type="slidenum">
              <a:rPr lang="en-GB" smtClean="0"/>
              <a:t>‹#›</a:t>
            </a:fld>
            <a:endParaRPr lang="en-GB"/>
          </a:p>
        </p:txBody>
      </p:sp>
    </p:spTree>
    <p:extLst>
      <p:ext uri="{BB962C8B-B14F-4D97-AF65-F5344CB8AC3E}">
        <p14:creationId xmlns:p14="http://schemas.microsoft.com/office/powerpoint/2010/main" val="2739784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B2A48AF-9244-4EAA-A9E2-B2E5AEE577BA}" type="datetimeFigureOut">
              <a:rPr lang="en-GB" smtClean="0"/>
              <a:t>09/01/2021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DE30A8-5CC5-4AA2-BD90-D4AFEB26F50D}" type="slidenum">
              <a:rPr lang="en-GB" smtClean="0"/>
              <a:t>‹#›</a:t>
            </a:fld>
            <a:endParaRPr lang="en-GB"/>
          </a:p>
        </p:txBody>
      </p:sp>
    </p:spTree>
    <p:extLst>
      <p:ext uri="{BB962C8B-B14F-4D97-AF65-F5344CB8AC3E}">
        <p14:creationId xmlns:p14="http://schemas.microsoft.com/office/powerpoint/2010/main" val="1991229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B2A48AF-9244-4EAA-A9E2-B2E5AEE577BA}" type="datetimeFigureOut">
              <a:rPr lang="en-GB" smtClean="0"/>
              <a:t>09/01/2021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9DE30A8-5CC5-4AA2-BD90-D4AFEB26F50D}" type="slidenum">
              <a:rPr lang="en-GB" smtClean="0"/>
              <a:t>‹#›</a:t>
            </a:fld>
            <a:endParaRPr lang="en-GB"/>
          </a:p>
        </p:txBody>
      </p:sp>
    </p:spTree>
    <p:extLst>
      <p:ext uri="{BB962C8B-B14F-4D97-AF65-F5344CB8AC3E}">
        <p14:creationId xmlns:p14="http://schemas.microsoft.com/office/powerpoint/2010/main" val="2337096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B2A48AF-9244-4EAA-A9E2-B2E5AEE577BA}" type="datetimeFigureOut">
              <a:rPr lang="en-GB" smtClean="0"/>
              <a:t>09/01/2021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9DE30A8-5CC5-4AA2-BD90-D4AFEB26F50D}" type="slidenum">
              <a:rPr lang="en-GB" smtClean="0"/>
              <a:t>‹#›</a:t>
            </a:fld>
            <a:endParaRPr lang="en-GB"/>
          </a:p>
        </p:txBody>
      </p:sp>
    </p:spTree>
    <p:extLst>
      <p:ext uri="{BB962C8B-B14F-4D97-AF65-F5344CB8AC3E}">
        <p14:creationId xmlns:p14="http://schemas.microsoft.com/office/powerpoint/2010/main" val="2152731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2A48AF-9244-4EAA-A9E2-B2E5AEE577BA}" type="datetimeFigureOut">
              <a:rPr lang="en-GB" smtClean="0"/>
              <a:t>09/01/2021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9DE30A8-5CC5-4AA2-BD90-D4AFEB26F50D}" type="slidenum">
              <a:rPr lang="en-GB" smtClean="0"/>
              <a:t>‹#›</a:t>
            </a:fld>
            <a:endParaRPr lang="en-GB"/>
          </a:p>
        </p:txBody>
      </p:sp>
    </p:spTree>
    <p:extLst>
      <p:ext uri="{BB962C8B-B14F-4D97-AF65-F5344CB8AC3E}">
        <p14:creationId xmlns:p14="http://schemas.microsoft.com/office/powerpoint/2010/main" val="2661999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2A48AF-9244-4EAA-A9E2-B2E5AEE577BA}" type="datetimeFigureOut">
              <a:rPr lang="en-GB" smtClean="0"/>
              <a:t>09/01/2021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DE30A8-5CC5-4AA2-BD90-D4AFEB26F50D}" type="slidenum">
              <a:rPr lang="en-GB" smtClean="0"/>
              <a:t>‹#›</a:t>
            </a:fld>
            <a:endParaRPr lang="en-GB"/>
          </a:p>
        </p:txBody>
      </p:sp>
    </p:spTree>
    <p:extLst>
      <p:ext uri="{BB962C8B-B14F-4D97-AF65-F5344CB8AC3E}">
        <p14:creationId xmlns:p14="http://schemas.microsoft.com/office/powerpoint/2010/main" val="1808133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2A48AF-9244-4EAA-A9E2-B2E5AEE577BA}" type="datetimeFigureOut">
              <a:rPr lang="en-GB" smtClean="0"/>
              <a:t>09/01/2021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DE30A8-5CC5-4AA2-BD90-D4AFEB26F50D}" type="slidenum">
              <a:rPr lang="en-GB" smtClean="0"/>
              <a:t>‹#›</a:t>
            </a:fld>
            <a:endParaRPr lang="en-GB"/>
          </a:p>
        </p:txBody>
      </p:sp>
    </p:spTree>
    <p:extLst>
      <p:ext uri="{BB962C8B-B14F-4D97-AF65-F5344CB8AC3E}">
        <p14:creationId xmlns:p14="http://schemas.microsoft.com/office/powerpoint/2010/main" val="2817977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B2A48AF-9244-4EAA-A9E2-B2E5AEE577BA}" type="datetimeFigureOut">
              <a:rPr lang="en-GB" smtClean="0"/>
              <a:t>09/01/2021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E30A8-5CC5-4AA2-BD90-D4AFEB26F50D}" type="slidenum">
              <a:rPr lang="en-GB" smtClean="0"/>
              <a:t>‹#›</a:t>
            </a:fld>
            <a:endParaRPr lang="en-GB"/>
          </a:p>
        </p:txBody>
      </p:sp>
    </p:spTree>
    <p:extLst>
      <p:ext uri="{BB962C8B-B14F-4D97-AF65-F5344CB8AC3E}">
        <p14:creationId xmlns:p14="http://schemas.microsoft.com/office/powerpoint/2010/main" val="1751883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B2A48AF-9244-4EAA-A9E2-B2E5AEE577BA}" type="datetimeFigureOut">
              <a:rPr lang="en-GB" smtClean="0"/>
              <a:t>09/01/2021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DE30A8-5CC5-4AA2-BD90-D4AFEB26F50D}" type="slidenum">
              <a:rPr lang="en-GB" smtClean="0"/>
              <a:t>‹#›</a:t>
            </a:fld>
            <a:endParaRPr lang="en-GB"/>
          </a:p>
        </p:txBody>
      </p:sp>
    </p:spTree>
    <p:extLst>
      <p:ext uri="{BB962C8B-B14F-4D97-AF65-F5344CB8AC3E}">
        <p14:creationId xmlns:p14="http://schemas.microsoft.com/office/powerpoint/2010/main" val="2084408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2A48AF-9244-4EAA-A9E2-B2E5AEE577BA}" type="datetimeFigureOut">
              <a:rPr lang="en-GB" smtClean="0"/>
              <a:t>09/01/2021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DE30A8-5CC5-4AA2-BD90-D4AFEB26F50D}" type="slidenum">
              <a:rPr lang="en-GB" smtClean="0"/>
              <a:t>‹#›</a:t>
            </a:fld>
            <a:endParaRPr lang="en-GB"/>
          </a:p>
        </p:txBody>
      </p:sp>
    </p:spTree>
    <p:extLst>
      <p:ext uri="{BB962C8B-B14F-4D97-AF65-F5344CB8AC3E}">
        <p14:creationId xmlns:p14="http://schemas.microsoft.com/office/powerpoint/2010/main" val="28281429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ideo" Target="https://www.youtube.com/embed/zTEOMszP4P4" TargetMode="Externa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70455"/>
            <a:ext cx="9144000" cy="1153129"/>
          </a:xfrm>
        </p:spPr>
        <p:txBody>
          <a:bodyPr/>
          <a:lstStyle/>
          <a:p>
            <a:r>
              <a:rPr lang="en-GB" dirty="0">
                <a:latin typeface="SassoonPrimaryInfant" pitchFamily="2" charset="0"/>
              </a:rPr>
              <a:t>This week we are learning…</a:t>
            </a:r>
          </a:p>
        </p:txBody>
      </p:sp>
      <p:sp>
        <p:nvSpPr>
          <p:cNvPr id="3" name="Subtitle 2"/>
          <p:cNvSpPr>
            <a:spLocks noGrp="1"/>
          </p:cNvSpPr>
          <p:nvPr>
            <p:ph type="subTitle" idx="1"/>
          </p:nvPr>
        </p:nvSpPr>
        <p:spPr>
          <a:xfrm>
            <a:off x="1524000" y="2112135"/>
            <a:ext cx="9144000" cy="3928057"/>
          </a:xfrm>
        </p:spPr>
        <p:txBody>
          <a:bodyPr>
            <a:normAutofit fontScale="92500"/>
          </a:bodyPr>
          <a:lstStyle/>
          <a:p>
            <a:r>
              <a:rPr lang="en-GB" sz="3000" dirty="0">
                <a:latin typeface="SassoonPrimaryInfant" pitchFamily="2" charset="0"/>
              </a:rPr>
              <a:t>The </a:t>
            </a:r>
            <a:r>
              <a:rPr lang="en-GB" sz="3000" b="1" dirty="0">
                <a:solidFill>
                  <a:srgbClr val="FF0000"/>
                </a:solidFill>
                <a:latin typeface="SassoonPrimaryInfant" pitchFamily="2" charset="0"/>
              </a:rPr>
              <a:t>/j/</a:t>
            </a:r>
            <a:r>
              <a:rPr lang="en-GB" sz="3000" b="1" dirty="0">
                <a:latin typeface="SassoonPrimaryInfant" pitchFamily="2" charset="0"/>
              </a:rPr>
              <a:t> </a:t>
            </a:r>
            <a:r>
              <a:rPr lang="en-GB" sz="3000" dirty="0">
                <a:latin typeface="SassoonPrimaryInfant" pitchFamily="2" charset="0"/>
              </a:rPr>
              <a:t>sound spelt as </a:t>
            </a:r>
            <a:r>
              <a:rPr lang="en-GB" sz="3000" b="1" dirty="0" err="1">
                <a:latin typeface="SassoonPrimaryInfant" pitchFamily="2" charset="0"/>
              </a:rPr>
              <a:t>ge</a:t>
            </a:r>
            <a:r>
              <a:rPr lang="en-GB" sz="3000" dirty="0">
                <a:latin typeface="SassoonPrimaryInfant" pitchFamily="2" charset="0"/>
              </a:rPr>
              <a:t> and </a:t>
            </a:r>
            <a:r>
              <a:rPr lang="en-GB" sz="3000" b="1" dirty="0" err="1">
                <a:latin typeface="SassoonPrimaryInfant" pitchFamily="2" charset="0"/>
              </a:rPr>
              <a:t>dge</a:t>
            </a:r>
            <a:r>
              <a:rPr lang="en-GB" sz="3000" dirty="0">
                <a:latin typeface="SassoonPrimaryInfant" pitchFamily="2" charset="0"/>
              </a:rPr>
              <a:t> at </a:t>
            </a:r>
            <a:r>
              <a:rPr lang="en-GB" sz="3000" b="1" dirty="0">
                <a:latin typeface="SassoonPrimaryInfant" pitchFamily="2" charset="0"/>
              </a:rPr>
              <a:t>the end of words</a:t>
            </a:r>
            <a:r>
              <a:rPr lang="en-GB" sz="3000" dirty="0">
                <a:latin typeface="SassoonPrimaryInfant" pitchFamily="2" charset="0"/>
              </a:rPr>
              <a:t>, and sometimes spelt as </a:t>
            </a:r>
            <a:r>
              <a:rPr lang="en-GB" sz="3000" b="1" dirty="0">
                <a:solidFill>
                  <a:srgbClr val="0070C0"/>
                </a:solidFill>
                <a:latin typeface="SassoonPrimaryInfant" pitchFamily="2" charset="0"/>
              </a:rPr>
              <a:t>g</a:t>
            </a:r>
            <a:r>
              <a:rPr lang="en-GB" sz="3000" dirty="0">
                <a:latin typeface="SassoonPrimaryInfant" pitchFamily="2" charset="0"/>
              </a:rPr>
              <a:t> </a:t>
            </a:r>
            <a:r>
              <a:rPr lang="en-GB" sz="3000" dirty="0">
                <a:solidFill>
                  <a:srgbClr val="0070C0"/>
                </a:solidFill>
                <a:latin typeface="SassoonPrimaryInfant" pitchFamily="2" charset="0"/>
              </a:rPr>
              <a:t>elsewhere in words before e, </a:t>
            </a:r>
            <a:r>
              <a:rPr lang="en-GB" sz="3000" dirty="0" err="1">
                <a:solidFill>
                  <a:srgbClr val="0070C0"/>
                </a:solidFill>
                <a:latin typeface="SassoonPrimaryInfant" pitchFamily="2" charset="0"/>
              </a:rPr>
              <a:t>i</a:t>
            </a:r>
            <a:r>
              <a:rPr lang="en-GB" sz="3000" dirty="0">
                <a:solidFill>
                  <a:srgbClr val="0070C0"/>
                </a:solidFill>
                <a:latin typeface="SassoonPrimaryInfant" pitchFamily="2" charset="0"/>
              </a:rPr>
              <a:t> and y</a:t>
            </a:r>
          </a:p>
          <a:p>
            <a:endParaRPr lang="en-GB" sz="3000" dirty="0">
              <a:solidFill>
                <a:srgbClr val="0070C0"/>
              </a:solidFill>
              <a:latin typeface="SassoonPrimaryInfant" pitchFamily="2" charset="0"/>
            </a:endParaRPr>
          </a:p>
          <a:p>
            <a:pPr marL="457200" indent="-457200">
              <a:buFont typeface="Arial" panose="020B0604020202020204" pitchFamily="34" charset="0"/>
              <a:buChar char="•"/>
            </a:pPr>
            <a:r>
              <a:rPr lang="en-GB" sz="3000" dirty="0">
                <a:solidFill>
                  <a:srgbClr val="FFC000"/>
                </a:solidFill>
                <a:latin typeface="SassoonPrimaryInfant" pitchFamily="2" charset="0"/>
              </a:rPr>
              <a:t>The j sound is NEVER used at the end of English words!</a:t>
            </a:r>
          </a:p>
          <a:p>
            <a:pPr marL="457200" indent="-457200">
              <a:buFont typeface="Arial" panose="020B0604020202020204" pitchFamily="34" charset="0"/>
              <a:buChar char="•"/>
            </a:pPr>
            <a:r>
              <a:rPr lang="en-GB" sz="3000" dirty="0">
                <a:solidFill>
                  <a:srgbClr val="FFC000"/>
                </a:solidFill>
                <a:latin typeface="SassoonPrimaryInfant" pitchFamily="2" charset="0"/>
              </a:rPr>
              <a:t>It is spelt </a:t>
            </a:r>
            <a:r>
              <a:rPr lang="en-GB" sz="3000" dirty="0" err="1">
                <a:solidFill>
                  <a:srgbClr val="FFC000"/>
                </a:solidFill>
                <a:latin typeface="SassoonPrimaryInfant" pitchFamily="2" charset="0"/>
              </a:rPr>
              <a:t>dge</a:t>
            </a:r>
            <a:r>
              <a:rPr lang="en-GB" sz="3000" dirty="0">
                <a:solidFill>
                  <a:srgbClr val="FFC000"/>
                </a:solidFill>
                <a:latin typeface="SassoonPrimaryInfant" pitchFamily="2" charset="0"/>
              </a:rPr>
              <a:t> after short vowel sounds</a:t>
            </a:r>
          </a:p>
          <a:p>
            <a:pPr marL="457200" indent="-457200">
              <a:buFont typeface="Arial" panose="020B0604020202020204" pitchFamily="34" charset="0"/>
              <a:buChar char="•"/>
            </a:pPr>
            <a:r>
              <a:rPr lang="en-GB" sz="3000" dirty="0">
                <a:solidFill>
                  <a:srgbClr val="FFC000"/>
                </a:solidFill>
                <a:latin typeface="SassoonPrimaryInfant" pitchFamily="2" charset="0"/>
              </a:rPr>
              <a:t>It is spelt </a:t>
            </a:r>
            <a:r>
              <a:rPr lang="en-GB" sz="3000" dirty="0" err="1">
                <a:solidFill>
                  <a:srgbClr val="FFC000"/>
                </a:solidFill>
                <a:latin typeface="SassoonPrimaryInfant" pitchFamily="2" charset="0"/>
              </a:rPr>
              <a:t>ge</a:t>
            </a:r>
            <a:r>
              <a:rPr lang="en-GB" sz="3000" dirty="0">
                <a:solidFill>
                  <a:srgbClr val="FFC000"/>
                </a:solidFill>
                <a:latin typeface="SassoonPrimaryInfant" pitchFamily="2" charset="0"/>
              </a:rPr>
              <a:t> after all other sounds</a:t>
            </a:r>
          </a:p>
          <a:p>
            <a:pPr marL="457200" indent="-457200">
              <a:buFont typeface="Arial" panose="020B0604020202020204" pitchFamily="34" charset="0"/>
              <a:buChar char="•"/>
            </a:pPr>
            <a:r>
              <a:rPr lang="en-GB" sz="3000" dirty="0">
                <a:solidFill>
                  <a:srgbClr val="FFC000"/>
                </a:solidFill>
                <a:latin typeface="SassoonPrimaryInfant" pitchFamily="2" charset="0"/>
              </a:rPr>
              <a:t>It is spelt g in the middle of words before e, </a:t>
            </a:r>
            <a:r>
              <a:rPr lang="en-GB" sz="3000" dirty="0" err="1">
                <a:solidFill>
                  <a:srgbClr val="FFC000"/>
                </a:solidFill>
                <a:latin typeface="SassoonPrimaryInfant" pitchFamily="2" charset="0"/>
              </a:rPr>
              <a:t>i</a:t>
            </a:r>
            <a:r>
              <a:rPr lang="en-GB" sz="3000" dirty="0">
                <a:solidFill>
                  <a:srgbClr val="FFC000"/>
                </a:solidFill>
                <a:latin typeface="SassoonPrimaryInfant" pitchFamily="2" charset="0"/>
              </a:rPr>
              <a:t> and y </a:t>
            </a:r>
          </a:p>
          <a:p>
            <a:pPr marL="457200" indent="-457200">
              <a:buFont typeface="Arial" panose="020B0604020202020204" pitchFamily="34" charset="0"/>
              <a:buChar char="•"/>
            </a:pPr>
            <a:r>
              <a:rPr lang="en-GB" sz="3000" dirty="0">
                <a:solidFill>
                  <a:srgbClr val="FFC000"/>
                </a:solidFill>
                <a:latin typeface="SassoonPrimaryInfant" pitchFamily="2" charset="0"/>
              </a:rPr>
              <a:t>It is always spelt j before a, o and u</a:t>
            </a:r>
          </a:p>
          <a:p>
            <a:endParaRPr lang="en-GB" b="1" dirty="0">
              <a:latin typeface="SassoonPrimaryInfant" pitchFamily="2" charset="0"/>
            </a:endParaRPr>
          </a:p>
        </p:txBody>
      </p:sp>
    </p:spTree>
    <p:extLst>
      <p:ext uri="{BB962C8B-B14F-4D97-AF65-F5344CB8AC3E}">
        <p14:creationId xmlns:p14="http://schemas.microsoft.com/office/powerpoint/2010/main" val="352290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SassoonPrimaryInfant" pitchFamily="2" charset="0"/>
              </a:rPr>
              <a:t>Get Reading!</a:t>
            </a:r>
          </a:p>
        </p:txBody>
      </p:sp>
      <p:pic>
        <p:nvPicPr>
          <p:cNvPr id="4" name="zTEOMszP4P4"/>
          <p:cNvPicPr>
            <a:picLocks noGrp="1" noRot="1" noChangeAspect="1"/>
          </p:cNvPicPr>
          <p:nvPr>
            <p:ph idx="1"/>
            <a:videoFile r:link="rId1"/>
          </p:nvPr>
        </p:nvPicPr>
        <p:blipFill>
          <a:blip r:embed="rId4"/>
          <a:stretch>
            <a:fillRect/>
          </a:stretch>
        </p:blipFill>
        <p:spPr>
          <a:xfrm>
            <a:off x="1524000" y="1427001"/>
            <a:ext cx="9112898" cy="5126005"/>
          </a:xfrm>
          <a:prstGeom prst="rect">
            <a:avLst/>
          </a:prstGeom>
        </p:spPr>
      </p:pic>
    </p:spTree>
    <p:extLst>
      <p:ext uri="{BB962C8B-B14F-4D97-AF65-F5344CB8AC3E}">
        <p14:creationId xmlns:p14="http://schemas.microsoft.com/office/powerpoint/2010/main" val="3982670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SassoonPrimaryInfant" pitchFamily="2" charset="0"/>
              </a:rPr>
              <a:t>Get Reading!</a:t>
            </a:r>
            <a:endParaRPr lang="en-GB" dirty="0"/>
          </a:p>
        </p:txBody>
      </p:sp>
      <p:sp>
        <p:nvSpPr>
          <p:cNvPr id="5" name="Rectangle 4"/>
          <p:cNvSpPr/>
          <p:nvPr/>
        </p:nvSpPr>
        <p:spPr>
          <a:xfrm>
            <a:off x="794919" y="1690688"/>
            <a:ext cx="2186817" cy="4247317"/>
          </a:xfrm>
          <a:prstGeom prst="rect">
            <a:avLst/>
          </a:prstGeom>
          <a:noFill/>
        </p:spPr>
        <p:txBody>
          <a:bodyPr wrap="none" lIns="91440" tIns="45720" rIns="91440" bIns="45720">
            <a:spAutoFit/>
          </a:bodyPr>
          <a:lstStyle/>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rPr>
              <a:t>b</a:t>
            </a: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rPr>
              <a:t>a</a:t>
            </a:r>
            <a:r>
              <a:rPr lang="en-US" sz="5400" b="1" cap="none" spc="0" dirty="0">
                <a:ln w="9525">
                  <a:solidFill>
                    <a:schemeClr val="bg1"/>
                  </a:solidFill>
                  <a:prstDash val="solid"/>
                </a:ln>
                <a:solidFill>
                  <a:srgbClr val="FFC000"/>
                </a:solidFill>
                <a:effectLst>
                  <a:outerShdw blurRad="12700" dist="38100" dir="2700000" algn="tl" rotWithShape="0">
                    <a:schemeClr val="accent5">
                      <a:lumMod val="60000"/>
                      <a:lumOff val="40000"/>
                    </a:schemeClr>
                  </a:outerShdw>
                </a:effectLst>
                <a:latin typeface="SassoonPrimaryInfant" pitchFamily="2" charset="0"/>
              </a:rPr>
              <a:t>dge</a:t>
            </a: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rPr>
              <a:t>e</a:t>
            </a:r>
            <a:r>
              <a:rPr lang="en-US" sz="5400" b="1" dirty="0">
                <a:ln w="9525">
                  <a:solidFill>
                    <a:schemeClr val="bg1"/>
                  </a:solidFill>
                  <a:prstDash val="solid"/>
                </a:ln>
                <a:solidFill>
                  <a:srgbClr val="FFC000"/>
                </a:solidFill>
                <a:effectLst>
                  <a:outerShdw blurRad="12700" dist="38100" dir="2700000" algn="tl" rotWithShape="0">
                    <a:schemeClr val="accent5">
                      <a:lumMod val="60000"/>
                      <a:lumOff val="40000"/>
                    </a:schemeClr>
                  </a:outerShdw>
                </a:effectLst>
                <a:latin typeface="SassoonPrimaryInfant" pitchFamily="2" charset="0"/>
              </a:rPr>
              <a:t>dge</a:t>
            </a: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rPr>
              <a:t>bri</a:t>
            </a:r>
            <a:r>
              <a:rPr lang="en-US" sz="5400" b="1" dirty="0">
                <a:ln w="9525">
                  <a:solidFill>
                    <a:schemeClr val="bg1"/>
                  </a:solidFill>
                  <a:prstDash val="solid"/>
                </a:ln>
                <a:solidFill>
                  <a:srgbClr val="FFC000"/>
                </a:solidFill>
                <a:effectLst>
                  <a:outerShdw blurRad="12700" dist="38100" dir="2700000" algn="tl" rotWithShape="0">
                    <a:schemeClr val="accent5">
                      <a:lumMod val="60000"/>
                      <a:lumOff val="40000"/>
                    </a:schemeClr>
                  </a:outerShdw>
                </a:effectLst>
                <a:latin typeface="SassoonPrimaryInfant" pitchFamily="2" charset="0"/>
              </a:rPr>
              <a:t>dge</a:t>
            </a:r>
            <a:endParaRPr lang="en-US" sz="5400" b="1" cap="none" spc="0" dirty="0">
              <a:ln w="9525">
                <a:solidFill>
                  <a:schemeClr val="bg1"/>
                </a:solidFill>
                <a:prstDash val="solid"/>
              </a:ln>
              <a:solidFill>
                <a:srgbClr val="FFC000"/>
              </a:solidFill>
              <a:effectLst>
                <a:outerShdw blurRad="12700" dist="38100" dir="2700000" algn="tl" rotWithShape="0">
                  <a:schemeClr val="accent5">
                    <a:lumMod val="60000"/>
                    <a:lumOff val="40000"/>
                  </a:schemeClr>
                </a:outerShdw>
              </a:effectLst>
              <a:latin typeface="SassoonPrimaryInfant" pitchFamily="2" charset="0"/>
            </a:endParaRPr>
          </a:p>
        </p:txBody>
      </p:sp>
      <p:sp>
        <p:nvSpPr>
          <p:cNvPr id="6" name="Rectangle 5"/>
          <p:cNvSpPr/>
          <p:nvPr/>
        </p:nvSpPr>
        <p:spPr>
          <a:xfrm>
            <a:off x="5043468" y="1690687"/>
            <a:ext cx="2105063" cy="4247317"/>
          </a:xfrm>
          <a:prstGeom prst="rect">
            <a:avLst/>
          </a:prstGeom>
          <a:noFill/>
        </p:spPr>
        <p:txBody>
          <a:bodyPr wrap="none" lIns="91440" tIns="45720" rIns="91440" bIns="45720">
            <a:spAutoFit/>
          </a:bodyPr>
          <a:lstStyle/>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rPr>
              <a:t>do</a:t>
            </a:r>
            <a:r>
              <a:rPr lang="en-US" sz="5400" b="1" dirty="0">
                <a:ln w="9525">
                  <a:solidFill>
                    <a:schemeClr val="bg1"/>
                  </a:solidFill>
                  <a:prstDash val="solid"/>
                </a:ln>
                <a:solidFill>
                  <a:srgbClr val="FFC000"/>
                </a:solidFill>
                <a:effectLst>
                  <a:outerShdw blurRad="12700" dist="38100" dir="2700000" algn="tl" rotWithShape="0">
                    <a:schemeClr val="accent5">
                      <a:lumMod val="60000"/>
                      <a:lumOff val="40000"/>
                    </a:schemeClr>
                  </a:outerShdw>
                </a:effectLst>
                <a:latin typeface="SassoonPrimaryInfant" pitchFamily="2" charset="0"/>
              </a:rPr>
              <a:t>dge</a:t>
            </a:r>
            <a:endParaRPr lang="en-US" sz="5400" b="1" cap="none" spc="0" dirty="0">
              <a:ln w="9525">
                <a:solidFill>
                  <a:schemeClr val="bg1"/>
                </a:solidFill>
                <a:prstDash val="solid"/>
              </a:ln>
              <a:solidFill>
                <a:srgbClr val="FFC000"/>
              </a:solidFill>
              <a:effectLst>
                <a:outerShdw blurRad="12700" dist="38100" dir="2700000" algn="tl" rotWithShape="0">
                  <a:schemeClr val="accent5">
                    <a:lumMod val="60000"/>
                    <a:lumOff val="40000"/>
                  </a:schemeClr>
                </a:outerShdw>
              </a:effectLst>
              <a:latin typeface="SassoonPrimaryInfant" pitchFamily="2" charset="0"/>
            </a:endParaRP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rPr>
              <a:t>fu</a:t>
            </a:r>
            <a:r>
              <a:rPr lang="en-US" sz="5400" b="1" dirty="0">
                <a:ln w="9525">
                  <a:solidFill>
                    <a:schemeClr val="bg1"/>
                  </a:solidFill>
                  <a:prstDash val="solid"/>
                </a:ln>
                <a:solidFill>
                  <a:srgbClr val="FFC000"/>
                </a:solidFill>
                <a:effectLst>
                  <a:outerShdw blurRad="12700" dist="38100" dir="2700000" algn="tl" rotWithShape="0">
                    <a:schemeClr val="accent5">
                      <a:lumMod val="60000"/>
                      <a:lumOff val="40000"/>
                    </a:schemeClr>
                  </a:outerShdw>
                </a:effectLst>
                <a:latin typeface="SassoonPrimaryInfant" pitchFamily="2" charset="0"/>
              </a:rPr>
              <a:t>dge</a:t>
            </a: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p:txBody>
      </p:sp>
      <p:sp>
        <p:nvSpPr>
          <p:cNvPr id="8" name="Oval Callout 7"/>
          <p:cNvSpPr/>
          <p:nvPr/>
        </p:nvSpPr>
        <p:spPr>
          <a:xfrm>
            <a:off x="8266922" y="3429000"/>
            <a:ext cx="3526971" cy="2777705"/>
          </a:xfrm>
          <a:prstGeom prst="wedgeEllipseCallou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latin typeface="SassoonPrimaryInfant" pitchFamily="2" charset="0"/>
              </a:rPr>
              <a:t>Challenge!</a:t>
            </a:r>
          </a:p>
          <a:p>
            <a:pPr algn="ctr"/>
            <a:r>
              <a:rPr lang="en-GB" dirty="0">
                <a:ln w="0"/>
                <a:solidFill>
                  <a:schemeClr val="tx1"/>
                </a:solidFill>
                <a:effectLst>
                  <a:outerShdw blurRad="38100" dist="19050" dir="2700000" algn="tl" rotWithShape="0">
                    <a:schemeClr val="dk1">
                      <a:alpha val="40000"/>
                    </a:schemeClr>
                  </a:outerShdw>
                </a:effectLst>
                <a:latin typeface="SassoonPrimaryInfant" pitchFamily="2" charset="0"/>
              </a:rPr>
              <a:t>Say what these words mean and put them into sentences</a:t>
            </a:r>
            <a:endParaRPr lang="en-GB" dirty="0">
              <a:ln w="0"/>
              <a:solidFill>
                <a:schemeClr val="tx1"/>
              </a:solidFill>
              <a:latin typeface="SassoonPrimaryInfant" pitchFamily="2" charset="0"/>
            </a:endParaRPr>
          </a:p>
        </p:txBody>
      </p:sp>
    </p:spTree>
    <p:extLst>
      <p:ext uri="{BB962C8B-B14F-4D97-AF65-F5344CB8AC3E}">
        <p14:creationId xmlns:p14="http://schemas.microsoft.com/office/powerpoint/2010/main" val="1295271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90939" y="2493120"/>
            <a:ext cx="11010122" cy="3293209"/>
          </a:xfrm>
          <a:prstGeom prst="rect">
            <a:avLst/>
          </a:prstGeom>
          <a:noFill/>
        </p:spPr>
        <p:txBody>
          <a:bodyPr wrap="square" lIns="91440" tIns="45720" rIns="91440" bIns="45720">
            <a:spAutoFit/>
          </a:bodyPr>
          <a:lstStyle/>
          <a:p>
            <a:pPr algn="ctr"/>
            <a:r>
              <a:rPr lang="en-US" sz="10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rPr>
              <a:t>badge</a:t>
            </a:r>
            <a:endParaRPr lang="en-US" sz="100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p:txBody>
      </p:sp>
      <p:sp>
        <p:nvSpPr>
          <p:cNvPr id="3" name="Explosion 2 2"/>
          <p:cNvSpPr/>
          <p:nvPr/>
        </p:nvSpPr>
        <p:spPr>
          <a:xfrm>
            <a:off x="2393302" y="1690688"/>
            <a:ext cx="7405396" cy="3321698"/>
          </a:xfrm>
          <a:prstGeom prst="irregularSeal2">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713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90939" y="2493120"/>
            <a:ext cx="11010122" cy="3293209"/>
          </a:xfrm>
          <a:prstGeom prst="rect">
            <a:avLst/>
          </a:prstGeom>
          <a:noFill/>
        </p:spPr>
        <p:txBody>
          <a:bodyPr wrap="square" lIns="91440" tIns="45720" rIns="91440" bIns="45720">
            <a:spAutoFit/>
          </a:bodyPr>
          <a:lstStyle/>
          <a:p>
            <a:pPr algn="ctr"/>
            <a:r>
              <a:rPr lang="en-US" sz="10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rPr>
              <a:t>edge</a:t>
            </a:r>
            <a:endParaRPr lang="en-US" sz="100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p:txBody>
      </p:sp>
      <p:sp>
        <p:nvSpPr>
          <p:cNvPr id="3" name="Explosion 2 2"/>
          <p:cNvSpPr/>
          <p:nvPr/>
        </p:nvSpPr>
        <p:spPr>
          <a:xfrm>
            <a:off x="2654559" y="1690688"/>
            <a:ext cx="7405396" cy="3321698"/>
          </a:xfrm>
          <a:prstGeom prst="irregularSeal2">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1166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90939" y="2493120"/>
            <a:ext cx="11010122" cy="3293209"/>
          </a:xfrm>
          <a:prstGeom prst="rect">
            <a:avLst/>
          </a:prstGeom>
          <a:noFill/>
        </p:spPr>
        <p:txBody>
          <a:bodyPr wrap="square" lIns="91440" tIns="45720" rIns="91440" bIns="45720">
            <a:spAutoFit/>
          </a:bodyPr>
          <a:lstStyle/>
          <a:p>
            <a:pPr algn="ctr"/>
            <a:r>
              <a:rPr lang="en-US" sz="10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rPr>
              <a:t>bridge</a:t>
            </a:r>
            <a:endParaRPr lang="en-US" sz="100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p:txBody>
      </p:sp>
      <p:sp>
        <p:nvSpPr>
          <p:cNvPr id="3" name="Explosion 2 2"/>
          <p:cNvSpPr/>
          <p:nvPr/>
        </p:nvSpPr>
        <p:spPr>
          <a:xfrm>
            <a:off x="2393302" y="1690688"/>
            <a:ext cx="7405396" cy="3321698"/>
          </a:xfrm>
          <a:prstGeom prst="irregularSeal2">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23378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90939" y="2493120"/>
            <a:ext cx="11010122" cy="3293209"/>
          </a:xfrm>
          <a:prstGeom prst="rect">
            <a:avLst/>
          </a:prstGeom>
          <a:noFill/>
        </p:spPr>
        <p:txBody>
          <a:bodyPr wrap="square" lIns="91440" tIns="45720" rIns="91440" bIns="45720">
            <a:spAutoFit/>
          </a:bodyPr>
          <a:lstStyle/>
          <a:p>
            <a:pPr algn="ctr"/>
            <a:r>
              <a:rPr lang="en-US" sz="10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rPr>
              <a:t>dodge</a:t>
            </a:r>
            <a:endParaRPr lang="en-US" sz="100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p:txBody>
      </p:sp>
      <p:sp>
        <p:nvSpPr>
          <p:cNvPr id="3" name="Explosion 2 2"/>
          <p:cNvSpPr/>
          <p:nvPr/>
        </p:nvSpPr>
        <p:spPr>
          <a:xfrm>
            <a:off x="2609461" y="1690688"/>
            <a:ext cx="7405396" cy="3321698"/>
          </a:xfrm>
          <a:prstGeom prst="irregularSeal2">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5195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90939" y="2493120"/>
            <a:ext cx="11010122" cy="3293209"/>
          </a:xfrm>
          <a:prstGeom prst="rect">
            <a:avLst/>
          </a:prstGeom>
          <a:noFill/>
        </p:spPr>
        <p:txBody>
          <a:bodyPr wrap="square" lIns="91440" tIns="45720" rIns="91440" bIns="45720">
            <a:spAutoFit/>
          </a:bodyPr>
          <a:lstStyle/>
          <a:p>
            <a:pPr algn="ctr"/>
            <a:r>
              <a:rPr lang="en-US" sz="10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rPr>
              <a:t>fudge</a:t>
            </a:r>
            <a:endParaRPr lang="en-US" sz="100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SassoonPrimaryInfant" pitchFamily="2" charset="0"/>
            </a:endParaRPr>
          </a:p>
        </p:txBody>
      </p:sp>
      <p:sp>
        <p:nvSpPr>
          <p:cNvPr id="3" name="Explosion 2 2"/>
          <p:cNvSpPr/>
          <p:nvPr/>
        </p:nvSpPr>
        <p:spPr>
          <a:xfrm>
            <a:off x="2654559" y="1690688"/>
            <a:ext cx="7405396" cy="3321698"/>
          </a:xfrm>
          <a:prstGeom prst="irregularSeal2">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27860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SassoonPrimaryInfant" pitchFamily="2" charset="0"/>
              </a:rPr>
              <a:t>Complete the missing words…</a:t>
            </a:r>
          </a:p>
        </p:txBody>
      </p:sp>
      <p:sp>
        <p:nvSpPr>
          <p:cNvPr id="3" name="Content Placeholder 2"/>
          <p:cNvSpPr>
            <a:spLocks noGrp="1"/>
          </p:cNvSpPr>
          <p:nvPr>
            <p:ph idx="1"/>
          </p:nvPr>
        </p:nvSpPr>
        <p:spPr/>
        <p:txBody>
          <a:bodyPr/>
          <a:lstStyle/>
          <a:p>
            <a:pPr marL="514350" indent="-514350">
              <a:buFont typeface="+mj-lt"/>
              <a:buAutoNum type="arabicPeriod"/>
            </a:pPr>
            <a:r>
              <a:rPr lang="en-GB" sz="4000" dirty="0">
                <a:latin typeface="SassoonPrimaryInfant" pitchFamily="2" charset="0"/>
              </a:rPr>
              <a:t>I wore a special _________ on my birthday.</a:t>
            </a:r>
          </a:p>
          <a:p>
            <a:pPr marL="514350" indent="-514350">
              <a:buFont typeface="+mj-lt"/>
              <a:buAutoNum type="arabicPeriod"/>
            </a:pPr>
            <a:r>
              <a:rPr lang="en-GB" sz="4000" dirty="0">
                <a:latin typeface="SassoonPrimaryInfant" pitchFamily="2" charset="0"/>
              </a:rPr>
              <a:t>Don’t fall over the _________ of the cliff!</a:t>
            </a:r>
          </a:p>
          <a:p>
            <a:pPr marL="514350" indent="-514350">
              <a:buFont typeface="+mj-lt"/>
              <a:buAutoNum type="arabicPeriod"/>
            </a:pPr>
            <a:r>
              <a:rPr lang="en-GB" sz="4000" dirty="0">
                <a:latin typeface="SassoonPrimaryInfant" pitchFamily="2" charset="0"/>
              </a:rPr>
              <a:t>The _________ goes over the water.</a:t>
            </a:r>
          </a:p>
          <a:p>
            <a:pPr marL="514350" indent="-514350">
              <a:buFont typeface="+mj-lt"/>
              <a:buAutoNum type="arabicPeriod"/>
            </a:pPr>
            <a:r>
              <a:rPr lang="en-GB" sz="4000" dirty="0">
                <a:latin typeface="SassoonPrimaryInfant" pitchFamily="2" charset="0"/>
              </a:rPr>
              <a:t>My favourite sweets are __________.</a:t>
            </a:r>
          </a:p>
          <a:p>
            <a:pPr marL="514350" indent="-514350">
              <a:buFont typeface="+mj-lt"/>
              <a:buAutoNum type="arabicPeriod"/>
            </a:pPr>
            <a:r>
              <a:rPr lang="en-GB" sz="4000" dirty="0">
                <a:latin typeface="SassoonPrimaryInfant" pitchFamily="2" charset="0"/>
              </a:rPr>
              <a:t>Would you like to play __________ ball?</a:t>
            </a:r>
          </a:p>
          <a:p>
            <a:pPr marL="514350" indent="-514350">
              <a:buFont typeface="+mj-lt"/>
              <a:buAutoNum type="arabicPeriod"/>
            </a:pPr>
            <a:endParaRPr lang="en-GB" dirty="0">
              <a:latin typeface="SassoonPrimaryInfant" pitchFamily="2" charset="0"/>
            </a:endParaRPr>
          </a:p>
        </p:txBody>
      </p:sp>
    </p:spTree>
    <p:extLst>
      <p:ext uri="{BB962C8B-B14F-4D97-AF65-F5344CB8AC3E}">
        <p14:creationId xmlns:p14="http://schemas.microsoft.com/office/powerpoint/2010/main" val="24548045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3156</TotalTime>
  <Words>1209</Words>
  <Application>Microsoft Macintosh PowerPoint</Application>
  <PresentationFormat>Widescreen</PresentationFormat>
  <Paragraphs>69</Paragraphs>
  <Slides>9</Slides>
  <Notes>9</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SassoonPrimaryInfant</vt:lpstr>
      <vt:lpstr>Office Theme</vt:lpstr>
      <vt:lpstr>This week we are learning…</vt:lpstr>
      <vt:lpstr>Get Reading!</vt:lpstr>
      <vt:lpstr>Get Reading!</vt:lpstr>
      <vt:lpstr>PowerPoint Presentation</vt:lpstr>
      <vt:lpstr>PowerPoint Presentation</vt:lpstr>
      <vt:lpstr>PowerPoint Presentation</vt:lpstr>
      <vt:lpstr>PowerPoint Presentation</vt:lpstr>
      <vt:lpstr>PowerPoint Presentation</vt:lpstr>
      <vt:lpstr>Complete the missing words…</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Spellings and Phonics</dc:title>
  <dc:creator>teacher</dc:creator>
  <cp:lastModifiedBy>rachel gregson</cp:lastModifiedBy>
  <cp:revision>100</cp:revision>
  <dcterms:created xsi:type="dcterms:W3CDTF">2020-07-18T12:50:24Z</dcterms:created>
  <dcterms:modified xsi:type="dcterms:W3CDTF">2021-01-09T19:29:56Z</dcterms:modified>
</cp:coreProperties>
</file>