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9" r:id="rId3"/>
    <p:sldId id="270" r:id="rId4"/>
    <p:sldId id="272" r:id="rId5"/>
    <p:sldId id="271" r:id="rId6"/>
    <p:sldId id="273" r:id="rId7"/>
    <p:sldId id="274" r:id="rId8"/>
    <p:sldId id="275" r:id="rId9"/>
    <p:sldId id="276" r:id="rId10"/>
    <p:sldId id="277" r:id="rId11"/>
    <p:sldId id="278" r:id="rId12"/>
    <p:sldId id="279" r:id="rId13"/>
    <p:sldId id="280" r:id="rId14"/>
    <p:sldId id="281" r:id="rId15"/>
  </p:sldIdLst>
  <p:sldSz cx="9144000" cy="6858000" type="screen4x3"/>
  <p:notesSz cx="6858000" cy="9144000"/>
  <p:embeddedFontLst>
    <p:embeddedFont>
      <p:font typeface="Twinkl" panose="020B0604020202020204" charset="0"/>
      <p:regular r:id="rId18"/>
      <p:bold r:id="rId19"/>
    </p:embeddedFont>
    <p:embeddedFont>
      <p:font typeface="Twinkl SemiBold" charset="0"/>
      <p:bold r:id="rId20"/>
    </p:embeddedFont>
    <p:embeddedFont>
      <p:font typeface="Calibri" panose="020F0502020204030204" pitchFamily="34" charset="0"/>
      <p:regular r:id="rId21"/>
      <p:bold r:id="rId22"/>
      <p:italic r:id="rId23"/>
      <p:boldItalic r:id="rId24"/>
    </p:embeddedFont>
    <p:embeddedFont>
      <p:font typeface="Sassoon Infant Rg" panose="02000503030000020003"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DBBD"/>
    <a:srgbClr val="FF865F"/>
    <a:srgbClr val="AF362B"/>
    <a:srgbClr val="EF7C56"/>
    <a:srgbClr val="B6BC5A"/>
    <a:srgbClr val="F98056"/>
    <a:srgbClr val="78822E"/>
    <a:srgbClr val="B3B351"/>
    <a:srgbClr val="EB7A55"/>
    <a:srgbClr val="8988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5" autoAdjust="0"/>
    <p:restoredTop sz="94660"/>
  </p:normalViewPr>
  <p:slideViewPr>
    <p:cSldViewPr snapToGrid="0" showGuides="1">
      <p:cViewPr varScale="1">
        <p:scale>
          <a:sx n="88" d="100"/>
          <a:sy n="88" d="100"/>
        </p:scale>
        <p:origin x="1109" y="62"/>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a:solidFill>
                  <a:schemeClr val="tx1"/>
                </a:solidFill>
              </a:rPr>
              <a:t>Who Were the Maya?</a:t>
            </a:r>
            <a:endParaRPr lang="en-GB" altLang="en-US" sz="3600" b="0"/>
          </a:p>
        </p:txBody>
      </p:sp>
      <p:sp>
        <p:nvSpPr>
          <p:cNvPr id="10243" name="Rectangle 4">
            <a:extLst>
              <a:ext uri="{FF2B5EF4-FFF2-40B4-BE49-F238E27FC236}">
                <a16:creationId xmlns:a16="http://schemas.microsoft.com/office/drawing/2014/main" id="{723514A7-F935-49A0-8098-B3B31FABFB89}"/>
              </a:ext>
            </a:extLst>
          </p:cNvPr>
          <p:cNvSpPr>
            <a:spLocks noChangeArrowheads="1"/>
          </p:cNvSpPr>
          <p:nvPr/>
        </p:nvSpPr>
        <p:spPr bwMode="auto">
          <a:xfrm>
            <a:off x="755650" y="1420813"/>
            <a:ext cx="3816350" cy="180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solidFill>
                  <a:srgbClr val="000000"/>
                </a:solidFill>
                <a:cs typeface="Arial" panose="020B0604020202020204" pitchFamily="34" charset="0"/>
              </a:rPr>
              <a:t>The Maya were a civilisation who lived in modern-day Mexico, Guatemala, Belize, Honduras and El Salvador. The Maya civilisation lasted from around 1000 BC to </a:t>
            </a:r>
            <a:br>
              <a:rPr lang="en-GB" altLang="en-US" dirty="0">
                <a:solidFill>
                  <a:srgbClr val="000000"/>
                </a:solidFill>
                <a:cs typeface="Arial" panose="020B0604020202020204" pitchFamily="34" charset="0"/>
              </a:rPr>
            </a:br>
            <a:r>
              <a:rPr lang="en-GB" altLang="en-US" dirty="0">
                <a:solidFill>
                  <a:srgbClr val="000000"/>
                </a:solidFill>
                <a:cs typeface="Arial" panose="020B0604020202020204" pitchFamily="34" charset="0"/>
              </a:rPr>
              <a:t>AD 1697.</a:t>
            </a:r>
          </a:p>
        </p:txBody>
      </p:sp>
      <p:pic>
        <p:nvPicPr>
          <p:cNvPr id="10244" name="Picture 2">
            <a:extLst>
              <a:ext uri="{FF2B5EF4-FFF2-40B4-BE49-F238E27FC236}">
                <a16:creationId xmlns:a16="http://schemas.microsoft.com/office/drawing/2014/main" id="{77A4E6D4-C0CB-41BC-AEB2-8F3CBC40BF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2523" y="1320800"/>
            <a:ext cx="2981478"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7">
            <a:extLst>
              <a:ext uri="{FF2B5EF4-FFF2-40B4-BE49-F238E27FC236}">
                <a16:creationId xmlns:a16="http://schemas.microsoft.com/office/drawing/2014/main" id="{E6126C2B-CA96-4AC3-AA11-B1DCDB4EF5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3429000"/>
            <a:ext cx="38163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lick here button.">
            <a:extLst>
              <a:ext uri="{FF2B5EF4-FFF2-40B4-BE49-F238E27FC236}">
                <a16:creationId xmlns:a16="http://schemas.microsoft.com/office/drawing/2014/main" id="{332CD3BA-818C-4EAB-909A-920B0B589B07}"/>
              </a:ext>
            </a:extLst>
          </p:cNvPr>
          <p:cNvSpPr/>
          <p:nvPr/>
        </p:nvSpPr>
        <p:spPr>
          <a:xfrm>
            <a:off x="4860131" y="5248275"/>
            <a:ext cx="3187700" cy="608013"/>
          </a:xfrm>
          <a:prstGeom prst="rect">
            <a:avLst/>
          </a:prstGeom>
          <a:solidFill>
            <a:srgbClr val="E477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Click here to find it!</a:t>
            </a:r>
          </a:p>
        </p:txBody>
      </p:sp>
      <p:sp>
        <p:nvSpPr>
          <p:cNvPr id="10247" name="Rectangle 10">
            <a:extLst>
              <a:ext uri="{FF2B5EF4-FFF2-40B4-BE49-F238E27FC236}">
                <a16:creationId xmlns:a16="http://schemas.microsoft.com/office/drawing/2014/main" id="{7671BA86-C28C-4D33-83DE-4B7C81842C12}"/>
              </a:ext>
            </a:extLst>
          </p:cNvPr>
          <p:cNvSpPr>
            <a:spLocks noChangeArrowheads="1"/>
          </p:cNvSpPr>
          <p:nvPr/>
        </p:nvSpPr>
        <p:spPr bwMode="auto">
          <a:xfrm>
            <a:off x="5033963" y="4043040"/>
            <a:ext cx="2840038"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altLang="en-US" dirty="0">
                <a:solidFill>
                  <a:srgbClr val="000000"/>
                </a:solidFill>
                <a:cs typeface="Arial" panose="020B0604020202020204" pitchFamily="34" charset="0"/>
              </a:rPr>
              <a:t>Can you locate the Maya civilisation on the map?</a:t>
            </a:r>
          </a:p>
        </p:txBody>
      </p:sp>
      <p:pic>
        <p:nvPicPr>
          <p:cNvPr id="16" name="Picture 15">
            <a:extLst>
              <a:ext uri="{FF2B5EF4-FFF2-40B4-BE49-F238E27FC236}">
                <a16:creationId xmlns:a16="http://schemas.microsoft.com/office/drawing/2014/main" id="{3CA6CF91-164F-4B70-A37D-6FA412415B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7253595">
            <a:off x="3226594" y="3933031"/>
            <a:ext cx="977900"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7223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32" presetClass="emph" presetSubtype="0" fill="hold" nodeType="withEffect">
                                  <p:stCondLst>
                                    <p:cond delay="0"/>
                                  </p:stCondLst>
                                  <p:childTnLst>
                                    <p:animRot by="120000">
                                      <p:cBhvr>
                                        <p:cTn id="9" dur="100" fill="hold">
                                          <p:stCondLst>
                                            <p:cond delay="0"/>
                                          </p:stCondLst>
                                        </p:cTn>
                                        <p:tgtEl>
                                          <p:spTgt spid="16"/>
                                        </p:tgtEl>
                                        <p:attrNameLst>
                                          <p:attrName>r</p:attrName>
                                        </p:attrNameLst>
                                      </p:cBhvr>
                                    </p:animRot>
                                    <p:animRot by="-240000">
                                      <p:cBhvr>
                                        <p:cTn id="10" dur="200" fill="hold">
                                          <p:stCondLst>
                                            <p:cond delay="200"/>
                                          </p:stCondLst>
                                        </p:cTn>
                                        <p:tgtEl>
                                          <p:spTgt spid="16"/>
                                        </p:tgtEl>
                                        <p:attrNameLst>
                                          <p:attrName>r</p:attrName>
                                        </p:attrNameLst>
                                      </p:cBhvr>
                                    </p:animRot>
                                    <p:animRot by="240000">
                                      <p:cBhvr>
                                        <p:cTn id="11" dur="200" fill="hold">
                                          <p:stCondLst>
                                            <p:cond delay="400"/>
                                          </p:stCondLst>
                                        </p:cTn>
                                        <p:tgtEl>
                                          <p:spTgt spid="16"/>
                                        </p:tgtEl>
                                        <p:attrNameLst>
                                          <p:attrName>r</p:attrName>
                                        </p:attrNameLst>
                                      </p:cBhvr>
                                    </p:animRot>
                                    <p:animRot by="-240000">
                                      <p:cBhvr>
                                        <p:cTn id="12" dur="200" fill="hold">
                                          <p:stCondLst>
                                            <p:cond delay="600"/>
                                          </p:stCondLst>
                                        </p:cTn>
                                        <p:tgtEl>
                                          <p:spTgt spid="16"/>
                                        </p:tgtEl>
                                        <p:attrNameLst>
                                          <p:attrName>r</p:attrName>
                                        </p:attrNameLst>
                                      </p:cBhvr>
                                    </p:animRot>
                                    <p:animRot by="120000">
                                      <p:cBhvr>
                                        <p:cTn id="13" dur="200" fill="hold">
                                          <p:stCondLst>
                                            <p:cond delay="80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solidFill>
                  <a:schemeClr val="tx1"/>
                </a:solidFill>
              </a:rPr>
              <a:t>Maya Civilisation</a:t>
            </a:r>
            <a:endParaRPr lang="en-GB" altLang="en-US" sz="3600" b="0" dirty="0"/>
          </a:p>
        </p:txBody>
      </p:sp>
      <p:sp>
        <p:nvSpPr>
          <p:cNvPr id="10243" name="Rectangle 4">
            <a:extLst>
              <a:ext uri="{FF2B5EF4-FFF2-40B4-BE49-F238E27FC236}">
                <a16:creationId xmlns:a16="http://schemas.microsoft.com/office/drawing/2014/main" id="{723514A7-F935-49A0-8098-B3B31FABFB89}"/>
              </a:ext>
            </a:extLst>
          </p:cNvPr>
          <p:cNvSpPr>
            <a:spLocks noChangeArrowheads="1"/>
          </p:cNvSpPr>
          <p:nvPr/>
        </p:nvSpPr>
        <p:spPr bwMode="auto">
          <a:xfrm>
            <a:off x="755651" y="1566250"/>
            <a:ext cx="3816349" cy="2638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dirty="0">
                <a:latin typeface="Twinkl" pitchFamily="50" charset="0"/>
              </a:rPr>
              <a:t>The Maya created many different types of artwork. </a:t>
            </a:r>
            <a:br>
              <a:rPr lang="en-GB" dirty="0">
                <a:latin typeface="Twinkl" pitchFamily="50" charset="0"/>
              </a:rPr>
            </a:br>
            <a:r>
              <a:rPr lang="en-GB" dirty="0">
                <a:latin typeface="Twinkl" pitchFamily="50" charset="0"/>
              </a:rPr>
              <a:t>Their art depicted their religious beliefs, their way of life, wars they had fought, how they sacrificed people and their kings. Maya kings had a desire to be remembered and art was the best way they could achieve this.</a:t>
            </a:r>
          </a:p>
        </p:txBody>
      </p:sp>
      <p:sp>
        <p:nvSpPr>
          <p:cNvPr id="4" name="Oval 3">
            <a:extLst>
              <a:ext uri="{FF2B5EF4-FFF2-40B4-BE49-F238E27FC236}">
                <a16:creationId xmlns:a16="http://schemas.microsoft.com/office/drawing/2014/main" id="{9F7D23E4-52AE-4C5B-93E3-BEE7F46720ED}"/>
              </a:ext>
            </a:extLst>
          </p:cNvPr>
          <p:cNvSpPr/>
          <p:nvPr/>
        </p:nvSpPr>
        <p:spPr>
          <a:xfrm>
            <a:off x="5006566" y="1756373"/>
            <a:ext cx="3132499" cy="3132499"/>
          </a:xfrm>
          <a:prstGeom prst="ellipse">
            <a:avLst/>
          </a:prstGeom>
          <a:solidFill>
            <a:srgbClr val="C8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31B3D6C3-BC90-4F97-B2D2-FE70DA155B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5078" y="1566250"/>
            <a:ext cx="2189833" cy="4526575"/>
          </a:xfrm>
          <a:prstGeom prst="rect">
            <a:avLst/>
          </a:prstGeom>
        </p:spPr>
      </p:pic>
      <p:pic>
        <p:nvPicPr>
          <p:cNvPr id="8" name="Picture 7">
            <a:extLst>
              <a:ext uri="{FF2B5EF4-FFF2-40B4-BE49-F238E27FC236}">
                <a16:creationId xmlns:a16="http://schemas.microsoft.com/office/drawing/2014/main" id="{19DA9158-BC43-4862-B9C0-DFA6359619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2753" y="4494444"/>
            <a:ext cx="2589291" cy="1594611"/>
          </a:xfrm>
          <a:prstGeom prst="rect">
            <a:avLst/>
          </a:prstGeom>
        </p:spPr>
      </p:pic>
    </p:spTree>
    <p:extLst>
      <p:ext uri="{BB962C8B-B14F-4D97-AF65-F5344CB8AC3E}">
        <p14:creationId xmlns:p14="http://schemas.microsoft.com/office/powerpoint/2010/main" val="10183343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solidFill>
                  <a:schemeClr val="tx1"/>
                </a:solidFill>
              </a:rPr>
              <a:t>Sculpture</a:t>
            </a:r>
            <a:endParaRPr lang="en-GB" altLang="en-US" sz="3600" b="0" dirty="0"/>
          </a:p>
        </p:txBody>
      </p:sp>
      <p:sp>
        <p:nvSpPr>
          <p:cNvPr id="10243" name="Rectangle 4">
            <a:extLst>
              <a:ext uri="{FF2B5EF4-FFF2-40B4-BE49-F238E27FC236}">
                <a16:creationId xmlns:a16="http://schemas.microsoft.com/office/drawing/2014/main" id="{723514A7-F935-49A0-8098-B3B31FABFB89}"/>
              </a:ext>
            </a:extLst>
          </p:cNvPr>
          <p:cNvSpPr>
            <a:spLocks noChangeArrowheads="1"/>
          </p:cNvSpPr>
          <p:nvPr/>
        </p:nvSpPr>
        <p:spPr bwMode="auto">
          <a:xfrm>
            <a:off x="837133" y="1473200"/>
            <a:ext cx="3532187" cy="2084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dirty="0">
                <a:latin typeface="Twinkl" pitchFamily="50" charset="0"/>
              </a:rPr>
              <a:t>Many sculptures were made of stone. They were often positioned beside altars. The largest sculpture was discovered in the city of </a:t>
            </a:r>
            <a:r>
              <a:rPr lang="en-GB" dirty="0" err="1">
                <a:latin typeface="Twinkl" pitchFamily="50" charset="0"/>
              </a:rPr>
              <a:t>Quirigua</a:t>
            </a:r>
            <a:r>
              <a:rPr lang="en-GB" dirty="0">
                <a:latin typeface="Twinkl" pitchFamily="50" charset="0"/>
              </a:rPr>
              <a:t>. The craftsmen would have used stone chisels and wooden mallets.</a:t>
            </a:r>
          </a:p>
        </p:txBody>
      </p:sp>
      <p:pic>
        <p:nvPicPr>
          <p:cNvPr id="5" name="Picture 4">
            <a:extLst>
              <a:ext uri="{FF2B5EF4-FFF2-40B4-BE49-F238E27FC236}">
                <a16:creationId xmlns:a16="http://schemas.microsoft.com/office/drawing/2014/main" id="{F3781E07-779F-40E9-B94F-6B315D5F5DEB}"/>
              </a:ext>
            </a:extLst>
          </p:cNvPr>
          <p:cNvPicPr>
            <a:picLocks noChangeAspect="1"/>
          </p:cNvPicPr>
          <p:nvPr/>
        </p:nvPicPr>
        <p:blipFill rotWithShape="1">
          <a:blip r:embed="rId2">
            <a:extLst>
              <a:ext uri="{28A0092B-C50C-407E-A947-70E740481C1C}">
                <a14:useLocalDpi xmlns:a14="http://schemas.microsoft.com/office/drawing/2010/main" val="0"/>
              </a:ext>
            </a:extLst>
          </a:blip>
          <a:srcRect t="7611"/>
          <a:stretch/>
        </p:blipFill>
        <p:spPr>
          <a:xfrm>
            <a:off x="4572000" y="1473200"/>
            <a:ext cx="3821113" cy="4619625"/>
          </a:xfrm>
          <a:prstGeom prst="rect">
            <a:avLst/>
          </a:prstGeom>
        </p:spPr>
      </p:pic>
      <p:grpSp>
        <p:nvGrpSpPr>
          <p:cNvPr id="6" name="Group 5">
            <a:extLst>
              <a:ext uri="{FF2B5EF4-FFF2-40B4-BE49-F238E27FC236}">
                <a16:creationId xmlns:a16="http://schemas.microsoft.com/office/drawing/2014/main" id="{CC87A4E2-FB0D-42B1-BC7C-23B6BD2B84E0}"/>
              </a:ext>
            </a:extLst>
          </p:cNvPr>
          <p:cNvGrpSpPr/>
          <p:nvPr/>
        </p:nvGrpSpPr>
        <p:grpSpPr>
          <a:xfrm>
            <a:off x="837132" y="3783012"/>
            <a:ext cx="3532187" cy="2382157"/>
            <a:chOff x="837132" y="3783012"/>
            <a:chExt cx="3532187" cy="2382157"/>
          </a:xfrm>
        </p:grpSpPr>
        <p:sp>
          <p:nvSpPr>
            <p:cNvPr id="8" name="Rectangle 4">
              <a:extLst>
                <a:ext uri="{FF2B5EF4-FFF2-40B4-BE49-F238E27FC236}">
                  <a16:creationId xmlns:a16="http://schemas.microsoft.com/office/drawing/2014/main" id="{601BA369-CDA7-4E9C-BD68-F6E10BABCF08}"/>
                </a:ext>
              </a:extLst>
            </p:cNvPr>
            <p:cNvSpPr>
              <a:spLocks noChangeArrowheads="1"/>
            </p:cNvSpPr>
            <p:nvPr/>
          </p:nvSpPr>
          <p:spPr bwMode="auto">
            <a:xfrm>
              <a:off x="837132" y="3783012"/>
              <a:ext cx="3532187"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dirty="0"/>
                <a:t>Maya sculptors also worked in limestone, wood and sandstone.</a:t>
              </a:r>
              <a:endParaRPr lang="en-GB" dirty="0">
                <a:latin typeface="Twinkl" pitchFamily="50" charset="0"/>
              </a:endParaRPr>
            </a:p>
          </p:txBody>
        </p:sp>
        <p:sp>
          <p:nvSpPr>
            <p:cNvPr id="4" name="Oval 3">
              <a:extLst>
                <a:ext uri="{FF2B5EF4-FFF2-40B4-BE49-F238E27FC236}">
                  <a16:creationId xmlns:a16="http://schemas.microsoft.com/office/drawing/2014/main" id="{080D4D8B-9EC9-4C98-BE70-2354192B0509}"/>
                </a:ext>
              </a:extLst>
            </p:cNvPr>
            <p:cNvSpPr/>
            <p:nvPr/>
          </p:nvSpPr>
          <p:spPr>
            <a:xfrm>
              <a:off x="1776304" y="4635485"/>
              <a:ext cx="1529684" cy="1529684"/>
            </a:xfrm>
            <a:prstGeom prst="ellipse">
              <a:avLst/>
            </a:prstGeom>
            <a:solidFill>
              <a:srgbClr val="B6B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8639B59-3459-4B69-91F8-022C516BD2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4711" y="4707829"/>
              <a:ext cx="1932869" cy="1384996"/>
            </a:xfrm>
            <a:prstGeom prst="rect">
              <a:avLst/>
            </a:prstGeom>
          </p:spPr>
        </p:pic>
      </p:grpSp>
    </p:spTree>
    <p:extLst>
      <p:ext uri="{BB962C8B-B14F-4D97-AF65-F5344CB8AC3E}">
        <p14:creationId xmlns:p14="http://schemas.microsoft.com/office/powerpoint/2010/main" val="1725870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D5F6B81-66CA-420C-92E5-C85BEE70DD62}"/>
              </a:ext>
            </a:extLst>
          </p:cNvPr>
          <p:cNvSpPr/>
          <p:nvPr/>
        </p:nvSpPr>
        <p:spPr>
          <a:xfrm>
            <a:off x="755650" y="1348966"/>
            <a:ext cx="3690310" cy="4732542"/>
          </a:xfrm>
          <a:prstGeom prst="rect">
            <a:avLst/>
          </a:prstGeom>
          <a:solidFill>
            <a:srgbClr val="C8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solidFill>
                  <a:schemeClr val="tx1"/>
                </a:solidFill>
              </a:rPr>
              <a:t>Ceramics</a:t>
            </a:r>
            <a:endParaRPr lang="en-GB" altLang="en-US" sz="3600" b="0" dirty="0"/>
          </a:p>
        </p:txBody>
      </p:sp>
      <p:sp>
        <p:nvSpPr>
          <p:cNvPr id="10243" name="Rectangle 4">
            <a:extLst>
              <a:ext uri="{FF2B5EF4-FFF2-40B4-BE49-F238E27FC236}">
                <a16:creationId xmlns:a16="http://schemas.microsoft.com/office/drawing/2014/main" id="{723514A7-F935-49A0-8098-B3B31FABFB89}"/>
              </a:ext>
            </a:extLst>
          </p:cNvPr>
          <p:cNvSpPr>
            <a:spLocks noChangeArrowheads="1"/>
          </p:cNvSpPr>
          <p:nvPr/>
        </p:nvSpPr>
        <p:spPr bwMode="auto">
          <a:xfrm>
            <a:off x="4698040" y="1348966"/>
            <a:ext cx="3690310" cy="3469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dirty="0">
                <a:latin typeface="Twinkl" pitchFamily="50" charset="0"/>
              </a:rPr>
              <a:t>The Mayas made cooking pots, bowls, jars and vases from clay. These vessels often had decorative patterns. They painted the vessels in a style called polychrome using a range of colours, such as orange, red and yellow. The decorations were from Maya mythology and everyday life. These pots are of great importance for archaeologists trying to understand more about the Maya era.</a:t>
            </a:r>
          </a:p>
        </p:txBody>
      </p:sp>
      <p:pic>
        <p:nvPicPr>
          <p:cNvPr id="9" name="Picture 8">
            <a:extLst>
              <a:ext uri="{FF2B5EF4-FFF2-40B4-BE49-F238E27FC236}">
                <a16:creationId xmlns:a16="http://schemas.microsoft.com/office/drawing/2014/main" id="{6BC39715-D6E4-4489-8323-D3A29180B7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299" y="1510570"/>
            <a:ext cx="3233011" cy="4323435"/>
          </a:xfrm>
          <a:prstGeom prst="rect">
            <a:avLst/>
          </a:prstGeom>
        </p:spPr>
      </p:pic>
      <p:pic>
        <p:nvPicPr>
          <p:cNvPr id="13" name="Picture 12">
            <a:extLst>
              <a:ext uri="{FF2B5EF4-FFF2-40B4-BE49-F238E27FC236}">
                <a16:creationId xmlns:a16="http://schemas.microsoft.com/office/drawing/2014/main" id="{F35C5D06-C256-4688-8819-13C8A7C6C8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906259" y="4295882"/>
            <a:ext cx="1202652" cy="2321400"/>
          </a:xfrm>
          <a:prstGeom prst="rect">
            <a:avLst/>
          </a:prstGeom>
        </p:spPr>
      </p:pic>
    </p:spTree>
    <p:extLst>
      <p:ext uri="{BB962C8B-B14F-4D97-AF65-F5344CB8AC3E}">
        <p14:creationId xmlns:p14="http://schemas.microsoft.com/office/powerpoint/2010/main" val="3145682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solidFill>
                  <a:schemeClr val="tx1"/>
                </a:solidFill>
              </a:rPr>
              <a:t>Ceramics</a:t>
            </a:r>
            <a:endParaRPr lang="en-GB" altLang="en-US" sz="3600" b="0" dirty="0"/>
          </a:p>
        </p:txBody>
      </p:sp>
      <p:pic>
        <p:nvPicPr>
          <p:cNvPr id="1026" name="Picture 2" descr="Image result for A polychrome urn maya">
            <a:extLst>
              <a:ext uri="{FF2B5EF4-FFF2-40B4-BE49-F238E27FC236}">
                <a16:creationId xmlns:a16="http://schemas.microsoft.com/office/drawing/2014/main" id="{271427CA-A688-4D43-B815-41E8128DBB8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64567" y="1473200"/>
            <a:ext cx="3620760" cy="364573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D5BFF6C-8612-40FB-8DE6-F6AFAB6C54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1473200"/>
            <a:ext cx="3662594" cy="3645731"/>
          </a:xfrm>
          <a:prstGeom prst="rect">
            <a:avLst/>
          </a:prstGeom>
        </p:spPr>
      </p:pic>
      <p:sp>
        <p:nvSpPr>
          <p:cNvPr id="12" name="Rectangle 4">
            <a:extLst>
              <a:ext uri="{FF2B5EF4-FFF2-40B4-BE49-F238E27FC236}">
                <a16:creationId xmlns:a16="http://schemas.microsoft.com/office/drawing/2014/main" id="{435E0AD3-287A-4447-AFF5-C12E55338AAA}"/>
              </a:ext>
            </a:extLst>
          </p:cNvPr>
          <p:cNvSpPr>
            <a:spLocks noChangeArrowheads="1"/>
          </p:cNvSpPr>
          <p:nvPr/>
        </p:nvSpPr>
        <p:spPr bwMode="auto">
          <a:xfrm>
            <a:off x="755651" y="5384800"/>
            <a:ext cx="3662593"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dirty="0">
                <a:latin typeface="Twinkl" pitchFamily="50" charset="0"/>
              </a:rPr>
              <a:t>An engraved head</a:t>
            </a:r>
          </a:p>
        </p:txBody>
      </p:sp>
      <p:sp>
        <p:nvSpPr>
          <p:cNvPr id="14" name="Rectangle 4">
            <a:extLst>
              <a:ext uri="{FF2B5EF4-FFF2-40B4-BE49-F238E27FC236}">
                <a16:creationId xmlns:a16="http://schemas.microsoft.com/office/drawing/2014/main" id="{11D0969F-23F4-49D2-BCC2-5E0C6D48C245}"/>
              </a:ext>
            </a:extLst>
          </p:cNvPr>
          <p:cNvSpPr>
            <a:spLocks noChangeArrowheads="1"/>
          </p:cNvSpPr>
          <p:nvPr/>
        </p:nvSpPr>
        <p:spPr bwMode="auto">
          <a:xfrm>
            <a:off x="4664567" y="5384799"/>
            <a:ext cx="3662593"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dirty="0">
                <a:latin typeface="Twinkl" pitchFamily="50" charset="0"/>
              </a:rPr>
              <a:t>A polychrome urn</a:t>
            </a:r>
          </a:p>
        </p:txBody>
      </p:sp>
    </p:spTree>
    <p:extLst>
      <p:ext uri="{BB962C8B-B14F-4D97-AF65-F5344CB8AC3E}">
        <p14:creationId xmlns:p14="http://schemas.microsoft.com/office/powerpoint/2010/main" val="4262687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solidFill>
                  <a:schemeClr val="tx1"/>
                </a:solidFill>
              </a:rPr>
              <a:t>Ceramics</a:t>
            </a:r>
            <a:endParaRPr lang="en-GB" altLang="en-US" sz="3600" b="0" dirty="0"/>
          </a:p>
        </p:txBody>
      </p:sp>
      <p:pic>
        <p:nvPicPr>
          <p:cNvPr id="7" name="Picture 6">
            <a:extLst>
              <a:ext uri="{FF2B5EF4-FFF2-40B4-BE49-F238E27FC236}">
                <a16:creationId xmlns:a16="http://schemas.microsoft.com/office/drawing/2014/main" id="{AC55A10B-0326-4CA7-8103-5ECF6BA1E433}"/>
              </a:ext>
            </a:extLst>
          </p:cNvPr>
          <p:cNvPicPr>
            <a:picLocks noChangeAspect="1"/>
          </p:cNvPicPr>
          <p:nvPr/>
        </p:nvPicPr>
        <p:blipFill>
          <a:blip r:embed="rId2"/>
          <a:stretch>
            <a:fillRect/>
          </a:stretch>
        </p:blipFill>
        <p:spPr>
          <a:xfrm>
            <a:off x="3135988" y="1397441"/>
            <a:ext cx="2862497" cy="4063118"/>
          </a:xfrm>
          <a:prstGeom prst="rect">
            <a:avLst/>
          </a:prstGeom>
        </p:spPr>
      </p:pic>
      <p:sp>
        <p:nvSpPr>
          <p:cNvPr id="13" name="Rectangle 4">
            <a:extLst>
              <a:ext uri="{FF2B5EF4-FFF2-40B4-BE49-F238E27FC236}">
                <a16:creationId xmlns:a16="http://schemas.microsoft.com/office/drawing/2014/main" id="{93D7376C-E4EE-4596-98CC-04AED6528220}"/>
              </a:ext>
            </a:extLst>
          </p:cNvPr>
          <p:cNvSpPr>
            <a:spLocks noChangeArrowheads="1"/>
          </p:cNvSpPr>
          <p:nvPr/>
        </p:nvSpPr>
        <p:spPr bwMode="auto">
          <a:xfrm>
            <a:off x="2735939" y="5570293"/>
            <a:ext cx="3662593"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dirty="0">
                <a:latin typeface="Twinkl" pitchFamily="50" charset="0"/>
              </a:rPr>
              <a:t>The carved head of a nobleman</a:t>
            </a:r>
          </a:p>
        </p:txBody>
      </p:sp>
    </p:spTree>
    <p:extLst>
      <p:ext uri="{BB962C8B-B14F-4D97-AF65-F5344CB8AC3E}">
        <p14:creationId xmlns:p14="http://schemas.microsoft.com/office/powerpoint/2010/main" val="2859841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D5F6B81-66CA-420C-92E5-C85BEE70DD62}"/>
              </a:ext>
            </a:extLst>
          </p:cNvPr>
          <p:cNvSpPr/>
          <p:nvPr/>
        </p:nvSpPr>
        <p:spPr>
          <a:xfrm>
            <a:off x="755650" y="1473200"/>
            <a:ext cx="3690310" cy="4608308"/>
          </a:xfrm>
          <a:prstGeom prst="rect">
            <a:avLst/>
          </a:prstGeom>
          <a:solidFill>
            <a:srgbClr val="FF86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t>Frescoes</a:t>
            </a:r>
          </a:p>
        </p:txBody>
      </p:sp>
      <p:sp>
        <p:nvSpPr>
          <p:cNvPr id="10243" name="Rectangle 4">
            <a:extLst>
              <a:ext uri="{FF2B5EF4-FFF2-40B4-BE49-F238E27FC236}">
                <a16:creationId xmlns:a16="http://schemas.microsoft.com/office/drawing/2014/main" id="{723514A7-F935-49A0-8098-B3B31FABFB89}"/>
              </a:ext>
            </a:extLst>
          </p:cNvPr>
          <p:cNvSpPr>
            <a:spLocks noChangeArrowheads="1"/>
          </p:cNvSpPr>
          <p:nvPr/>
        </p:nvSpPr>
        <p:spPr bwMode="auto">
          <a:xfrm>
            <a:off x="4698040" y="1348966"/>
            <a:ext cx="3690310" cy="2084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dirty="0">
                <a:latin typeface="Twinkl" pitchFamily="50" charset="0"/>
              </a:rPr>
              <a:t>Frescoes have been discovered on the walls of Maya temples. These frescoes show scenes of daily life, stories, battles and religious events. The most famous fresco was discovered in Bonampak in Chiapas, Mexico. </a:t>
            </a:r>
          </a:p>
        </p:txBody>
      </p:sp>
      <p:pic>
        <p:nvPicPr>
          <p:cNvPr id="10" name="Picture 9">
            <a:extLst>
              <a:ext uri="{FF2B5EF4-FFF2-40B4-BE49-F238E27FC236}">
                <a16:creationId xmlns:a16="http://schemas.microsoft.com/office/drawing/2014/main" id="{4A9E2F8B-BB5C-4329-A184-8810E3079629}"/>
              </a:ext>
            </a:extLst>
          </p:cNvPr>
          <p:cNvPicPr>
            <a:picLocks noChangeAspect="1"/>
          </p:cNvPicPr>
          <p:nvPr/>
        </p:nvPicPr>
        <p:blipFill>
          <a:blip r:embed="rId2"/>
          <a:stretch>
            <a:fillRect/>
          </a:stretch>
        </p:blipFill>
        <p:spPr>
          <a:xfrm>
            <a:off x="755650" y="1473200"/>
            <a:ext cx="3690310" cy="4619625"/>
          </a:xfrm>
          <a:prstGeom prst="rect">
            <a:avLst/>
          </a:prstGeom>
        </p:spPr>
      </p:pic>
    </p:spTree>
    <p:extLst>
      <p:ext uri="{BB962C8B-B14F-4D97-AF65-F5344CB8AC3E}">
        <p14:creationId xmlns:p14="http://schemas.microsoft.com/office/powerpoint/2010/main" val="3151914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t>Frescoes</a:t>
            </a:r>
          </a:p>
        </p:txBody>
      </p:sp>
      <p:pic>
        <p:nvPicPr>
          <p:cNvPr id="8" name="Picture 7">
            <a:extLst>
              <a:ext uri="{FF2B5EF4-FFF2-40B4-BE49-F238E27FC236}">
                <a16:creationId xmlns:a16="http://schemas.microsoft.com/office/drawing/2014/main" id="{FDA13647-8DB4-4018-B43F-77938EF56279}"/>
              </a:ext>
            </a:extLst>
          </p:cNvPr>
          <p:cNvPicPr>
            <a:picLocks noChangeAspect="1"/>
          </p:cNvPicPr>
          <p:nvPr/>
        </p:nvPicPr>
        <p:blipFill rotWithShape="1">
          <a:blip r:embed="rId2"/>
          <a:srcRect b="27034"/>
          <a:stretch/>
        </p:blipFill>
        <p:spPr>
          <a:xfrm>
            <a:off x="755650" y="1790781"/>
            <a:ext cx="7632700" cy="4302044"/>
          </a:xfrm>
          <a:prstGeom prst="rect">
            <a:avLst/>
          </a:prstGeom>
        </p:spPr>
      </p:pic>
      <p:sp>
        <p:nvSpPr>
          <p:cNvPr id="9" name="Rectangle 4">
            <a:extLst>
              <a:ext uri="{FF2B5EF4-FFF2-40B4-BE49-F238E27FC236}">
                <a16:creationId xmlns:a16="http://schemas.microsoft.com/office/drawing/2014/main" id="{DB69F3E0-0279-404E-AA88-4909F58E4F5E}"/>
              </a:ext>
            </a:extLst>
          </p:cNvPr>
          <p:cNvSpPr>
            <a:spLocks noChangeArrowheads="1"/>
          </p:cNvSpPr>
          <p:nvPr/>
        </p:nvSpPr>
        <p:spPr bwMode="auto">
          <a:xfrm>
            <a:off x="606425" y="1261997"/>
            <a:ext cx="7931150"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dirty="0">
                <a:latin typeface="Twinkl" pitchFamily="50" charset="0"/>
              </a:rPr>
              <a:t>What could you say about the Mayas from this fresco?</a:t>
            </a:r>
          </a:p>
        </p:txBody>
      </p:sp>
    </p:spTree>
    <p:extLst>
      <p:ext uri="{BB962C8B-B14F-4D97-AF65-F5344CB8AC3E}">
        <p14:creationId xmlns:p14="http://schemas.microsoft.com/office/powerpoint/2010/main" val="3865044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t>Weaving and Feather Work</a:t>
            </a:r>
          </a:p>
        </p:txBody>
      </p:sp>
      <p:sp>
        <p:nvSpPr>
          <p:cNvPr id="9" name="Rectangle 4">
            <a:extLst>
              <a:ext uri="{FF2B5EF4-FFF2-40B4-BE49-F238E27FC236}">
                <a16:creationId xmlns:a16="http://schemas.microsoft.com/office/drawing/2014/main" id="{DB69F3E0-0279-404E-AA88-4909F58E4F5E}"/>
              </a:ext>
            </a:extLst>
          </p:cNvPr>
          <p:cNvSpPr>
            <a:spLocks noChangeArrowheads="1"/>
          </p:cNvSpPr>
          <p:nvPr/>
        </p:nvSpPr>
        <p:spPr bwMode="auto">
          <a:xfrm>
            <a:off x="755650" y="1337398"/>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dirty="0">
                <a:latin typeface="Twinkl" pitchFamily="50" charset="0"/>
              </a:rPr>
              <a:t>From the carvings and paintings, archaeologists can say that the Mayas wore large headdresses made from feathers. These were a sign of status with the nobility wearing clothing made from feather too.</a:t>
            </a:r>
          </a:p>
        </p:txBody>
      </p:sp>
      <p:pic>
        <p:nvPicPr>
          <p:cNvPr id="3" name="Picture 2">
            <a:extLst>
              <a:ext uri="{FF2B5EF4-FFF2-40B4-BE49-F238E27FC236}">
                <a16:creationId xmlns:a16="http://schemas.microsoft.com/office/drawing/2014/main" id="{1A677040-9992-4FC8-A099-6F100800900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418" y="2663825"/>
            <a:ext cx="3303299" cy="3429000"/>
          </a:xfrm>
          <a:prstGeom prst="rect">
            <a:avLst/>
          </a:prstGeom>
        </p:spPr>
      </p:pic>
      <p:pic>
        <p:nvPicPr>
          <p:cNvPr id="5" name="Picture 4">
            <a:extLst>
              <a:ext uri="{FF2B5EF4-FFF2-40B4-BE49-F238E27FC236}">
                <a16:creationId xmlns:a16="http://schemas.microsoft.com/office/drawing/2014/main" id="{FD3A4956-8B12-41A3-A7D8-71BD901B0C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5680" y="2915216"/>
            <a:ext cx="3499888" cy="3140834"/>
          </a:xfrm>
          <a:prstGeom prst="rect">
            <a:avLst/>
          </a:prstGeom>
        </p:spPr>
      </p:pic>
    </p:spTree>
    <p:extLst>
      <p:ext uri="{BB962C8B-B14F-4D97-AF65-F5344CB8AC3E}">
        <p14:creationId xmlns:p14="http://schemas.microsoft.com/office/powerpoint/2010/main" val="3240613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358D0F0-010F-4669-85F6-33BBC6BBCD03}"/>
              </a:ext>
            </a:extLst>
          </p:cNvPr>
          <p:cNvSpPr>
            <a:spLocks noGrp="1" noChangeArrowheads="1"/>
          </p:cNvSpPr>
          <p:nvPr>
            <p:ph type="title"/>
          </p:nvPr>
        </p:nvSpPr>
        <p:spPr>
          <a:xfrm>
            <a:off x="457200" y="479425"/>
            <a:ext cx="8220075" cy="993775"/>
          </a:xfrm>
        </p:spPr>
        <p:txBody>
          <a:bodyPr/>
          <a:lstStyle/>
          <a:p>
            <a:r>
              <a:rPr lang="en-GB" altLang="en-US" sz="3600" b="0" dirty="0"/>
              <a:t>Jade Jewellery</a:t>
            </a:r>
          </a:p>
        </p:txBody>
      </p:sp>
      <p:sp>
        <p:nvSpPr>
          <p:cNvPr id="9" name="Rectangle 4">
            <a:extLst>
              <a:ext uri="{FF2B5EF4-FFF2-40B4-BE49-F238E27FC236}">
                <a16:creationId xmlns:a16="http://schemas.microsoft.com/office/drawing/2014/main" id="{DB69F3E0-0279-404E-AA88-4909F58E4F5E}"/>
              </a:ext>
            </a:extLst>
          </p:cNvPr>
          <p:cNvSpPr>
            <a:spLocks noChangeArrowheads="1"/>
          </p:cNvSpPr>
          <p:nvPr/>
        </p:nvSpPr>
        <p:spPr bwMode="auto">
          <a:xfrm>
            <a:off x="755650" y="1337398"/>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dirty="0">
                <a:latin typeface="Twinkl" pitchFamily="50" charset="0"/>
              </a:rPr>
              <a:t>Jade was very valuable to the Maya. </a:t>
            </a:r>
          </a:p>
          <a:p>
            <a:pPr algn="ctr"/>
            <a:r>
              <a:rPr lang="en-GB" dirty="0"/>
              <a:t>Some pendants, necklaces and engravings were made from jade.</a:t>
            </a:r>
            <a:endParaRPr lang="en-GB" dirty="0">
              <a:latin typeface="Twinkl" pitchFamily="50" charset="0"/>
            </a:endParaRPr>
          </a:p>
        </p:txBody>
      </p:sp>
      <p:sp>
        <p:nvSpPr>
          <p:cNvPr id="8" name="Oval 7">
            <a:extLst>
              <a:ext uri="{FF2B5EF4-FFF2-40B4-BE49-F238E27FC236}">
                <a16:creationId xmlns:a16="http://schemas.microsoft.com/office/drawing/2014/main" id="{7B3EAA95-449C-46F7-8B74-C109C597FD48}"/>
              </a:ext>
            </a:extLst>
          </p:cNvPr>
          <p:cNvSpPr/>
          <p:nvPr/>
        </p:nvSpPr>
        <p:spPr>
          <a:xfrm>
            <a:off x="1280115" y="2572424"/>
            <a:ext cx="2965324" cy="2965324"/>
          </a:xfrm>
          <a:prstGeom prst="ellipse">
            <a:avLst/>
          </a:prstGeom>
          <a:solidFill>
            <a:srgbClr val="C8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A8C41CFB-697F-4F78-9192-7A37DA8F08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620" y="2331173"/>
            <a:ext cx="2404305" cy="3284215"/>
          </a:xfrm>
          <a:prstGeom prst="rect">
            <a:avLst/>
          </a:prstGeom>
        </p:spPr>
      </p:pic>
      <p:pic>
        <p:nvPicPr>
          <p:cNvPr id="7" name="Picture 6">
            <a:extLst>
              <a:ext uri="{FF2B5EF4-FFF2-40B4-BE49-F238E27FC236}">
                <a16:creationId xmlns:a16="http://schemas.microsoft.com/office/drawing/2014/main" id="{D7811694-3C03-4782-97C9-6F4618DFE1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2777" y="4982672"/>
            <a:ext cx="1809223" cy="1110153"/>
          </a:xfrm>
          <a:prstGeom prst="rect">
            <a:avLst/>
          </a:prstGeom>
        </p:spPr>
      </p:pic>
      <p:pic>
        <p:nvPicPr>
          <p:cNvPr id="6146" name="Picture 2" descr="Image result for jade jewellry maya">
            <a:extLst>
              <a:ext uri="{FF2B5EF4-FFF2-40B4-BE49-F238E27FC236}">
                <a16:creationId xmlns:a16="http://schemas.microsoft.com/office/drawing/2014/main" id="{DB752E4F-C0D6-4C13-AE59-510E971E538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22080" y="2331173"/>
            <a:ext cx="3058557" cy="3637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5701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6390" y="1341353"/>
            <a:ext cx="8190410" cy="5078313"/>
          </a:xfrm>
          <a:prstGeom prst="rect">
            <a:avLst/>
          </a:prstGeom>
        </p:spPr>
        <p:txBody>
          <a:bodyPr wrap="square">
            <a:spAutoFit/>
          </a:bodyPr>
          <a:lstStyle/>
          <a:p>
            <a:r>
              <a:rPr lang="en-US" dirty="0"/>
              <a:t>Early on in the civilization metal was hard to find so the </a:t>
            </a:r>
            <a:r>
              <a:rPr lang="en-US" dirty="0" smtClean="0"/>
              <a:t>Maya </a:t>
            </a:r>
            <a:r>
              <a:rPr lang="en-US" dirty="0"/>
              <a:t>made </a:t>
            </a:r>
            <a:r>
              <a:rPr lang="en-US" dirty="0" err="1" smtClean="0"/>
              <a:t>jewellery</a:t>
            </a:r>
            <a:r>
              <a:rPr lang="en-US" dirty="0" smtClean="0"/>
              <a:t> from </a:t>
            </a:r>
            <a:r>
              <a:rPr lang="en-US" dirty="0"/>
              <a:t>bone, jaguar teeth, claws, stone, and feathers. With the discovery of more metals they would eventually incorporate bronze, gold and silver. The precious stone jade was also used in </a:t>
            </a:r>
            <a:r>
              <a:rPr lang="en-US" dirty="0" err="1" smtClean="0"/>
              <a:t>jewellery</a:t>
            </a:r>
            <a:r>
              <a:rPr lang="en-US" dirty="0"/>
              <a:t>. Jade was also used as an offering to the gods, as trading currency,  and sometimes as a treatment for kidney disease. Jade was held in higher regard than even gold and silver as the </a:t>
            </a:r>
            <a:r>
              <a:rPr lang="en-US" dirty="0" smtClean="0"/>
              <a:t>Maya </a:t>
            </a:r>
            <a:r>
              <a:rPr lang="en-US" dirty="0"/>
              <a:t>considered it to ne sacred and holy and the ultimate symbol for everything good including eternal love. Religion was extremely important to the </a:t>
            </a:r>
            <a:r>
              <a:rPr lang="en-US" dirty="0" smtClean="0"/>
              <a:t>Mayas </a:t>
            </a:r>
            <a:r>
              <a:rPr lang="en-US" dirty="0"/>
              <a:t>and it is reflected in their </a:t>
            </a:r>
            <a:r>
              <a:rPr lang="en-US" dirty="0" err="1" smtClean="0"/>
              <a:t>jewellery</a:t>
            </a:r>
            <a:r>
              <a:rPr lang="en-US" dirty="0" smtClean="0"/>
              <a:t>. </a:t>
            </a:r>
            <a:r>
              <a:rPr lang="en-US" dirty="0"/>
              <a:t>Men and women pretty much wore the same </a:t>
            </a:r>
            <a:r>
              <a:rPr lang="en-US" dirty="0" err="1" smtClean="0"/>
              <a:t>jewellery</a:t>
            </a:r>
            <a:r>
              <a:rPr lang="en-US" dirty="0" smtClean="0"/>
              <a:t> </a:t>
            </a:r>
            <a:r>
              <a:rPr lang="en-US" dirty="0"/>
              <a:t>with the exception of lip and nose plugs and men with high social status wore nose plugs. The ear plugs worn were so heavy that often they would permanently disfigure the ear lobe. Thanks to archaeological finds in ancient ruins much has been found. </a:t>
            </a:r>
            <a:r>
              <a:rPr lang="en-US" dirty="0" smtClean="0"/>
              <a:t>The ancient Maya </a:t>
            </a:r>
            <a:r>
              <a:rPr lang="en-US" dirty="0"/>
              <a:t>believed strongly in the afterlife and archaeologists have found masks with jade, mother-of-pearl, and various ceramics in the tombs of kings. It was also common for a single jade bead to be buried with the deceased. They left these offerings and gifts to the gods after their deaths. Maya </a:t>
            </a:r>
            <a:r>
              <a:rPr lang="en-US" dirty="0" err="1" smtClean="0"/>
              <a:t>jewellery</a:t>
            </a:r>
            <a:r>
              <a:rPr lang="en-US" dirty="0" smtClean="0"/>
              <a:t> </a:t>
            </a:r>
            <a:r>
              <a:rPr lang="en-US" dirty="0"/>
              <a:t>is truly a beautiful sight to </a:t>
            </a:r>
            <a:endParaRPr lang="en-US" dirty="0" smtClean="0"/>
          </a:p>
          <a:p>
            <a:r>
              <a:rPr lang="en-US" dirty="0" smtClean="0"/>
              <a:t>behold</a:t>
            </a:r>
            <a:r>
              <a:rPr lang="en-US" dirty="0"/>
              <a:t>.</a:t>
            </a:r>
            <a:endParaRPr lang="en-GB" dirty="0"/>
          </a:p>
        </p:txBody>
      </p:sp>
      <p:sp>
        <p:nvSpPr>
          <p:cNvPr id="3" name="TextBox 2"/>
          <p:cNvSpPr txBox="1"/>
          <p:nvPr/>
        </p:nvSpPr>
        <p:spPr>
          <a:xfrm>
            <a:off x="496390" y="603582"/>
            <a:ext cx="5226111" cy="646331"/>
          </a:xfrm>
          <a:prstGeom prst="rect">
            <a:avLst/>
          </a:prstGeom>
          <a:noFill/>
        </p:spPr>
        <p:txBody>
          <a:bodyPr wrap="none" rtlCol="0">
            <a:spAutoFit/>
          </a:bodyPr>
          <a:lstStyle/>
          <a:p>
            <a:r>
              <a:rPr lang="en-US" sz="3600" b="1" u="sng" dirty="0" smtClean="0"/>
              <a:t>Ancient Maya </a:t>
            </a:r>
            <a:r>
              <a:rPr lang="en-US" sz="3600" b="1" u="sng" dirty="0" err="1" smtClean="0"/>
              <a:t>Jewellery</a:t>
            </a:r>
            <a:endParaRPr lang="en-GB" sz="3600" b="1" u="sng" dirty="0"/>
          </a:p>
        </p:txBody>
      </p:sp>
    </p:spTree>
    <p:extLst>
      <p:ext uri="{BB962C8B-B14F-4D97-AF65-F5344CB8AC3E}">
        <p14:creationId xmlns:p14="http://schemas.microsoft.com/office/powerpoint/2010/main" val="1236735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242" y="753215"/>
            <a:ext cx="8220075" cy="994306"/>
          </a:xfrm>
        </p:spPr>
        <p:txBody>
          <a:bodyPr/>
          <a:lstStyle/>
          <a:p>
            <a:r>
              <a:rPr lang="en-US" dirty="0" smtClean="0"/>
              <a:t>Can you design your own Maya-inspired </a:t>
            </a:r>
            <a:r>
              <a:rPr lang="en-US" dirty="0" err="1" smtClean="0"/>
              <a:t>jewellery</a:t>
            </a:r>
            <a:r>
              <a:rPr lang="en-US" dirty="0" smtClean="0"/>
              <a:t>?</a:t>
            </a:r>
            <a:endParaRPr lang="en-GB" dirty="0"/>
          </a:p>
        </p:txBody>
      </p:sp>
      <p:sp>
        <p:nvSpPr>
          <p:cNvPr id="3" name="TextBox 2"/>
          <p:cNvSpPr txBox="1"/>
          <p:nvPr/>
        </p:nvSpPr>
        <p:spPr>
          <a:xfrm>
            <a:off x="757645" y="2220686"/>
            <a:ext cx="7537268" cy="3416320"/>
          </a:xfrm>
          <a:prstGeom prst="rect">
            <a:avLst/>
          </a:prstGeom>
          <a:noFill/>
        </p:spPr>
        <p:txBody>
          <a:bodyPr wrap="square" rtlCol="0">
            <a:spAutoFit/>
          </a:bodyPr>
          <a:lstStyle/>
          <a:p>
            <a:r>
              <a:rPr lang="en-US" dirty="0" smtClean="0"/>
              <a:t>Using the information  you have read so far and the pictures on the next page design your own Ancient Maya-style piece/pieces of </a:t>
            </a:r>
            <a:r>
              <a:rPr lang="en-US" dirty="0" err="1" smtClean="0"/>
              <a:t>jewellery</a:t>
            </a:r>
            <a:r>
              <a:rPr lang="en-US" dirty="0" smtClean="0"/>
              <a:t>. Consider the materials and tools they would have had access to and the highly ornate (decorated) nature of the designs.</a:t>
            </a:r>
          </a:p>
          <a:p>
            <a:endParaRPr lang="en-US" dirty="0"/>
          </a:p>
          <a:p>
            <a:r>
              <a:rPr lang="en-US" b="1" u="sng" dirty="0" smtClean="0"/>
              <a:t>Tips</a:t>
            </a:r>
          </a:p>
          <a:p>
            <a:pPr marL="285750" indent="-285750">
              <a:buFont typeface="Arial" panose="020B0604020202020204" pitchFamily="34" charset="0"/>
              <a:buChar char="•"/>
            </a:pPr>
            <a:r>
              <a:rPr lang="en-US" dirty="0"/>
              <a:t>Plan your design first</a:t>
            </a:r>
          </a:p>
          <a:p>
            <a:pPr marL="285750" indent="-285750">
              <a:buFont typeface="Arial" panose="020B0604020202020204" pitchFamily="34" charset="0"/>
              <a:buChar char="•"/>
            </a:pPr>
            <a:r>
              <a:rPr lang="en-US" dirty="0"/>
              <a:t>Mark out the rough size you’d like your drawing to be</a:t>
            </a:r>
          </a:p>
          <a:p>
            <a:pPr marL="285750" indent="-285750">
              <a:buFont typeface="Arial" panose="020B0604020202020204" pitchFamily="34" charset="0"/>
              <a:buChar char="•"/>
            </a:pPr>
            <a:r>
              <a:rPr lang="en-US" dirty="0"/>
              <a:t>‘Ghost sketch’ first (very light sketch)</a:t>
            </a:r>
          </a:p>
          <a:p>
            <a:pPr marL="285750" indent="-285750">
              <a:buFont typeface="Arial" panose="020B0604020202020204" pitchFamily="34" charset="0"/>
              <a:buChar char="•"/>
            </a:pPr>
            <a:r>
              <a:rPr lang="en-US" dirty="0"/>
              <a:t>Once you’re happy add </a:t>
            </a:r>
            <a:r>
              <a:rPr lang="en-US" dirty="0" smtClean="0"/>
              <a:t>detail, </a:t>
            </a:r>
            <a:r>
              <a:rPr lang="en-US" dirty="0" err="1" smtClean="0"/>
              <a:t>colour</a:t>
            </a:r>
            <a:r>
              <a:rPr lang="en-US" dirty="0" smtClean="0"/>
              <a:t> and shading </a:t>
            </a:r>
            <a:r>
              <a:rPr lang="en-US" dirty="0"/>
              <a:t>etc.</a:t>
            </a:r>
          </a:p>
          <a:p>
            <a:pPr marL="285750" indent="-285750">
              <a:buFont typeface="Arial" panose="020B0604020202020204" pitchFamily="34" charset="0"/>
              <a:buChar char="•"/>
            </a:pPr>
            <a:endParaRPr lang="en-US" dirty="0"/>
          </a:p>
          <a:p>
            <a:r>
              <a:rPr lang="en-US" dirty="0"/>
              <a:t>Have fun!</a:t>
            </a:r>
          </a:p>
        </p:txBody>
      </p:sp>
      <p:sp>
        <p:nvSpPr>
          <p:cNvPr id="4" name="Smiley Face 3"/>
          <p:cNvSpPr/>
          <p:nvPr/>
        </p:nvSpPr>
        <p:spPr>
          <a:xfrm>
            <a:off x="2013180" y="5101491"/>
            <a:ext cx="584616" cy="509665"/>
          </a:xfrm>
          <a:prstGeom prst="smileyFac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46846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ancient mayan jewelry | Ancient mayan, Jewelry, May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540" y="499198"/>
            <a:ext cx="2783034" cy="33083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asic Aztec facts: AZTEC JEWELL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7984" y="516527"/>
            <a:ext cx="321945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e Magnificent Maya Queens - Historical Honey"/>
          <p:cNvPicPr>
            <a:picLocks noChangeAspect="1" noChangeArrowheads="1"/>
          </p:cNvPicPr>
          <p:nvPr/>
        </p:nvPicPr>
        <p:blipFill rotWithShape="1">
          <a:blip r:embed="rId4">
            <a:extLst>
              <a:ext uri="{28A0092B-C50C-407E-A947-70E740481C1C}">
                <a14:useLocalDpi xmlns:a14="http://schemas.microsoft.com/office/drawing/2010/main" val="0"/>
              </a:ext>
            </a:extLst>
          </a:blip>
          <a:srcRect l="40147" b="2103"/>
          <a:stretch/>
        </p:blipFill>
        <p:spPr bwMode="auto">
          <a:xfrm>
            <a:off x="2538318" y="364128"/>
            <a:ext cx="3533547" cy="32004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lothing For Status"/>
          <p:cNvPicPr>
            <a:picLocks noChangeAspect="1" noChangeArrowheads="1"/>
          </p:cNvPicPr>
          <p:nvPr/>
        </p:nvPicPr>
        <p:blipFill rotWithShape="1">
          <a:blip r:embed="rId5">
            <a:extLst>
              <a:ext uri="{28A0092B-C50C-407E-A947-70E740481C1C}">
                <a14:useLocalDpi xmlns:a14="http://schemas.microsoft.com/office/drawing/2010/main" val="0"/>
              </a:ext>
            </a:extLst>
          </a:blip>
          <a:srcRect l="20690" r="16941" b="15509"/>
          <a:stretch/>
        </p:blipFill>
        <p:spPr bwMode="auto">
          <a:xfrm>
            <a:off x="2913574" y="3564528"/>
            <a:ext cx="2834410" cy="280746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ncient mayan jewelr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784283"/>
            <a:ext cx="3319724" cy="285331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cdna.artstation.com/p/assets/images/images/029/373/882/large/michal-sibczynski-mayanjeverly-page1.jpg?1597331596"/>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9341" t="7452" r="16858"/>
          <a:stretch/>
        </p:blipFill>
        <p:spPr bwMode="auto">
          <a:xfrm>
            <a:off x="5519221" y="3564528"/>
            <a:ext cx="3676976" cy="3000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45080"/>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652</Words>
  <Application>Microsoft Office PowerPoint</Application>
  <PresentationFormat>On-screen Show (4:3)</PresentationFormat>
  <Paragraphs>38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Twinkl</vt:lpstr>
      <vt:lpstr>Arial</vt:lpstr>
      <vt:lpstr>Twinkl SemiBold</vt:lpstr>
      <vt:lpstr>Calibri</vt:lpstr>
      <vt:lpstr>Sassoon Infant Rg</vt:lpstr>
      <vt:lpstr>Office Theme</vt:lpstr>
      <vt:lpstr>PowerPoint Presentation</vt:lpstr>
      <vt:lpstr>Who Were the Maya?</vt:lpstr>
      <vt:lpstr>Maya Civilisation</vt:lpstr>
      <vt:lpstr>Sculpture</vt:lpstr>
      <vt:lpstr>Ceramics</vt:lpstr>
      <vt:lpstr>Ceramics</vt:lpstr>
      <vt:lpstr>Ceramics</vt:lpstr>
      <vt:lpstr>Frescoes</vt:lpstr>
      <vt:lpstr>Frescoes</vt:lpstr>
      <vt:lpstr>Weaving and Feather Work</vt:lpstr>
      <vt:lpstr>Jade Jewellery</vt:lpstr>
      <vt:lpstr>PowerPoint Presentation</vt:lpstr>
      <vt:lpstr>Can you design your own Maya-inspired jewellery?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StaffLaws</cp:lastModifiedBy>
  <cp:revision>15</cp:revision>
  <dcterms:created xsi:type="dcterms:W3CDTF">2018-04-11T11:43:12Z</dcterms:created>
  <dcterms:modified xsi:type="dcterms:W3CDTF">2021-01-31T19:39:06Z</dcterms:modified>
</cp:coreProperties>
</file>