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19127-3465-4BFD-9854-22FB7BEE540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FA65C-CD57-44A9-8B84-4BF1F1653E4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404664"/>
            <a:ext cx="67687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 err="1" smtClean="0">
                <a:solidFill>
                  <a:srgbClr val="990000"/>
                </a:solidFill>
              </a:rPr>
              <a:t>Grendel</a:t>
            </a:r>
            <a:r>
              <a:rPr lang="en-GB" sz="6000" b="1" dirty="0" smtClean="0">
                <a:solidFill>
                  <a:srgbClr val="990000"/>
                </a:solidFill>
              </a:rPr>
              <a:t>:</a:t>
            </a:r>
          </a:p>
          <a:p>
            <a:r>
              <a:rPr lang="en-GB" sz="6000" b="1" dirty="0" smtClean="0">
                <a:solidFill>
                  <a:srgbClr val="990000"/>
                </a:solidFill>
              </a:rPr>
              <a:t> A Cautionary Tale </a:t>
            </a:r>
          </a:p>
          <a:p>
            <a:r>
              <a:rPr lang="en-GB" sz="6000" b="1" dirty="0" smtClean="0">
                <a:solidFill>
                  <a:srgbClr val="990000"/>
                </a:solidFill>
              </a:rPr>
              <a:t>About Chocolate</a:t>
            </a:r>
            <a:endParaRPr lang="en-GB" sz="6000" dirty="0">
              <a:solidFill>
                <a:srgbClr val="990000"/>
              </a:solidFill>
            </a:endParaRPr>
          </a:p>
        </p:txBody>
      </p:sp>
      <p:pic>
        <p:nvPicPr>
          <p:cNvPr id="17410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356992"/>
            <a:ext cx="2808312" cy="33018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19256" cy="11381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1</a:t>
            </a:r>
            <a:endParaRPr kumimoji="0" lang="en-US" sz="6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628800"/>
            <a:ext cx="4392488" cy="50204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5338936" cy="5289451"/>
          </a:xfrm>
        </p:spPr>
        <p:txBody>
          <a:bodyPr/>
          <a:lstStyle/>
          <a:p>
            <a:pPr>
              <a:buNone/>
            </a:pPr>
            <a:r>
              <a:rPr lang="en-GB" b="1" dirty="0" smtClean="0"/>
              <a:t>Look at the book and discuss:</a:t>
            </a:r>
          </a:p>
          <a:p>
            <a:pPr>
              <a:buNone/>
            </a:pPr>
            <a:endParaRPr lang="en-GB" sz="1200" b="1" dirty="0" smtClean="0"/>
          </a:p>
          <a:p>
            <a:pPr>
              <a:buFontTx/>
              <a:buChar char="-"/>
            </a:pPr>
            <a:r>
              <a:rPr lang="en-GB" sz="2500" b="1" dirty="0" smtClean="0"/>
              <a:t>What is the title?</a:t>
            </a:r>
          </a:p>
          <a:p>
            <a:pPr>
              <a:buFontTx/>
              <a:buChar char="-"/>
            </a:pPr>
            <a:r>
              <a:rPr lang="en-GB" sz="2500" b="1" dirty="0" smtClean="0"/>
              <a:t>Who is the author?</a:t>
            </a:r>
          </a:p>
          <a:p>
            <a:pPr>
              <a:buFontTx/>
              <a:buChar char="-"/>
            </a:pPr>
            <a:r>
              <a:rPr lang="en-GB" sz="2500" b="1" dirty="0" smtClean="0"/>
              <a:t>Has anyone read this book before?</a:t>
            </a:r>
          </a:p>
          <a:p>
            <a:pPr>
              <a:buFontTx/>
              <a:buChar char="-"/>
            </a:pPr>
            <a:r>
              <a:rPr lang="en-GB" sz="2500" b="1" dirty="0" smtClean="0"/>
              <a:t>Do you think it is a fiction or non-fiction?</a:t>
            </a:r>
          </a:p>
          <a:p>
            <a:pPr>
              <a:buFontTx/>
              <a:buChar char="-"/>
            </a:pPr>
            <a:r>
              <a:rPr lang="en-GB" sz="2500" b="1" dirty="0" smtClean="0"/>
              <a:t>What do you think this book is about?</a:t>
            </a:r>
          </a:p>
          <a:p>
            <a:pPr>
              <a:buFontTx/>
              <a:buChar char="-"/>
            </a:pPr>
            <a:r>
              <a:rPr lang="en-GB" sz="2500" b="1" dirty="0" smtClean="0"/>
              <a:t>Do you know what the word ‘</a:t>
            </a:r>
            <a:r>
              <a:rPr lang="en-GB" sz="2500" i="1" dirty="0" smtClean="0"/>
              <a:t>precautionary</a:t>
            </a:r>
            <a:r>
              <a:rPr lang="en-GB" sz="2500" b="1" dirty="0" smtClean="0"/>
              <a:t>’ means?</a:t>
            </a:r>
            <a:endParaRPr lang="en-US" sz="2500" b="1" dirty="0"/>
          </a:p>
        </p:txBody>
      </p:sp>
      <p:pic>
        <p:nvPicPr>
          <p:cNvPr id="4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412776"/>
            <a:ext cx="3123439" cy="3672408"/>
          </a:xfrm>
          <a:prstGeom prst="rect">
            <a:avLst/>
          </a:prstGeom>
          <a:noFill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306488" cy="274042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>
            <a:noAutofit/>
          </a:bodyPr>
          <a:lstStyle/>
          <a:p>
            <a:r>
              <a:rPr lang="en-GB" sz="2000" b="1" dirty="0" smtClean="0">
                <a:solidFill>
                  <a:srgbClr val="C00000"/>
                </a:solidFill>
              </a:rPr>
              <a:t>Lesson 1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5934670"/>
            <a:ext cx="856895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/>
              <a:t>Precautionary: </a:t>
            </a:r>
            <a:r>
              <a:rPr lang="en-US" sz="1500" i="1" dirty="0" smtClean="0">
                <a:solidFill>
                  <a:srgbClr val="0070C0"/>
                </a:solidFill>
              </a:rPr>
              <a:t>carried out as a precaution; preventive</a:t>
            </a:r>
            <a:r>
              <a:rPr lang="en-US" sz="1500" dirty="0" smtClean="0"/>
              <a:t>.</a:t>
            </a:r>
          </a:p>
          <a:p>
            <a:r>
              <a:rPr lang="en-GB" sz="1500" dirty="0" smtClean="0"/>
              <a:t>A precaution being: </a:t>
            </a:r>
            <a:r>
              <a:rPr lang="en-US" sz="1500" i="1" dirty="0" smtClean="0">
                <a:solidFill>
                  <a:srgbClr val="0070C0"/>
                </a:solidFill>
              </a:rPr>
              <a:t>a measure taken in advance to prevent something dangerous, unpleasant, or inconvenient from happening.</a:t>
            </a:r>
            <a:endParaRPr lang="en-US" sz="15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GB" u="sng" dirty="0" smtClean="0"/>
              <a:t>Task:</a:t>
            </a:r>
          </a:p>
          <a:p>
            <a:pPr>
              <a:buNone/>
            </a:pPr>
            <a:r>
              <a:rPr lang="en-GB" sz="2500" b="1" dirty="0" smtClean="0"/>
              <a:t>LC: What do you predict this book is about?</a:t>
            </a:r>
          </a:p>
          <a:p>
            <a:pPr>
              <a:buNone/>
            </a:pPr>
            <a:endParaRPr lang="en-GB" sz="2500" b="1" dirty="0" smtClean="0"/>
          </a:p>
          <a:p>
            <a:pPr>
              <a:buNone/>
            </a:pPr>
            <a:r>
              <a:rPr lang="en-GB" sz="2500" b="1" dirty="0" smtClean="0"/>
              <a:t>Write a few sentences to predict:</a:t>
            </a:r>
          </a:p>
          <a:p>
            <a:pPr>
              <a:buNone/>
            </a:pPr>
            <a:r>
              <a:rPr lang="en-GB" sz="2500" dirty="0" smtClean="0"/>
              <a:t>-What you think this book might be </a:t>
            </a:r>
          </a:p>
          <a:p>
            <a:pPr>
              <a:buNone/>
            </a:pPr>
            <a:r>
              <a:rPr lang="en-GB" sz="2500" dirty="0" smtClean="0"/>
              <a:t>about?  </a:t>
            </a:r>
          </a:p>
          <a:p>
            <a:pPr>
              <a:buNone/>
            </a:pPr>
            <a:r>
              <a:rPr lang="en-GB" sz="2500" dirty="0" smtClean="0"/>
              <a:t>-Can you give some supportive reasons </a:t>
            </a:r>
          </a:p>
          <a:p>
            <a:pPr>
              <a:buNone/>
            </a:pPr>
            <a:r>
              <a:rPr lang="en-GB" sz="2500" dirty="0" smtClean="0"/>
              <a:t>Why? </a:t>
            </a:r>
            <a:r>
              <a:rPr lang="en-GB" sz="2000" dirty="0" smtClean="0"/>
              <a:t>(You may find conjunctions helpful)</a:t>
            </a:r>
            <a:endParaRPr lang="en-US" sz="20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1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276872"/>
            <a:ext cx="3123439" cy="432048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83568" y="5373216"/>
            <a:ext cx="4464496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There is an optional LC sheet in the folders OR you can just work directly into your workbooks.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164</Words>
  <Application>Microsoft Office PowerPoint</Application>
  <PresentationFormat>On-screen Show 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Lesson 1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DARREN FOGARTY</dc:creator>
  <cp:lastModifiedBy>DARREN FOGARTY</cp:lastModifiedBy>
  <cp:revision>2</cp:revision>
  <dcterms:created xsi:type="dcterms:W3CDTF">2021-01-10T13:45:25Z</dcterms:created>
  <dcterms:modified xsi:type="dcterms:W3CDTF">2021-01-10T13:47:52Z</dcterms:modified>
</cp:coreProperties>
</file>