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8" r:id="rId11"/>
    <p:sldId id="309" r:id="rId12"/>
    <p:sldId id="311" r:id="rId13"/>
    <p:sldId id="300" r:id="rId14"/>
    <p:sldId id="304" r:id="rId15"/>
    <p:sldId id="306" r:id="rId16"/>
    <p:sldId id="308" r:id="rId17"/>
    <p:sldId id="310" r:id="rId18"/>
    <p:sldId id="307" r:id="rId19"/>
    <p:sldId id="313" r:id="rId20"/>
    <p:sldId id="314" r:id="rId21"/>
    <p:sldId id="312" r:id="rId22"/>
    <p:sldId id="316" r:id="rId23"/>
    <p:sldId id="320" r:id="rId24"/>
    <p:sldId id="317" r:id="rId25"/>
    <p:sldId id="318" r:id="rId26"/>
    <p:sldId id="319" r:id="rId27"/>
    <p:sldId id="321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CC66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59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64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491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220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969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86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15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889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8039" y="6520172"/>
            <a:ext cx="433119" cy="365125"/>
          </a:xfrm>
          <a:prstGeom prst="rect">
            <a:avLst/>
          </a:prstGeom>
        </p:spPr>
        <p:txBody>
          <a:bodyPr/>
          <a:lstStyle>
            <a:lvl1pPr algn="ctr">
              <a:defRPr sz="1292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339" y="104675"/>
            <a:ext cx="884314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7427126" y="6520172"/>
            <a:ext cx="2284738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dirty="0" smtClean="0"/>
              <a:t>© White</a:t>
            </a:r>
            <a:r>
              <a:rPr lang="en-GB" sz="1108" baseline="0" dirty="0" smtClean="0"/>
              <a:t> Rose Maths 2019</a:t>
            </a:r>
            <a:endParaRPr lang="en-GB" sz="1108" dirty="0"/>
          </a:p>
        </p:txBody>
      </p:sp>
    </p:spTree>
    <p:extLst>
      <p:ext uri="{BB962C8B-B14F-4D97-AF65-F5344CB8AC3E}">
        <p14:creationId xmlns:p14="http://schemas.microsoft.com/office/powerpoint/2010/main" val="15260624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i94ciEnanUAhWIShQKHfobAjkQjRwIBw&amp;url=http://www.clker.com/clipart-cartoon-sun.html&amp;psig=AFQjCNF8NCUSuY0VoUZkUZSSlTKnlW1_DA&amp;ust=1496838754451617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is half of 20?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What is a quarter of 20?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number is halfway between 7 and 9?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 What number is halfway between 70 and 90?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is half of 20?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What is a quarter of 20?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number is halfway between 7 and 9?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 What number is halfway between 70 and 90?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51818" y="527726"/>
            <a:ext cx="6877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39525" y="1812240"/>
            <a:ext cx="6877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84594" y="3082114"/>
            <a:ext cx="6877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25385" y="4805571"/>
            <a:ext cx="6877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80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981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594" y="896983"/>
            <a:ext cx="7524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L.C. Can I interpret charts? </a:t>
            </a:r>
          </a:p>
          <a:p>
            <a:endParaRPr lang="en-US" dirty="0"/>
          </a:p>
          <a:p>
            <a:r>
              <a:rPr lang="en-US" dirty="0" smtClean="0"/>
              <a:t>Toolkit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9183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067729"/>
              </p:ext>
            </p:extLst>
          </p:nvPr>
        </p:nvGraphicFramePr>
        <p:xfrm>
          <a:off x="748378" y="755900"/>
          <a:ext cx="4772346" cy="393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1029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71131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Dogs seen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Monday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Thursday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Friday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721" y="1247455"/>
            <a:ext cx="690256" cy="7296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45995" y="4953321"/>
            <a:ext cx="2657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Key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4 dogs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279" y="4837969"/>
            <a:ext cx="690256" cy="7296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416" y="1247455"/>
            <a:ext cx="690256" cy="7296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696" y="1933470"/>
            <a:ext cx="690256" cy="7296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528" y="2601416"/>
            <a:ext cx="690256" cy="7296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223" y="2602588"/>
            <a:ext cx="690256" cy="7296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293" y="2621548"/>
            <a:ext cx="690256" cy="7296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336" y="3960843"/>
            <a:ext cx="690256" cy="7296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763" y="3962781"/>
            <a:ext cx="690256" cy="7296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190" y="3941628"/>
            <a:ext cx="690256" cy="7296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728" y="3948267"/>
            <a:ext cx="690256" cy="7296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60" y="3276175"/>
            <a:ext cx="690256" cy="72969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218" y="3279352"/>
            <a:ext cx="690256" cy="729699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833630" y="3378543"/>
            <a:ext cx="538666" cy="57147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5560308" y="870711"/>
            <a:ext cx="281204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dogs were seen on Wednesday?</a:t>
            </a:r>
          </a:p>
          <a:p>
            <a:r>
              <a:rPr lang="en-GB" sz="3600" dirty="0">
                <a:latin typeface="KG Primary Penmanship" panose="02000506000000020003" pitchFamily="2" charset="0"/>
              </a:rPr>
              <a:t> </a:t>
            </a:r>
          </a:p>
          <a:p>
            <a:r>
              <a:rPr lang="en-GB" sz="2800" dirty="0"/>
              <a:t>___ dogs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757138" y="2689621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599983" y="2250442"/>
                <a:ext cx="2157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12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9983" y="2250442"/>
                <a:ext cx="2157977" cy="523220"/>
              </a:xfrm>
              <a:prstGeom prst="rect">
                <a:avLst/>
              </a:prstGeom>
              <a:blipFill>
                <a:blip r:embed="rId6"/>
                <a:stretch>
                  <a:fillRect l="-59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5658723" y="2681402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60308" y="3343494"/>
            <a:ext cx="28120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dogs were seen on Thursday? 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_____ dogs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787625" y="5094385"/>
                <a:ext cx="687707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FF0000"/>
                    </a:solidFill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rgbClr val="FF0000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rgbClr val="FF0000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625" y="5094385"/>
                <a:ext cx="687707" cy="764312"/>
              </a:xfrm>
              <a:prstGeom prst="rect">
                <a:avLst/>
              </a:prstGeom>
              <a:blipFill>
                <a:blip r:embed="rId7"/>
                <a:stretch>
                  <a:fillRect l="-17699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5877290" y="5421250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587500" y="4722754"/>
                <a:ext cx="2157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6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7500" y="4722754"/>
                <a:ext cx="2157977" cy="523220"/>
              </a:xfrm>
              <a:prstGeom prst="rect">
                <a:avLst/>
              </a:prstGeom>
              <a:blipFill>
                <a:blip r:embed="rId8"/>
                <a:stretch>
                  <a:fillRect l="-593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" grpId="0"/>
      <p:bldP spid="20" grpId="1"/>
      <p:bldP spid="21" grpId="0"/>
      <p:bldP spid="22" grpId="0"/>
      <p:bldP spid="23" grpId="0"/>
      <p:bldP spid="24" grpId="0"/>
      <p:bldP spid="24" grpId="1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5460065" y="1530877"/>
            <a:ext cx="27190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Key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4 goals</a:t>
            </a: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23654"/>
              </p:ext>
            </p:extLst>
          </p:nvPr>
        </p:nvGraphicFramePr>
        <p:xfrm>
          <a:off x="667512" y="951289"/>
          <a:ext cx="4750649" cy="3791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312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312533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63199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Player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Goals scored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63199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Alex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63199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Jack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63199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Mo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63199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Rosie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  <a:tr h="63199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Whitney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888083"/>
                  </a:ext>
                </a:extLst>
              </a:tr>
            </a:tbl>
          </a:graphicData>
        </a:graphic>
      </p:graphicFrame>
      <p:pic>
        <p:nvPicPr>
          <p:cNvPr id="31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600" y="1557291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547" y="1617363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562" y="1617362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547" y="3528844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562" y="3528843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849" y="3528842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547" y="2890717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562" y="2906536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849" y="2906536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Rectangle 41"/>
          <p:cNvSpPr/>
          <p:nvPr/>
        </p:nvSpPr>
        <p:spPr>
          <a:xfrm>
            <a:off x="3935711" y="2862142"/>
            <a:ext cx="314432" cy="584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547" y="2277110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Rectangle 43"/>
          <p:cNvSpPr/>
          <p:nvPr/>
        </p:nvSpPr>
        <p:spPr>
          <a:xfrm rot="5400000">
            <a:off x="2713698" y="2141440"/>
            <a:ext cx="344944" cy="584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547" y="4173102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Datei:Soccer ball animated.svg –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200" y="4160380"/>
            <a:ext cx="555625" cy="55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Rectangle 46"/>
          <p:cNvSpPr/>
          <p:nvPr/>
        </p:nvSpPr>
        <p:spPr>
          <a:xfrm rot="5400000">
            <a:off x="3153347" y="4287625"/>
            <a:ext cx="272560" cy="584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3279942" y="4151345"/>
            <a:ext cx="286334" cy="4912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629584" y="4800930"/>
            <a:ext cx="79086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more goals did Alex score than Whitney? 												______ goals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560727" y="5352845"/>
            <a:ext cx="1897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Alex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</a:rPr>
              <a:t> 8 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178270" y="5352845"/>
            <a:ext cx="2387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Whitney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</a:rPr>
              <a:t> 5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608041" y="5223714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2216882" y="3047669"/>
            <a:ext cx="56270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 flipH="1" flipV="1">
            <a:off x="2201740" y="507671"/>
            <a:ext cx="15142" cy="254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228884" y="3426322"/>
            <a:ext cx="1032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Lesson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26167" y="3018728"/>
            <a:ext cx="1064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English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1942366" y="2637331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 rot="16200000">
            <a:off x="-63978" y="1519065"/>
            <a:ext cx="2355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Number of pupils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15299" y="278789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15299" y="233123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1942366" y="2226994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942366" y="1816657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927224" y="1406320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927224" y="995983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942366" y="3047669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621014" y="192089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05139" y="151649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05139" y="112932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35360" y="70756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4445" y="31458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627809" y="3033429"/>
            <a:ext cx="976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Maths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920193" y="3033429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Music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13293" y="3033429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PE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2216881" y="2640535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216881" y="2226994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216881" y="1816657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216881" y="1406320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216881" y="994280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2445332" y="1612571"/>
            <a:ext cx="885371" cy="14350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692664" y="1406320"/>
            <a:ext cx="885371" cy="16413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961604" y="2434696"/>
            <a:ext cx="885371" cy="612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6139737" y="992905"/>
            <a:ext cx="885371" cy="20547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927224" y="595933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216881" y="595933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73460" y="3981367"/>
            <a:ext cx="7197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pupils prefer Music? 	___ pupils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991473" y="3982790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5845995" y="3644803"/>
                <a:ext cx="687707" cy="764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FF0000"/>
                    </a:solidFill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rgbClr val="FF0000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srgbClr val="FF0000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5995" y="3644803"/>
                <a:ext cx="687707" cy="764312"/>
              </a:xfrm>
              <a:prstGeom prst="rect">
                <a:avLst/>
              </a:prstGeom>
              <a:blipFill>
                <a:blip r:embed="rId5"/>
                <a:stretch>
                  <a:fillRect l="-18584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767701" y="5215170"/>
            <a:ext cx="88000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fewer pupils prefer Music to Maths? </a:t>
            </a:r>
          </a:p>
          <a:p>
            <a:r>
              <a:rPr lang="en-GB" sz="2800" dirty="0"/>
              <a:t>												___ pupils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52537" y="5649083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cxnSp>
        <p:nvCxnSpPr>
          <p:cNvPr id="43" name="Straight Connector 42"/>
          <p:cNvCxnSpPr/>
          <p:nvPr/>
        </p:nvCxnSpPr>
        <p:spPr>
          <a:xfrm flipH="1">
            <a:off x="1942091" y="2434696"/>
            <a:ext cx="3904885" cy="0"/>
          </a:xfrm>
          <a:prstGeom prst="line">
            <a:avLst/>
          </a:prstGeom>
          <a:ln w="381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1930402" y="1405361"/>
            <a:ext cx="2647633" cy="0"/>
          </a:xfrm>
          <a:prstGeom prst="line">
            <a:avLst/>
          </a:prstGeom>
          <a:ln w="381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1946138" y="1402822"/>
            <a:ext cx="10160" cy="1026281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979" y="4440535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748823" y="455592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403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7" grpId="1"/>
      <p:bldP spid="40" grpId="0"/>
      <p:bldP spid="42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283461"/>
              </p:ext>
            </p:extLst>
          </p:nvPr>
        </p:nvGraphicFramePr>
        <p:xfrm>
          <a:off x="737586" y="3496985"/>
          <a:ext cx="4310743" cy="26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886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902857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Lesson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Number</a:t>
                      </a:r>
                      <a:r>
                        <a:rPr lang="en-GB" sz="24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 of pupils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English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Maths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5418524" y="4741163"/>
            <a:ext cx="2954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Key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3 pupils	</a:t>
            </a:r>
          </a:p>
        </p:txBody>
      </p:sp>
      <p:sp>
        <p:nvSpPr>
          <p:cNvPr id="39" name="Rectangle 38"/>
          <p:cNvSpPr/>
          <p:nvPr/>
        </p:nvSpPr>
        <p:spPr>
          <a:xfrm>
            <a:off x="6106706" y="4798041"/>
            <a:ext cx="418944" cy="43277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2278725" y="4073283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2792280" y="4073283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3319664" y="4073283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3443581" y="4045055"/>
            <a:ext cx="359470" cy="462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278725" y="4610775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2792280" y="4610775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319664" y="4610775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3637189" y="4583896"/>
            <a:ext cx="359470" cy="462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2278725" y="5152174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2278725" y="5693576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2792280" y="5693576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3319664" y="5693575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3848965" y="5700896"/>
            <a:ext cx="388925" cy="4017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3972882" y="5672668"/>
            <a:ext cx="359470" cy="462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0768" y="3557250"/>
            <a:ext cx="747045" cy="747045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5363612" y="36999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57" name="Straight Connector 56"/>
          <p:cNvCxnSpPr/>
          <p:nvPr/>
        </p:nvCxnSpPr>
        <p:spPr>
          <a:xfrm>
            <a:off x="2216882" y="2856597"/>
            <a:ext cx="56270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 flipV="1">
            <a:off x="2201740" y="316599"/>
            <a:ext cx="15142" cy="254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2326167" y="2827656"/>
            <a:ext cx="1064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English</a:t>
            </a:r>
          </a:p>
        </p:txBody>
      </p:sp>
      <p:cxnSp>
        <p:nvCxnSpPr>
          <p:cNvPr id="61" name="Straight Connector 60"/>
          <p:cNvCxnSpPr/>
          <p:nvPr/>
        </p:nvCxnSpPr>
        <p:spPr>
          <a:xfrm>
            <a:off x="1942366" y="2446259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 rot="16200000">
            <a:off x="-63978" y="1327993"/>
            <a:ext cx="2355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Number of pupils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615299" y="259682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615299" y="214016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cxnSp>
        <p:nvCxnSpPr>
          <p:cNvPr id="65" name="Straight Connector 64"/>
          <p:cNvCxnSpPr/>
          <p:nvPr/>
        </p:nvCxnSpPr>
        <p:spPr>
          <a:xfrm>
            <a:off x="1942366" y="2035922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1942366" y="1625585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1927224" y="1215248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1927224" y="804911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1942366" y="2856597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1621014" y="172982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605139" y="132542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605139" y="93824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435360" y="51649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434445" y="12351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627809" y="2842357"/>
            <a:ext cx="976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Maths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920193" y="2842357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Music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313293" y="2842357"/>
            <a:ext cx="49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PE</a:t>
            </a:r>
          </a:p>
        </p:txBody>
      </p:sp>
      <p:cxnSp>
        <p:nvCxnSpPr>
          <p:cNvPr id="78" name="Straight Connector 77"/>
          <p:cNvCxnSpPr/>
          <p:nvPr/>
        </p:nvCxnSpPr>
        <p:spPr>
          <a:xfrm>
            <a:off x="2216881" y="2449463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2216881" y="2035922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2216881" y="1625585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2216881" y="1215248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2216881" y="803208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/>
          <p:cNvSpPr/>
          <p:nvPr/>
        </p:nvSpPr>
        <p:spPr>
          <a:xfrm>
            <a:off x="2445332" y="1421499"/>
            <a:ext cx="885371" cy="14350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3692664" y="1215248"/>
            <a:ext cx="885371" cy="16413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61604" y="2243624"/>
            <a:ext cx="885371" cy="6129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6139737" y="801833"/>
            <a:ext cx="885371" cy="20547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7" name="Straight Connector 86"/>
          <p:cNvCxnSpPr/>
          <p:nvPr/>
        </p:nvCxnSpPr>
        <p:spPr>
          <a:xfrm>
            <a:off x="1927224" y="404861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2216881" y="404861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05675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950975" y="4184179"/>
            <a:ext cx="1234535" cy="56807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334715" y="4184179"/>
            <a:ext cx="1234535" cy="56807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4718455" y="4184179"/>
            <a:ext cx="1234535" cy="56807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1980489" y="4075899"/>
            <a:ext cx="56270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 flipV="1">
            <a:off x="1965347" y="1147670"/>
            <a:ext cx="15142" cy="292823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86264" y="4734237"/>
            <a:ext cx="914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Filling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705973" y="3665561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 rot="16200000">
            <a:off x="-178312" y="2406719"/>
            <a:ext cx="2472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Number of people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78906" y="381612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78906" y="33594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1705973" y="3255224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705973" y="2844887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690831" y="2434550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690831" y="2024213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705973" y="4075899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384621" y="294912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68746" y="254472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68746" y="215755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89054" y="17247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74912" y="130583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1980488" y="3668765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980488" y="3255224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980488" y="2844887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980488" y="2434550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980488" y="2022510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4846905" y="2846590"/>
            <a:ext cx="885371" cy="121985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203440" y="2624216"/>
            <a:ext cx="885371" cy="144223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690831" y="1624163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980488" y="1624163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684895" y="1217763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180793" y="89984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14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1980488" y="1217763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3490369" y="1213037"/>
            <a:ext cx="885371" cy="28581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654514" y="5180651"/>
            <a:ext cx="76012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000" dirty="0"/>
              <a:t>Twice as many people like egg than jam.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000" dirty="0"/>
              <a:t>More people like ham than any other filling.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133833" y="1624163"/>
            <a:ext cx="885371" cy="24517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2223749" y="4191445"/>
            <a:ext cx="699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Egg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490369" y="4191445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Ham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927841" y="4191445"/>
            <a:ext cx="756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Jam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102196" y="4184179"/>
            <a:ext cx="1234535" cy="56807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6073818" y="4191445"/>
            <a:ext cx="1317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Chicken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402662" y="519562"/>
            <a:ext cx="699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Egg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131385" y="535872"/>
            <a:ext cx="8675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Ham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557134" y="506810"/>
            <a:ext cx="756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Jam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526676" y="517060"/>
            <a:ext cx="1317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Chicken</a:t>
            </a:r>
          </a:p>
        </p:txBody>
      </p:sp>
      <p:cxnSp>
        <p:nvCxnSpPr>
          <p:cNvPr id="49" name="Straight Connector 48"/>
          <p:cNvCxnSpPr/>
          <p:nvPr/>
        </p:nvCxnSpPr>
        <p:spPr>
          <a:xfrm flipV="1">
            <a:off x="2655915" y="534789"/>
            <a:ext cx="862163" cy="5362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4072360" y="525538"/>
            <a:ext cx="862163" cy="5362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5256172" y="534001"/>
            <a:ext cx="862163" cy="5362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6493178" y="519821"/>
            <a:ext cx="862163" cy="53626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43017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4" grpId="0" animBg="1"/>
      <p:bldP spid="39" grpId="0" animBg="1"/>
      <p:bldP spid="40" grpId="0"/>
      <p:bldP spid="41" grpId="0"/>
      <p:bldP spid="42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39024" y="1912575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96530" y="53218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09886" y="2108375"/>
            <a:ext cx="7024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Indian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90003" y="2108375"/>
            <a:ext cx="5357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Thai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086730" y="402916"/>
            <a:ext cx="3272994" cy="1721091"/>
            <a:chOff x="3346074" y="839096"/>
            <a:chExt cx="4597122" cy="2055195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3571130" y="2891803"/>
              <a:ext cx="437206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 flipV="1">
              <a:off x="3559365" y="839096"/>
              <a:ext cx="11765" cy="205270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346074" y="1233727"/>
              <a:ext cx="213291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3357839" y="2891803"/>
              <a:ext cx="213291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3748628" y="2109538"/>
              <a:ext cx="687906" cy="782266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717767" y="1565342"/>
              <a:ext cx="687906" cy="1326462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703695" y="2560187"/>
              <a:ext cx="687906" cy="323979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619068" y="1565342"/>
              <a:ext cx="687906" cy="1328949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703955"/>
              </p:ext>
            </p:extLst>
          </p:nvPr>
        </p:nvGraphicFramePr>
        <p:xfrm>
          <a:off x="480480" y="131430"/>
          <a:ext cx="2634966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1282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893684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Takeaway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People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Chinese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Indian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Pizza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Thai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5725507" y="2108375"/>
            <a:ext cx="6469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Pizza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86261" y="2108375"/>
            <a:ext cx="8902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Chinese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426800"/>
              </p:ext>
            </p:extLst>
          </p:nvPr>
        </p:nvGraphicFramePr>
        <p:xfrm>
          <a:off x="4186261" y="2602466"/>
          <a:ext cx="2773067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587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1718480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349813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Chinese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Indian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49813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Pizza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349813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Thai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5367856" y="2680431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7031378" y="2600112"/>
            <a:ext cx="1287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Key        </a:t>
            </a:r>
          </a:p>
          <a:p>
            <a:r>
              <a:rPr lang="en-GB" sz="1600" dirty="0"/>
              <a:t>       8 people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640701"/>
              </p:ext>
            </p:extLst>
          </p:nvPr>
        </p:nvGraphicFramePr>
        <p:xfrm>
          <a:off x="4176452" y="4523177"/>
          <a:ext cx="2776513" cy="1587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0889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1705624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141484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Chinese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398870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Indian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301488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Pizza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261290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Thai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7125142" y="2962349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7031378" y="5115577"/>
            <a:ext cx="1395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Key        </a:t>
            </a:r>
          </a:p>
          <a:p>
            <a:r>
              <a:rPr lang="en-GB" sz="1600" dirty="0"/>
              <a:t>       4 people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152089" y="5480364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000627"/>
              </p:ext>
            </p:extLst>
          </p:nvPr>
        </p:nvGraphicFramePr>
        <p:xfrm>
          <a:off x="468203" y="2216004"/>
          <a:ext cx="2634966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1282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893684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Takeaway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People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Chinese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Indian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Pizza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Thai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</a:tbl>
          </a:graphicData>
        </a:graphic>
      </p:graphicFrame>
      <p:sp>
        <p:nvSpPr>
          <p:cNvPr id="27" name="Rectangle 26"/>
          <p:cNvSpPr/>
          <p:nvPr/>
        </p:nvSpPr>
        <p:spPr>
          <a:xfrm>
            <a:off x="5356445" y="4621585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697662" y="4621604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830164" y="4606512"/>
            <a:ext cx="376489" cy="256194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341509" y="4992552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6056275" y="4992571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6188777" y="4977479"/>
            <a:ext cx="376489" cy="256194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5361407" y="5405338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5364958" y="5810296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5710643" y="5804731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5682726" y="5778762"/>
            <a:ext cx="376489" cy="123648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 rot="5400000">
            <a:off x="5752579" y="5848118"/>
            <a:ext cx="278819" cy="123648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348422"/>
              </p:ext>
            </p:extLst>
          </p:nvPr>
        </p:nvGraphicFramePr>
        <p:xfrm>
          <a:off x="480514" y="4279697"/>
          <a:ext cx="2634966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1282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893684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Takeaway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People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Chinese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Indian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Pizza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238208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Thai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5685197" y="4992552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482270" y="5396325"/>
            <a:ext cx="376489" cy="13540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492047" y="2792602"/>
            <a:ext cx="376489" cy="13540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747026" y="3089709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890545" y="3085634"/>
            <a:ext cx="376489" cy="256194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5375948" y="3089690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Rectangle 44"/>
          <p:cNvSpPr/>
          <p:nvPr/>
        </p:nvSpPr>
        <p:spPr>
          <a:xfrm>
            <a:off x="5380065" y="3479304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 rot="5400000">
            <a:off x="5441045" y="3530306"/>
            <a:ext cx="249118" cy="147114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5380065" y="3857876"/>
            <a:ext cx="223964" cy="23774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 rot="5400000">
            <a:off x="5514602" y="3900954"/>
            <a:ext cx="249118" cy="147114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9" name="Straight Connector 48"/>
          <p:cNvCxnSpPr/>
          <p:nvPr/>
        </p:nvCxnSpPr>
        <p:spPr>
          <a:xfrm>
            <a:off x="3159167" y="3459222"/>
            <a:ext cx="929600" cy="2036703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3150090" y="3281737"/>
            <a:ext cx="937187" cy="250422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3237683" y="1262420"/>
            <a:ext cx="794322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5894662" y="3029326"/>
            <a:ext cx="10583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8 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000" dirty="0"/>
              <a:t> 4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2000" dirty="0"/>
          </a:p>
        </p:txBody>
      </p:sp>
      <p:cxnSp>
        <p:nvCxnSpPr>
          <p:cNvPr id="54" name="Straight Connector 53"/>
          <p:cNvCxnSpPr/>
          <p:nvPr/>
        </p:nvCxnSpPr>
        <p:spPr>
          <a:xfrm flipH="1">
            <a:off x="4269007" y="733394"/>
            <a:ext cx="2729713" cy="0"/>
          </a:xfrm>
          <a:prstGeom prst="line">
            <a:avLst/>
          </a:prstGeom>
          <a:ln w="28575">
            <a:solidFill>
              <a:schemeClr val="accent4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894662" y="3029326"/>
            <a:ext cx="6944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000" dirty="0"/>
              <a:t> 12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6998720" y="2616776"/>
            <a:ext cx="1245168" cy="756000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>
            <a:off x="6998720" y="5115577"/>
            <a:ext cx="1245168" cy="756000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6317" y="147873"/>
            <a:ext cx="747045" cy="74704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5639161" y="2905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519782" y="3085634"/>
            <a:ext cx="2432783" cy="256194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531641" y="5149144"/>
            <a:ext cx="2432783" cy="256194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453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4" grpId="0" animBg="1"/>
      <p:bldP spid="53" grpId="0"/>
      <p:bldP spid="53" grpId="1"/>
      <p:bldP spid="56" grpId="0"/>
      <p:bldP spid="52" grpId="0" animBg="1"/>
      <p:bldP spid="57" grpId="0" animBg="1"/>
      <p:bldP spid="59" grpId="0"/>
      <p:bldP spid="59" grpId="1"/>
      <p:bldP spid="62" grpId="0" animBg="1"/>
      <p:bldP spid="6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10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21124" y="943985"/>
            <a:ext cx="7436566" cy="6059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</a:rPr>
              <a:t>Ron thinks that he won the 100 m sprint because he has the biggest number.</a:t>
            </a:r>
          </a:p>
          <a:p>
            <a:pPr lvl="0"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</a:t>
            </a:r>
          </a:p>
          <a:p>
            <a:pPr lvl="0"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8" name="Table 47"/>
          <p:cNvGraphicFramePr>
            <a:graphicFrameLocks noGrp="1"/>
          </p:cNvGraphicFramePr>
          <p:nvPr>
            <p:extLst/>
          </p:nvPr>
        </p:nvGraphicFramePr>
        <p:xfrm>
          <a:off x="920261" y="822894"/>
          <a:ext cx="6895555" cy="351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9111">
                  <a:extLst>
                    <a:ext uri="{9D8B030D-6E8A-4147-A177-3AD203B41FA5}">
                      <a16:colId xmlns:a16="http://schemas.microsoft.com/office/drawing/2014/main" val="4050082980"/>
                    </a:ext>
                  </a:extLst>
                </a:gridCol>
                <a:gridCol w="1379111">
                  <a:extLst>
                    <a:ext uri="{9D8B030D-6E8A-4147-A177-3AD203B41FA5}">
                      <a16:colId xmlns:a16="http://schemas.microsoft.com/office/drawing/2014/main" val="4176252580"/>
                    </a:ext>
                  </a:extLst>
                </a:gridCol>
                <a:gridCol w="1379111">
                  <a:extLst>
                    <a:ext uri="{9D8B030D-6E8A-4147-A177-3AD203B41FA5}">
                      <a16:colId xmlns:a16="http://schemas.microsoft.com/office/drawing/2014/main" val="3703904951"/>
                    </a:ext>
                  </a:extLst>
                </a:gridCol>
                <a:gridCol w="1379111">
                  <a:extLst>
                    <a:ext uri="{9D8B030D-6E8A-4147-A177-3AD203B41FA5}">
                      <a16:colId xmlns:a16="http://schemas.microsoft.com/office/drawing/2014/main" val="3412762011"/>
                    </a:ext>
                  </a:extLst>
                </a:gridCol>
                <a:gridCol w="1379111">
                  <a:extLst>
                    <a:ext uri="{9D8B030D-6E8A-4147-A177-3AD203B41FA5}">
                      <a16:colId xmlns:a16="http://schemas.microsoft.com/office/drawing/2014/main" val="2826234415"/>
                    </a:ext>
                  </a:extLst>
                </a:gridCol>
              </a:tblGrid>
              <a:tr h="759655"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100 m sprint (s)</a:t>
                      </a:r>
                      <a:endParaRPr lang="en-US" sz="22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Shot put (m)</a:t>
                      </a:r>
                      <a:endParaRPr lang="en-US" sz="22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50 m Sack race (s)</a:t>
                      </a:r>
                      <a:endParaRPr lang="en-US" sz="22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Javelin</a:t>
                      </a:r>
                    </a:p>
                    <a:p>
                      <a:pPr algn="ctr"/>
                      <a:r>
                        <a:rPr lang="en-US" sz="22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(m)</a:t>
                      </a:r>
                      <a:endParaRPr lang="en-US" sz="22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360112"/>
                  </a:ext>
                </a:extLst>
              </a:tr>
              <a:tr h="550829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Gill Sans MT" panose="020B0502020104020203" pitchFamily="34" charset="0"/>
                        </a:rPr>
                        <a:t>Amir</a:t>
                      </a:r>
                      <a:endParaRPr lang="en-US" sz="22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15.5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6.5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18.9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11.2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08678"/>
                  </a:ext>
                </a:extLst>
              </a:tr>
              <a:tr h="550829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Gill Sans MT" panose="020B0502020104020203" pitchFamily="34" charset="0"/>
                        </a:rPr>
                        <a:t>Dora</a:t>
                      </a:r>
                      <a:endParaRPr lang="en-US" sz="22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16.2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7.5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20.1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13.3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822139"/>
                  </a:ext>
                </a:extLst>
              </a:tr>
              <a:tr h="550829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Gill Sans MT" panose="020B0502020104020203" pitchFamily="34" charset="0"/>
                        </a:rPr>
                        <a:t>Teddy</a:t>
                      </a:r>
                      <a:endParaRPr lang="en-US" sz="22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15.8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6.9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19.3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13.9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6942731"/>
                  </a:ext>
                </a:extLst>
              </a:tr>
              <a:tr h="550829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Gill Sans MT" panose="020B0502020104020203" pitchFamily="34" charset="0"/>
                        </a:rPr>
                        <a:t>Rosie</a:t>
                      </a:r>
                      <a:endParaRPr lang="en-US" sz="22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15.6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7.2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18.7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14.1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8084384"/>
                  </a:ext>
                </a:extLst>
              </a:tr>
              <a:tr h="550829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>
                          <a:latin typeface="Gill Sans MT" panose="020B0502020104020203" pitchFamily="34" charset="0"/>
                        </a:rPr>
                        <a:t>Ron</a:t>
                      </a:r>
                      <a:endParaRPr lang="en-US" sz="22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17.9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6.3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18.7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>
                          <a:latin typeface="Gill Sans MT" panose="020B0502020104020203" pitchFamily="34" charset="0"/>
                        </a:rPr>
                        <a:t>13.3</a:t>
                      </a:r>
                      <a:endParaRPr lang="en-US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53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7290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11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0568" y="200297"/>
            <a:ext cx="7837122" cy="5811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</a:rPr>
              <a:t>This table shows the 10 largest stadiums in Europe.</a:t>
            </a: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585" b="1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3692" b="1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3692" b="1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3692" b="1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3776" indent="-263776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246839"/>
              </p:ext>
            </p:extLst>
          </p:nvPr>
        </p:nvGraphicFramePr>
        <p:xfrm>
          <a:off x="420568" y="661847"/>
          <a:ext cx="8434750" cy="48160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15627">
                  <a:extLst>
                    <a:ext uri="{9D8B030D-6E8A-4147-A177-3AD203B41FA5}">
                      <a16:colId xmlns:a16="http://schemas.microsoft.com/office/drawing/2014/main" val="3531137"/>
                    </a:ext>
                  </a:extLst>
                </a:gridCol>
                <a:gridCol w="1973041">
                  <a:extLst>
                    <a:ext uri="{9D8B030D-6E8A-4147-A177-3AD203B41FA5}">
                      <a16:colId xmlns:a16="http://schemas.microsoft.com/office/drawing/2014/main" val="1317248620"/>
                    </a:ext>
                  </a:extLst>
                </a:gridCol>
                <a:gridCol w="1973041">
                  <a:extLst>
                    <a:ext uri="{9D8B030D-6E8A-4147-A177-3AD203B41FA5}">
                      <a16:colId xmlns:a16="http://schemas.microsoft.com/office/drawing/2014/main" val="2684739666"/>
                    </a:ext>
                  </a:extLst>
                </a:gridCol>
                <a:gridCol w="1973041">
                  <a:extLst>
                    <a:ext uri="{9D8B030D-6E8A-4147-A177-3AD203B41FA5}">
                      <a16:colId xmlns:a16="http://schemas.microsoft.com/office/drawing/2014/main" val="561659960"/>
                    </a:ext>
                  </a:extLst>
                </a:gridCol>
              </a:tblGrid>
              <a:tr h="507454"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Stadium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City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Country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Capacity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2510040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Camp </a:t>
                      </a:r>
                      <a:r>
                        <a:rPr lang="en-GB" sz="1700" b="0" dirty="0" err="1" smtClean="0">
                          <a:latin typeface="Gill Sans MT" panose="020B0502020104020203" pitchFamily="34" charset="0"/>
                        </a:rPr>
                        <a:t>Nou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Barcelona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Spain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99,365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428620266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Wembley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London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England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90,000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9325047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Signal </a:t>
                      </a:r>
                      <a:r>
                        <a:rPr lang="en-GB" sz="1700" b="0" dirty="0" err="1" smtClean="0">
                          <a:latin typeface="Gill Sans MT" panose="020B0502020104020203" pitchFamily="34" charset="0"/>
                        </a:rPr>
                        <a:t>Iduna</a:t>
                      </a:r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 Park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Dortmund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Germany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81,359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2887647438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Santiago </a:t>
                      </a:r>
                      <a:r>
                        <a:rPr lang="en-GB" sz="1700" b="0" dirty="0" err="1" smtClean="0">
                          <a:latin typeface="Gill Sans MT" panose="020B0502020104020203" pitchFamily="34" charset="0"/>
                        </a:rPr>
                        <a:t>Bernabeu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Madrid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Spain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81,044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2218170638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San Siro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Milan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Italy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80,018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1209282091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err="1" smtClean="0">
                          <a:latin typeface="Gill Sans MT" panose="020B0502020104020203" pitchFamily="34" charset="0"/>
                        </a:rPr>
                        <a:t>Stade</a:t>
                      </a:r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 de France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Paris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France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80,000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1614178911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err="1" smtClean="0">
                          <a:latin typeface="Gill Sans MT" panose="020B0502020104020203" pitchFamily="34" charset="0"/>
                        </a:rPr>
                        <a:t>Luzhniki</a:t>
                      </a:r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 Stadium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Moscow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Russia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78,300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2431230398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Ataturk </a:t>
                      </a:r>
                      <a:r>
                        <a:rPr lang="en-GB" sz="1700" b="0" dirty="0" err="1" smtClean="0">
                          <a:latin typeface="Gill Sans MT" panose="020B0502020104020203" pitchFamily="34" charset="0"/>
                        </a:rPr>
                        <a:t>Olimpiyat</a:t>
                      </a:r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 Stadium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Istanbul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Turkey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76,092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3846897111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Old Trafford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Manchester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England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75,811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1542227159"/>
                  </a:ext>
                </a:extLst>
              </a:tr>
              <a:tr h="430863">
                <a:tc>
                  <a:txBody>
                    <a:bodyPr/>
                    <a:lstStyle/>
                    <a:p>
                      <a:pPr algn="ctr"/>
                      <a:r>
                        <a:rPr lang="en-GB" sz="1700" b="0" dirty="0" smtClean="0">
                          <a:latin typeface="Gill Sans MT" panose="020B0502020104020203" pitchFamily="34" charset="0"/>
                        </a:rPr>
                        <a:t>Allianz Arena</a:t>
                      </a:r>
                      <a:endParaRPr lang="en-GB" sz="17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Munich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Germany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dirty="0" smtClean="0">
                          <a:latin typeface="Gill Sans MT" panose="020B0502020104020203" pitchFamily="34" charset="0"/>
                        </a:rPr>
                        <a:t>75,000</a:t>
                      </a:r>
                      <a:endParaRPr lang="en-GB" sz="17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7407935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18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3439" y="1210491"/>
            <a:ext cx="6783977" cy="2499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b="1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True or False?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fourth largest stadium is the San Siro.</a:t>
            </a:r>
          </a:p>
          <a:p>
            <a:pPr lvl="0">
              <a:lnSpc>
                <a:spcPct val="115000"/>
              </a:lnSpc>
              <a:defRPr/>
            </a:pPr>
            <a:endParaRPr lang="en-US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6 stadiums with a capacity of more than 80,000</a:t>
            </a:r>
          </a:p>
          <a:p>
            <a:pPr lvl="0">
              <a:lnSpc>
                <a:spcPct val="115000"/>
              </a:lnSpc>
              <a:defRPr/>
            </a:pPr>
            <a:endParaRPr lang="en-US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of the largest stadiums are in England.</a:t>
            </a:r>
          </a:p>
          <a:p>
            <a:pPr marL="285750" lvl="0" indent="-285750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207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13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21124" y="943985"/>
            <a:ext cx="7436566" cy="5582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table shows how many children own dogs and cats.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Fill in the missing gaps and answer the questions below.</a:t>
            </a: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3776" indent="-263776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more boys have dogs than girls?</a:t>
            </a:r>
          </a:p>
          <a:p>
            <a:pPr marL="263776" indent="-263776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more girls have cats than dogs?</a:t>
            </a:r>
          </a:p>
          <a:p>
            <a:pPr marL="263776" indent="-263776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more children have dogs than cats?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207841" y="2833813"/>
          <a:ext cx="4320396" cy="19225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99">
                  <a:extLst>
                    <a:ext uri="{9D8B030D-6E8A-4147-A177-3AD203B41FA5}">
                      <a16:colId xmlns:a16="http://schemas.microsoft.com/office/drawing/2014/main" val="1728912691"/>
                    </a:ext>
                  </a:extLst>
                </a:gridCol>
                <a:gridCol w="1080099">
                  <a:extLst>
                    <a:ext uri="{9D8B030D-6E8A-4147-A177-3AD203B41FA5}">
                      <a16:colId xmlns:a16="http://schemas.microsoft.com/office/drawing/2014/main" val="3347279981"/>
                    </a:ext>
                  </a:extLst>
                </a:gridCol>
                <a:gridCol w="1080099">
                  <a:extLst>
                    <a:ext uri="{9D8B030D-6E8A-4147-A177-3AD203B41FA5}">
                      <a16:colId xmlns:a16="http://schemas.microsoft.com/office/drawing/2014/main" val="1793939173"/>
                    </a:ext>
                  </a:extLst>
                </a:gridCol>
                <a:gridCol w="1080099">
                  <a:extLst>
                    <a:ext uri="{9D8B030D-6E8A-4147-A177-3AD203B41FA5}">
                      <a16:colId xmlns:a16="http://schemas.microsoft.com/office/drawing/2014/main" val="969482924"/>
                    </a:ext>
                  </a:extLst>
                </a:gridCol>
              </a:tblGrid>
              <a:tr h="478302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latin typeface="Gill Sans MT" panose="020B0502020104020203" pitchFamily="34" charset="0"/>
                        </a:rPr>
                        <a:t>Boys</a:t>
                      </a:r>
                      <a:endParaRPr lang="en-GB" sz="26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latin typeface="Gill Sans MT" panose="020B0502020104020203" pitchFamily="34" charset="0"/>
                        </a:rPr>
                        <a:t>Girls</a:t>
                      </a:r>
                      <a:endParaRPr lang="en-GB" sz="26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latin typeface="Gill Sans MT" panose="020B0502020104020203" pitchFamily="34" charset="0"/>
                        </a:rPr>
                        <a:t>Total</a:t>
                      </a:r>
                      <a:endParaRPr lang="en-GB" sz="26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6277268"/>
                  </a:ext>
                </a:extLst>
              </a:tr>
              <a:tr h="478302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latin typeface="Gill Sans MT" panose="020B0502020104020203" pitchFamily="34" charset="0"/>
                        </a:rPr>
                        <a:t>Dogs</a:t>
                      </a:r>
                      <a:endParaRPr lang="en-GB" sz="26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Gill Sans MT" panose="020B0502020104020203" pitchFamily="34" charset="0"/>
                        </a:rPr>
                        <a:t>44</a:t>
                      </a:r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317364855"/>
                  </a:ext>
                </a:extLst>
              </a:tr>
              <a:tr h="478302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latin typeface="Gill Sans MT" panose="020B0502020104020203" pitchFamily="34" charset="0"/>
                        </a:rPr>
                        <a:t>Cats</a:t>
                      </a:r>
                      <a:endParaRPr lang="en-GB" sz="26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Gill Sans MT" panose="020B0502020104020203" pitchFamily="34" charset="0"/>
                        </a:rPr>
                        <a:t>38</a:t>
                      </a:r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708661719"/>
                  </a:ext>
                </a:extLst>
              </a:tr>
              <a:tr h="478302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latin typeface="Gill Sans MT" panose="020B0502020104020203" pitchFamily="34" charset="0"/>
                        </a:rPr>
                        <a:t>Total</a:t>
                      </a:r>
                      <a:endParaRPr lang="en-GB" sz="26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Gill Sans MT" panose="020B0502020104020203" pitchFamily="34" charset="0"/>
                        </a:rPr>
                        <a:t>125</a:t>
                      </a:r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Gill Sans MT" panose="020B0502020104020203" pitchFamily="34" charset="0"/>
                        </a:rPr>
                        <a:t>245</a:t>
                      </a:r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10407726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687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400" y="2624833"/>
            <a:ext cx="2683200" cy="160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248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15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21124" y="943985"/>
            <a:ext cx="7436566" cy="5974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120 people were asked where they went on 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holiday during the summer months of last year.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this information to create a two-way table.</a:t>
            </a:r>
          </a:p>
          <a:p>
            <a:pPr lvl="0">
              <a:lnSpc>
                <a:spcPct val="115000"/>
              </a:lnSpc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21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June, 6 people went to France and 18 went to Spain. 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July, 10 people went to France and 19 went to Italy.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August,15 people went to Spain.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35 people went to France altogether.  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39 people went to Italy altogether.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35 people went away in June.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43 people went on holiday in August.</a:t>
            </a:r>
          </a:p>
          <a:p>
            <a:pPr lvl="0">
              <a:lnSpc>
                <a:spcPct val="115000"/>
              </a:lnSpc>
              <a:defRPr/>
            </a:pPr>
            <a:endParaRPr lang="en-US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 result for sun cartoon">
            <a:hlinkClick r:id="rId3" tgtFrame="&quot;_blank&quot;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227" y="1981720"/>
            <a:ext cx="1301262" cy="110548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9317985" y="1688861"/>
          <a:ext cx="5442810" cy="24032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8562">
                  <a:extLst>
                    <a:ext uri="{9D8B030D-6E8A-4147-A177-3AD203B41FA5}">
                      <a16:colId xmlns:a16="http://schemas.microsoft.com/office/drawing/2014/main" val="1728912691"/>
                    </a:ext>
                  </a:extLst>
                </a:gridCol>
                <a:gridCol w="1088562">
                  <a:extLst>
                    <a:ext uri="{9D8B030D-6E8A-4147-A177-3AD203B41FA5}">
                      <a16:colId xmlns:a16="http://schemas.microsoft.com/office/drawing/2014/main" val="3347279981"/>
                    </a:ext>
                  </a:extLst>
                </a:gridCol>
                <a:gridCol w="1088562">
                  <a:extLst>
                    <a:ext uri="{9D8B030D-6E8A-4147-A177-3AD203B41FA5}">
                      <a16:colId xmlns:a16="http://schemas.microsoft.com/office/drawing/2014/main" val="1793939173"/>
                    </a:ext>
                  </a:extLst>
                </a:gridCol>
                <a:gridCol w="1088562">
                  <a:extLst>
                    <a:ext uri="{9D8B030D-6E8A-4147-A177-3AD203B41FA5}">
                      <a16:colId xmlns:a16="http://schemas.microsoft.com/office/drawing/2014/main" val="3054705099"/>
                    </a:ext>
                  </a:extLst>
                </a:gridCol>
                <a:gridCol w="1088562">
                  <a:extLst>
                    <a:ext uri="{9D8B030D-6E8A-4147-A177-3AD203B41FA5}">
                      <a16:colId xmlns:a16="http://schemas.microsoft.com/office/drawing/2014/main" val="969482924"/>
                    </a:ext>
                  </a:extLst>
                </a:gridCol>
              </a:tblGrid>
              <a:tr h="478302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smtClean="0">
                          <a:latin typeface="Gill Sans MT" panose="020B0502020104020203" pitchFamily="34" charset="0"/>
                        </a:rPr>
                        <a:t>France</a:t>
                      </a:r>
                      <a:endParaRPr lang="en-GB" sz="26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smtClean="0">
                          <a:latin typeface="Gill Sans MT" panose="020B0502020104020203" pitchFamily="34" charset="0"/>
                        </a:rPr>
                        <a:t>Spain</a:t>
                      </a:r>
                      <a:endParaRPr lang="en-GB" sz="26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smtClean="0">
                          <a:latin typeface="Gill Sans MT" panose="020B0502020104020203" pitchFamily="34" charset="0"/>
                        </a:rPr>
                        <a:t>Italy</a:t>
                      </a:r>
                      <a:endParaRPr lang="en-GB" sz="26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latin typeface="Gill Sans MT" panose="020B0502020104020203" pitchFamily="34" charset="0"/>
                        </a:rPr>
                        <a:t>Total</a:t>
                      </a:r>
                      <a:endParaRPr lang="en-GB" sz="26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6277268"/>
                  </a:ext>
                </a:extLst>
              </a:tr>
              <a:tr h="478302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smtClean="0">
                          <a:latin typeface="Gill Sans MT" panose="020B0502020104020203" pitchFamily="34" charset="0"/>
                        </a:rPr>
                        <a:t>June</a:t>
                      </a:r>
                      <a:endParaRPr lang="en-GB" sz="26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317364855"/>
                  </a:ext>
                </a:extLst>
              </a:tr>
              <a:tr h="478302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smtClean="0">
                          <a:latin typeface="Gill Sans MT" panose="020B0502020104020203" pitchFamily="34" charset="0"/>
                        </a:rPr>
                        <a:t>July</a:t>
                      </a:r>
                      <a:endParaRPr lang="en-GB" sz="26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708661719"/>
                  </a:ext>
                </a:extLst>
              </a:tr>
              <a:tr h="478302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smtClean="0">
                          <a:latin typeface="Gill Sans MT" panose="020B0502020104020203" pitchFamily="34" charset="0"/>
                        </a:rPr>
                        <a:t>Aug</a:t>
                      </a:r>
                      <a:endParaRPr lang="en-GB" sz="2600" b="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3323117992"/>
                  </a:ext>
                </a:extLst>
              </a:tr>
              <a:tr h="478302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latin typeface="Gill Sans MT" panose="020B0502020104020203" pitchFamily="34" charset="0"/>
                        </a:rPr>
                        <a:t>Total</a:t>
                      </a:r>
                      <a:endParaRPr lang="en-GB" sz="26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rgbClr val="943634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10407726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734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16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21124" y="943985"/>
            <a:ext cx="7436566" cy="3752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Rosie’s weekly timetable from secondary school.</a:t>
            </a: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585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716712" y="2458037"/>
          <a:ext cx="7842464" cy="27478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0462">
                  <a:extLst>
                    <a:ext uri="{9D8B030D-6E8A-4147-A177-3AD203B41FA5}">
                      <a16:colId xmlns:a16="http://schemas.microsoft.com/office/drawing/2014/main" val="1324494433"/>
                    </a:ext>
                  </a:extLst>
                </a:gridCol>
                <a:gridCol w="498462">
                  <a:extLst>
                    <a:ext uri="{9D8B030D-6E8A-4147-A177-3AD203B41FA5}">
                      <a16:colId xmlns:a16="http://schemas.microsoft.com/office/drawing/2014/main" val="1929086998"/>
                    </a:ext>
                  </a:extLst>
                </a:gridCol>
                <a:gridCol w="897231">
                  <a:extLst>
                    <a:ext uri="{9D8B030D-6E8A-4147-A177-3AD203B41FA5}">
                      <a16:colId xmlns:a16="http://schemas.microsoft.com/office/drawing/2014/main" val="3354214650"/>
                    </a:ext>
                  </a:extLst>
                </a:gridCol>
                <a:gridCol w="897231">
                  <a:extLst>
                    <a:ext uri="{9D8B030D-6E8A-4147-A177-3AD203B41FA5}">
                      <a16:colId xmlns:a16="http://schemas.microsoft.com/office/drawing/2014/main" val="3560172323"/>
                    </a:ext>
                  </a:extLst>
                </a:gridCol>
                <a:gridCol w="531692">
                  <a:extLst>
                    <a:ext uri="{9D8B030D-6E8A-4147-A177-3AD203B41FA5}">
                      <a16:colId xmlns:a16="http://schemas.microsoft.com/office/drawing/2014/main" val="832291821"/>
                    </a:ext>
                  </a:extLst>
                </a:gridCol>
                <a:gridCol w="897231">
                  <a:extLst>
                    <a:ext uri="{9D8B030D-6E8A-4147-A177-3AD203B41FA5}">
                      <a16:colId xmlns:a16="http://schemas.microsoft.com/office/drawing/2014/main" val="2929454607"/>
                    </a:ext>
                  </a:extLst>
                </a:gridCol>
                <a:gridCol w="897231">
                  <a:extLst>
                    <a:ext uri="{9D8B030D-6E8A-4147-A177-3AD203B41FA5}">
                      <a16:colId xmlns:a16="http://schemas.microsoft.com/office/drawing/2014/main" val="2630682153"/>
                    </a:ext>
                  </a:extLst>
                </a:gridCol>
                <a:gridCol w="498462">
                  <a:extLst>
                    <a:ext uri="{9D8B030D-6E8A-4147-A177-3AD203B41FA5}">
                      <a16:colId xmlns:a16="http://schemas.microsoft.com/office/drawing/2014/main" val="2466942429"/>
                    </a:ext>
                  </a:extLst>
                </a:gridCol>
                <a:gridCol w="897231">
                  <a:extLst>
                    <a:ext uri="{9D8B030D-6E8A-4147-A177-3AD203B41FA5}">
                      <a16:colId xmlns:a16="http://schemas.microsoft.com/office/drawing/2014/main" val="3942374228"/>
                    </a:ext>
                  </a:extLst>
                </a:gridCol>
                <a:gridCol w="897231">
                  <a:extLst>
                    <a:ext uri="{9D8B030D-6E8A-4147-A177-3AD203B41FA5}">
                      <a16:colId xmlns:a16="http://schemas.microsoft.com/office/drawing/2014/main" val="2648046612"/>
                    </a:ext>
                  </a:extLst>
                </a:gridCol>
              </a:tblGrid>
              <a:tr h="759655"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 smtClean="0">
                          <a:latin typeface="Gill Sans MT" panose="020B0502020104020203" pitchFamily="34" charset="0"/>
                        </a:rPr>
                        <a:t>Y7CMc</a:t>
                      </a:r>
                      <a:endParaRPr lang="en-GB" sz="22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Daily Assembly (09:00 – 09:15)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vert="vert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1</a:t>
                      </a:r>
                    </a:p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09:15 - 09:55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2</a:t>
                      </a:r>
                    </a:p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09:55 -</a:t>
                      </a:r>
                      <a:r>
                        <a:rPr lang="en-GB" sz="1300" b="1" baseline="0" dirty="0" smtClean="0">
                          <a:latin typeface="Gill Sans MT" panose="020B0502020104020203" pitchFamily="34" charset="0"/>
                        </a:rPr>
                        <a:t> 10:45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Break</a:t>
                      </a:r>
                      <a:r>
                        <a:rPr lang="en-GB" sz="1300" baseline="0" dirty="0" smtClean="0">
                          <a:latin typeface="Gill Sans MT" panose="020B0502020104020203" pitchFamily="34" charset="0"/>
                        </a:rPr>
                        <a:t> </a:t>
                      </a:r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 (10:45 – 11:05)</a:t>
                      </a:r>
                    </a:p>
                  </a:txBody>
                  <a:tcPr marL="84406" marR="84406" marT="42203" marB="42203" vert="vert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3</a:t>
                      </a:r>
                    </a:p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11:05 - 11:55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4</a:t>
                      </a:r>
                    </a:p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11:55 - 12:45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Lunchtime (12:45 – 13:45)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vert="vert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5</a:t>
                      </a:r>
                    </a:p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13:45 </a:t>
                      </a:r>
                      <a:r>
                        <a:rPr lang="en-GB" sz="1300" b="1" baseline="0" dirty="0" smtClean="0">
                          <a:latin typeface="Gill Sans MT" panose="020B0502020104020203" pitchFamily="34" charset="0"/>
                        </a:rPr>
                        <a:t> -</a:t>
                      </a:r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14:35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6</a:t>
                      </a:r>
                    </a:p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14:35</a:t>
                      </a:r>
                      <a:r>
                        <a:rPr lang="en-GB" sz="1300" b="1" baseline="0" dirty="0" smtClean="0">
                          <a:latin typeface="Gill Sans MT" panose="020B0502020104020203" pitchFamily="34" charset="0"/>
                        </a:rPr>
                        <a:t> - 15:25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extLst>
                  <a:ext uri="{0D108BD9-81ED-4DB2-BD59-A6C34878D82A}">
                    <a16:rowId xmlns:a16="http://schemas.microsoft.com/office/drawing/2014/main" val="2459154856"/>
                  </a:ext>
                </a:extLst>
              </a:tr>
              <a:tr h="342314"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Monday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Literacy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2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English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alpha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Maths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1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I.C.T.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FFFF00">
                        <a:alpha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P.S.H.C.E.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Geography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00FF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939534"/>
                  </a:ext>
                </a:extLst>
              </a:tr>
              <a:tr h="342314"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Tuesday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English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Art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French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Science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92D050">
                        <a:alpha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D.T.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5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73628593"/>
                  </a:ext>
                </a:extLst>
              </a:tr>
              <a:tr h="478302"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Wednesday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Literacy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2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D.T.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5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Art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Drama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3">
                        <a:lumMod val="20000"/>
                        <a:lumOff val="80000"/>
                        <a:alpha val="2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I.C.T.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FFFF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Science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92D05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643513"/>
                  </a:ext>
                </a:extLst>
              </a:tr>
              <a:tr h="342314"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Thursday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P.E.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7030A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Maths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1">
                        <a:alpha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R.E.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English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4">
                        <a:alpha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History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00B05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P.S.H.C.E.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FF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897682"/>
                  </a:ext>
                </a:extLst>
              </a:tr>
              <a:tr h="342314"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 smtClean="0">
                          <a:latin typeface="Gill Sans MT" panose="020B0502020104020203" pitchFamily="34" charset="0"/>
                        </a:rPr>
                        <a:t>Friday</a:t>
                      </a:r>
                      <a:endParaRPr lang="en-GB" sz="1300" b="1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Literacy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2"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Maths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1">
                        <a:alpha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Art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Science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92D050">
                        <a:alpha val="4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latin typeface="Gill Sans MT" panose="020B0502020104020203" pitchFamily="34" charset="0"/>
                        </a:rPr>
                        <a:t>P.E.</a:t>
                      </a:r>
                      <a:endParaRPr lang="en-GB" sz="1300" dirty="0">
                        <a:latin typeface="Gill Sans MT" panose="020B0502020104020203" pitchFamily="34" charset="0"/>
                      </a:endParaRPr>
                    </a:p>
                  </a:txBody>
                  <a:tcPr marL="84406" marR="84406" marT="42203" marB="42203" anchor="ctr">
                    <a:solidFill>
                      <a:srgbClr val="7030A0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76341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501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22041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22041">
                <a:defRPr/>
              </a:pPr>
              <a:t>17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21124" y="943985"/>
            <a:ext cx="7436566" cy="4144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3692" b="1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True or False?</a:t>
            </a:r>
          </a:p>
          <a:p>
            <a:pPr lvl="0">
              <a:lnSpc>
                <a:spcPct val="115000"/>
              </a:lnSpc>
              <a:defRPr/>
            </a:pPr>
            <a:endParaRPr lang="en-US" sz="3692" b="1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63776" indent="-263776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has 2 hours and 20 minutes of PE in a week.</a:t>
            </a:r>
          </a:p>
          <a:p>
            <a:pPr marL="263776" indent="-263776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has 130 minutes of literacy in a week.</a:t>
            </a:r>
          </a:p>
          <a:p>
            <a:pPr marL="263776" indent="-263776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does Art for the same length of time as Maths each week. </a:t>
            </a:r>
          </a:p>
          <a:p>
            <a:pPr marL="263776" indent="-263776">
              <a:lnSpc>
                <a:spcPct val="115000"/>
              </a:lnSpc>
              <a:buFont typeface="Arial" panose="020B0604020202020204" pitchFamily="34" charset="0"/>
              <a:buChar char="•"/>
              <a:defRPr/>
            </a:pPr>
            <a:r>
              <a:rPr lang="en-US" sz="2585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does Art for the same length of time as English each week.</a:t>
            </a:r>
          </a:p>
        </p:txBody>
      </p:sp>
    </p:spTree>
    <p:extLst>
      <p:ext uri="{BB962C8B-B14F-4D97-AF65-F5344CB8AC3E}">
        <p14:creationId xmlns:p14="http://schemas.microsoft.com/office/powerpoint/2010/main" val="357438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5851" y="2492950"/>
            <a:ext cx="3579223" cy="18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979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6|3.8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|11.4|8.9|12.8|3.5|13|32.1|0.8|9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12.2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11.8|12.7|0.7|4.2|10|10.9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|17.8|10.5|17.2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6|4.9|15.4|4.6|13.6|7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6.2|23|12.4|11.5|4.7|11.6|3|10.9|7.5|4.1|5.4|4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A3B281C-6307-4A2B-9CAA-5B017DBAB0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2565</TotalTime>
  <Words>823</Words>
  <Application>Microsoft Office PowerPoint</Application>
  <PresentationFormat>On-screen Show (4:3)</PresentationFormat>
  <Paragraphs>386</Paragraphs>
  <Slides>18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Gill Sans MT</vt:lpstr>
      <vt:lpstr>KG Primary Penmanship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250</cp:revision>
  <dcterms:created xsi:type="dcterms:W3CDTF">2019-07-05T11:02:13Z</dcterms:created>
  <dcterms:modified xsi:type="dcterms:W3CDTF">2021-02-28T14:03:06Z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