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8" r:id="rId3"/>
    <p:sldId id="257" r:id="rId4"/>
    <p:sldId id="262" r:id="rId5"/>
    <p:sldId id="261" r:id="rId6"/>
    <p:sldId id="264" r:id="rId7"/>
    <p:sldId id="259" r:id="rId8"/>
    <p:sldId id="267"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29" autoAdjust="0"/>
    <p:restoredTop sz="94660"/>
  </p:normalViewPr>
  <p:slideViewPr>
    <p:cSldViewPr snapToGrid="0">
      <p:cViewPr varScale="1">
        <p:scale>
          <a:sx n="88" d="100"/>
          <a:sy n="88" d="100"/>
        </p:scale>
        <p:origin x="51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4B419E-5F51-4AE6-AE7B-A31D1791F1F4}" type="datetimeFigureOut">
              <a:rPr lang="en-GB" smtClean="0"/>
              <a:t>16/01/2021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F66E9F-B717-4FA0-BEF4-B4BE1A9F0458}" type="slidenum">
              <a:rPr lang="en-GB" smtClean="0"/>
              <a:t>‹#›</a:t>
            </a:fld>
            <a:endParaRPr lang="en-GB"/>
          </a:p>
        </p:txBody>
      </p:sp>
    </p:spTree>
    <p:extLst>
      <p:ext uri="{BB962C8B-B14F-4D97-AF65-F5344CB8AC3E}">
        <p14:creationId xmlns:p14="http://schemas.microsoft.com/office/powerpoint/2010/main" val="3642442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Title,</a:t>
            </a:r>
            <a:r>
              <a:rPr lang="en-GB" baseline="0" dirty="0" smtClean="0"/>
              <a:t> learning objective, starter.</a:t>
            </a:r>
            <a:endParaRPr lang="en-GB" dirty="0" smtClean="0"/>
          </a:p>
          <a:p>
            <a:r>
              <a:rPr lang="en-GB" dirty="0" smtClean="0"/>
              <a:t>Get students to repeat</a:t>
            </a:r>
            <a:r>
              <a:rPr lang="en-GB" baseline="0" dirty="0" smtClean="0"/>
              <a:t> instructions and model a good answer</a:t>
            </a:r>
          </a:p>
          <a:p>
            <a:endParaRPr lang="en-GB" baseline="0" dirty="0" smtClean="0"/>
          </a:p>
          <a:p>
            <a:r>
              <a:rPr lang="en-GB" baseline="0" dirty="0" smtClean="0"/>
              <a:t>9:30 – 9:35</a:t>
            </a:r>
            <a:endParaRPr lang="en-GB" dirty="0"/>
          </a:p>
        </p:txBody>
      </p:sp>
      <p:sp>
        <p:nvSpPr>
          <p:cNvPr id="4" name="Slide Number Placeholder 3"/>
          <p:cNvSpPr>
            <a:spLocks noGrp="1"/>
          </p:cNvSpPr>
          <p:nvPr>
            <p:ph type="sldNum" sz="quarter" idx="10"/>
          </p:nvPr>
        </p:nvSpPr>
        <p:spPr/>
        <p:txBody>
          <a:bodyPr/>
          <a:lstStyle/>
          <a:p>
            <a:fld id="{8F35CAEE-80A2-4BE3-86F8-9AAFCF7E7376}" type="slidenum">
              <a:rPr lang="en-GB" smtClean="0"/>
              <a:t>4</a:t>
            </a:fld>
            <a:endParaRPr lang="en-GB"/>
          </a:p>
        </p:txBody>
      </p:sp>
    </p:spTree>
    <p:extLst>
      <p:ext uri="{BB962C8B-B14F-4D97-AF65-F5344CB8AC3E}">
        <p14:creationId xmlns:p14="http://schemas.microsoft.com/office/powerpoint/2010/main" val="23786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a:t>
            </a:r>
            <a:r>
              <a:rPr lang="en-GB" baseline="0" dirty="0" smtClean="0"/>
              <a:t> students what insulators and conductors are… Level 4</a:t>
            </a:r>
          </a:p>
          <a:p>
            <a:r>
              <a:rPr lang="en-GB" baseline="0" dirty="0" smtClean="0"/>
              <a:t>Watch clip and get students to clarify what insulators and conductors are</a:t>
            </a:r>
          </a:p>
          <a:p>
            <a:endParaRPr lang="en-GB" baseline="0" dirty="0" smtClean="0"/>
          </a:p>
          <a:p>
            <a:r>
              <a:rPr lang="en-GB" baseline="0" dirty="0" smtClean="0"/>
              <a:t>9:37 – 9:43</a:t>
            </a:r>
            <a:endParaRPr lang="en-GB" dirty="0"/>
          </a:p>
        </p:txBody>
      </p:sp>
      <p:sp>
        <p:nvSpPr>
          <p:cNvPr id="4" name="Slide Number Placeholder 3"/>
          <p:cNvSpPr>
            <a:spLocks noGrp="1"/>
          </p:cNvSpPr>
          <p:nvPr>
            <p:ph type="sldNum" sz="quarter" idx="10"/>
          </p:nvPr>
        </p:nvSpPr>
        <p:spPr/>
        <p:txBody>
          <a:bodyPr/>
          <a:lstStyle/>
          <a:p>
            <a:fld id="{8F35CAEE-80A2-4BE3-86F8-9AAFCF7E7376}" type="slidenum">
              <a:rPr lang="en-GB" smtClean="0"/>
              <a:t>6</a:t>
            </a:fld>
            <a:endParaRPr lang="en-GB"/>
          </a:p>
        </p:txBody>
      </p:sp>
    </p:spTree>
    <p:extLst>
      <p:ext uri="{BB962C8B-B14F-4D97-AF65-F5344CB8AC3E}">
        <p14:creationId xmlns:p14="http://schemas.microsoft.com/office/powerpoint/2010/main" val="3918601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key</a:t>
            </a:r>
            <a:r>
              <a:rPr lang="en-GB" baseline="0" dirty="0" smtClean="0"/>
              <a:t> words… insulator/conductor what do they mean again? (Level 4)</a:t>
            </a:r>
            <a:endParaRPr lang="en-GB" dirty="0" smtClean="0"/>
          </a:p>
          <a:p>
            <a:r>
              <a:rPr lang="en-GB" dirty="0" smtClean="0"/>
              <a:t>Can you use your</a:t>
            </a:r>
            <a:r>
              <a:rPr lang="en-GB" baseline="0" dirty="0" smtClean="0"/>
              <a:t> evidence from the experiment to back up your advice? (Level 5)</a:t>
            </a:r>
          </a:p>
          <a:p>
            <a:endParaRPr lang="en-GB" baseline="0" dirty="0" smtClean="0"/>
          </a:p>
          <a:p>
            <a:r>
              <a:rPr lang="en-GB" baseline="0" dirty="0" smtClean="0"/>
              <a:t>Briefly look at if have time</a:t>
            </a:r>
            <a:endParaRPr lang="en-GB" dirty="0"/>
          </a:p>
        </p:txBody>
      </p:sp>
      <p:sp>
        <p:nvSpPr>
          <p:cNvPr id="4" name="Slide Number Placeholder 3"/>
          <p:cNvSpPr>
            <a:spLocks noGrp="1"/>
          </p:cNvSpPr>
          <p:nvPr>
            <p:ph type="sldNum" sz="quarter" idx="10"/>
          </p:nvPr>
        </p:nvSpPr>
        <p:spPr/>
        <p:txBody>
          <a:bodyPr/>
          <a:lstStyle/>
          <a:p>
            <a:fld id="{8F35CAEE-80A2-4BE3-86F8-9AAFCF7E7376}" type="slidenum">
              <a:rPr lang="en-GB" smtClean="0"/>
              <a:t>9</a:t>
            </a:fld>
            <a:endParaRPr lang="en-GB"/>
          </a:p>
        </p:txBody>
      </p:sp>
    </p:spTree>
    <p:extLst>
      <p:ext uri="{BB962C8B-B14F-4D97-AF65-F5344CB8AC3E}">
        <p14:creationId xmlns:p14="http://schemas.microsoft.com/office/powerpoint/2010/main" val="1796328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9982C6E-0204-4F7B-82D2-48F4859397EE}"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3355986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982C6E-0204-4F7B-82D2-48F4859397EE}"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3348049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982C6E-0204-4F7B-82D2-48F4859397EE}"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858512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9982C6E-0204-4F7B-82D2-48F4859397EE}" type="datetimeFigureOut">
              <a:rPr lang="en-GB" smtClean="0"/>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524608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9982C6E-0204-4F7B-82D2-48F4859397EE}" type="datetimeFigureOut">
              <a:rPr lang="en-GB" smtClean="0"/>
              <a:t>16/01/2021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502094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9982C6E-0204-4F7B-82D2-48F4859397EE}" type="datetimeFigureOut">
              <a:rPr lang="en-GB" smtClean="0"/>
              <a:t>16/01/2021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1684918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982C6E-0204-4F7B-82D2-48F4859397EE}" type="datetimeFigureOut">
              <a:rPr lang="en-GB" smtClean="0"/>
              <a:t>16/01/2021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1238221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9982C6E-0204-4F7B-82D2-48F4859397EE}" type="datetimeFigureOut">
              <a:rPr lang="en-GB" smtClean="0"/>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127290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9982C6E-0204-4F7B-82D2-48F4859397EE}" type="datetimeFigureOut">
              <a:rPr lang="en-GB" smtClean="0"/>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1711331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982C6E-0204-4F7B-82D2-48F4859397EE}"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4205870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982C6E-0204-4F7B-82D2-48F4859397EE}" type="datetimeFigureOut">
              <a:rPr lang="en-GB" smtClean="0"/>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872F71-3028-48B2-A814-ADDE2DAFB782}" type="slidenum">
              <a:rPr lang="en-GB" smtClean="0"/>
              <a:t>‹#›</a:t>
            </a:fld>
            <a:endParaRPr lang="en-GB"/>
          </a:p>
        </p:txBody>
      </p:sp>
    </p:spTree>
    <p:extLst>
      <p:ext uri="{BB962C8B-B14F-4D97-AF65-F5344CB8AC3E}">
        <p14:creationId xmlns:p14="http://schemas.microsoft.com/office/powerpoint/2010/main" val="3141426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82C6E-0204-4F7B-82D2-48F4859397EE}" type="datetimeFigureOut">
              <a:rPr lang="en-GB" smtClean="0"/>
              <a:t>16/01/2021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872F71-3028-48B2-A814-ADDE2DAFB782}" type="slidenum">
              <a:rPr lang="en-GB" smtClean="0"/>
              <a:t>‹#›</a:t>
            </a:fld>
            <a:endParaRPr lang="en-GB"/>
          </a:p>
        </p:txBody>
      </p:sp>
    </p:spTree>
    <p:extLst>
      <p:ext uri="{BB962C8B-B14F-4D97-AF65-F5344CB8AC3E}">
        <p14:creationId xmlns:p14="http://schemas.microsoft.com/office/powerpoint/2010/main" val="2662244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bbc.co.uk/learningzone/clips/an-introduction-to-electricity/10596.html"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s://www.bbc.co.uk/bitesize/topics/z2882hv/articles/zxv482p"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classroom.thenational.academy/lessons/what-are-insulators-and-conductors-6rtp8t" TargetMode="Externa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8971" y="-740228"/>
            <a:ext cx="10189029" cy="4250192"/>
          </a:xfrm>
        </p:spPr>
        <p:txBody>
          <a:bodyPr/>
          <a:lstStyle/>
          <a:p>
            <a:pPr algn="l"/>
            <a:r>
              <a:rPr lang="en-US" dirty="0" smtClean="0"/>
              <a:t>L.C. Can I identify conductors and insulators?</a:t>
            </a:r>
            <a:endParaRPr lang="en-GB" dirty="0"/>
          </a:p>
        </p:txBody>
      </p:sp>
      <p:sp>
        <p:nvSpPr>
          <p:cNvPr id="3" name="Subtitle 2"/>
          <p:cNvSpPr>
            <a:spLocks noGrp="1"/>
          </p:cNvSpPr>
          <p:nvPr>
            <p:ph type="subTitle" idx="1"/>
          </p:nvPr>
        </p:nvSpPr>
        <p:spPr>
          <a:xfrm>
            <a:off x="478971" y="3602038"/>
            <a:ext cx="10189029" cy="1655762"/>
          </a:xfrm>
        </p:spPr>
        <p:txBody>
          <a:bodyPr>
            <a:normAutofit/>
          </a:bodyPr>
          <a:lstStyle/>
          <a:p>
            <a:pPr algn="l"/>
            <a:r>
              <a:rPr lang="en-US" sz="4400" dirty="0" smtClean="0"/>
              <a:t>Toolkit </a:t>
            </a:r>
            <a:endParaRPr lang="en-GB" sz="4400" dirty="0"/>
          </a:p>
        </p:txBody>
      </p:sp>
      <p:pic>
        <p:nvPicPr>
          <p:cNvPr id="4" name="Picture 2" descr="What are conductors and insulators? - BBC Bitesiz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0598" y="4502330"/>
            <a:ext cx="3771548" cy="2116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054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38200" y="583474"/>
            <a:ext cx="1556657" cy="8708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dirty="0" smtClean="0"/>
              <a:t>Recap</a:t>
            </a:r>
            <a:endParaRPr lang="en-GB" dirty="0"/>
          </a:p>
        </p:txBody>
      </p:sp>
      <p:sp>
        <p:nvSpPr>
          <p:cNvPr id="3" name="Content Placeholder 2"/>
          <p:cNvSpPr>
            <a:spLocks noGrp="1"/>
          </p:cNvSpPr>
          <p:nvPr>
            <p:ph idx="1"/>
          </p:nvPr>
        </p:nvSpPr>
        <p:spPr>
          <a:xfrm>
            <a:off x="838200" y="1851751"/>
            <a:ext cx="10515600" cy="4351338"/>
          </a:xfrm>
        </p:spPr>
        <p:txBody>
          <a:bodyPr/>
          <a:lstStyle/>
          <a:p>
            <a:pPr marL="0" indent="0">
              <a:buNone/>
            </a:pPr>
            <a:r>
              <a:rPr lang="en-US" dirty="0" smtClean="0"/>
              <a:t>Write a definition of:</a:t>
            </a:r>
          </a:p>
          <a:p>
            <a:r>
              <a:rPr lang="en-US" dirty="0" smtClean="0"/>
              <a:t>component</a:t>
            </a:r>
          </a:p>
          <a:p>
            <a:r>
              <a:rPr lang="en-US" dirty="0" smtClean="0"/>
              <a:t>symbol</a:t>
            </a:r>
          </a:p>
          <a:p>
            <a:r>
              <a:rPr lang="en-US" dirty="0" smtClean="0"/>
              <a:t>buzzer</a:t>
            </a:r>
          </a:p>
          <a:p>
            <a:r>
              <a:rPr lang="en-US" dirty="0" smtClean="0"/>
              <a:t>cell</a:t>
            </a:r>
          </a:p>
          <a:p>
            <a:r>
              <a:rPr lang="en-US" dirty="0" smtClean="0"/>
              <a:t>bulb</a:t>
            </a:r>
          </a:p>
          <a:p>
            <a:r>
              <a:rPr lang="en-US" dirty="0" smtClean="0"/>
              <a:t>switch</a:t>
            </a:r>
            <a:endParaRPr lang="en-GB" dirty="0"/>
          </a:p>
        </p:txBody>
      </p:sp>
    </p:spTree>
    <p:extLst>
      <p:ext uri="{BB962C8B-B14F-4D97-AF65-F5344CB8AC3E}">
        <p14:creationId xmlns:p14="http://schemas.microsoft.com/office/powerpoint/2010/main" val="3053800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38200" y="583474"/>
            <a:ext cx="1556657" cy="8708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dirty="0" smtClean="0"/>
              <a:t>Task</a:t>
            </a:r>
            <a:endParaRPr lang="en-GB" dirty="0"/>
          </a:p>
        </p:txBody>
      </p:sp>
      <p:sp>
        <p:nvSpPr>
          <p:cNvPr id="3" name="Content Placeholder 2"/>
          <p:cNvSpPr>
            <a:spLocks noGrp="1"/>
          </p:cNvSpPr>
          <p:nvPr>
            <p:ph idx="1"/>
          </p:nvPr>
        </p:nvSpPr>
        <p:spPr/>
        <p:txBody>
          <a:bodyPr/>
          <a:lstStyle/>
          <a:p>
            <a:pPr marL="0" indent="0">
              <a:buNone/>
            </a:pPr>
            <a:r>
              <a:rPr lang="en-US" dirty="0"/>
              <a:t>In this lesson, we will learn what an electrical conductor and an electrical insulator are. We will conduct an investigation to see which materials are insulators and which are conductors. Finally, we will draw conclusions about the best material to make certain objects from, based on what we have learnt. You will need a piece of paper, a pencil and a ruler.</a:t>
            </a:r>
            <a:endParaRPr lang="en-GB" dirty="0"/>
          </a:p>
        </p:txBody>
      </p:sp>
    </p:spTree>
    <p:extLst>
      <p:ext uri="{BB962C8B-B14F-4D97-AF65-F5344CB8AC3E}">
        <p14:creationId xmlns:p14="http://schemas.microsoft.com/office/powerpoint/2010/main" val="1974402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68016" y="0"/>
            <a:ext cx="8532440" cy="252549"/>
          </a:xfrm>
        </p:spPr>
        <p:txBody>
          <a:bodyPr>
            <a:normAutofit fontScale="90000"/>
          </a:bodyPr>
          <a:lstStyle/>
          <a:p>
            <a:endParaRPr lang="en-GB" sz="3600" b="1" u="sng"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740228" y="1672044"/>
            <a:ext cx="10380617" cy="5084249"/>
          </a:xfrm>
          <a:solidFill>
            <a:schemeClr val="bg1"/>
          </a:solidFill>
        </p:spPr>
        <p:txBody>
          <a:bodyPr>
            <a:noAutofit/>
          </a:bodyPr>
          <a:lstStyle/>
          <a:p>
            <a:pPr algn="l"/>
            <a:endParaRPr lang="en-GB" sz="100" b="1" dirty="0">
              <a:solidFill>
                <a:srgbClr val="00B0F0"/>
              </a:solidFill>
              <a:latin typeface="Tahoma" pitchFamily="34" charset="0"/>
              <a:ea typeface="Tahoma" pitchFamily="34" charset="0"/>
              <a:cs typeface="Tahoma" pitchFamily="34" charset="0"/>
            </a:endParaRPr>
          </a:p>
          <a:p>
            <a:pPr algn="l"/>
            <a:endParaRPr lang="en-GB" sz="100" b="1" dirty="0">
              <a:solidFill>
                <a:srgbClr val="00B0F0"/>
              </a:solidFill>
              <a:latin typeface="Tahoma" pitchFamily="34" charset="0"/>
              <a:ea typeface="Tahoma" pitchFamily="34" charset="0"/>
              <a:cs typeface="Tahoma" pitchFamily="34" charset="0"/>
            </a:endParaRPr>
          </a:p>
          <a:p>
            <a:pPr algn="l"/>
            <a:r>
              <a:rPr lang="en-GB" b="1" dirty="0" smtClean="0">
                <a:latin typeface="Tahoma" pitchFamily="34" charset="0"/>
                <a:ea typeface="Tahoma" pitchFamily="34" charset="0"/>
                <a:cs typeface="Tahoma" pitchFamily="34" charset="0"/>
              </a:rPr>
              <a:t>Match each object to the material that is it made out of.</a:t>
            </a:r>
          </a:p>
          <a:p>
            <a:pPr algn="l"/>
            <a:endParaRPr lang="en-GB" b="1" dirty="0" smtClean="0">
              <a:latin typeface="Tahoma" pitchFamily="34" charset="0"/>
              <a:ea typeface="Tahoma" pitchFamily="34" charset="0"/>
              <a:cs typeface="Tahoma" pitchFamily="34" charset="0"/>
            </a:endParaRPr>
          </a:p>
          <a:p>
            <a:pPr algn="l"/>
            <a:endParaRPr lang="en-GB" b="1" dirty="0">
              <a:latin typeface="Tahoma" pitchFamily="34" charset="0"/>
              <a:ea typeface="Tahoma" pitchFamily="34" charset="0"/>
              <a:cs typeface="Tahoma" pitchFamily="34" charset="0"/>
            </a:endParaRPr>
          </a:p>
          <a:p>
            <a:pPr algn="l"/>
            <a:endParaRPr lang="en-US" sz="1600" b="1" dirty="0" smtClean="0">
              <a:latin typeface="Tahoma" pitchFamily="34" charset="0"/>
              <a:ea typeface="Tahoma" pitchFamily="34" charset="0"/>
              <a:cs typeface="Tahoma" pitchFamily="34" charset="0"/>
            </a:endParaRPr>
          </a:p>
          <a:p>
            <a:pPr algn="l"/>
            <a:endParaRPr lang="en-GB" sz="1600" b="1" dirty="0">
              <a:latin typeface="Tahoma" pitchFamily="34" charset="0"/>
              <a:ea typeface="Tahoma" pitchFamily="34" charset="0"/>
              <a:cs typeface="Tahoma" pitchFamily="34" charset="0"/>
            </a:endParaRPr>
          </a:p>
          <a:p>
            <a:pPr algn="l"/>
            <a:r>
              <a:rPr lang="en-GB" b="1" dirty="0" smtClean="0">
                <a:latin typeface="Tahoma" pitchFamily="34" charset="0"/>
                <a:ea typeface="Tahoma" pitchFamily="34" charset="0"/>
                <a:cs typeface="Tahoma" pitchFamily="34" charset="0"/>
              </a:rPr>
              <a:t>Explain why that material is well suited to the purpose of the object.</a:t>
            </a:r>
          </a:p>
          <a:p>
            <a:pPr algn="l"/>
            <a:endParaRPr lang="en-GB" sz="1600" dirty="0">
              <a:latin typeface="Tahoma" pitchFamily="34" charset="0"/>
              <a:ea typeface="Tahoma" pitchFamily="34" charset="0"/>
              <a:cs typeface="Tahoma" pitchFamily="34" charset="0"/>
            </a:endParaRPr>
          </a:p>
          <a:p>
            <a:pPr algn="l"/>
            <a:r>
              <a:rPr lang="en-GB" i="1" dirty="0" smtClean="0">
                <a:latin typeface="Tahoma" pitchFamily="34" charset="0"/>
                <a:ea typeface="Tahoma" pitchFamily="34" charset="0"/>
                <a:cs typeface="Tahoma" pitchFamily="34" charset="0"/>
              </a:rPr>
              <a:t>E.g. Rubber helps to give the shoes good grip.</a:t>
            </a:r>
            <a:endParaRPr lang="en-GB" i="1" dirty="0">
              <a:latin typeface="Tahoma" pitchFamily="34" charset="0"/>
              <a:ea typeface="Tahoma" pitchFamily="34" charset="0"/>
              <a:cs typeface="Tahoma" pitchFamily="34"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87832" y="2573813"/>
            <a:ext cx="1800200" cy="1195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 name="Straight Arrow Connector 8"/>
          <p:cNvCxnSpPr/>
          <p:nvPr/>
        </p:nvCxnSpPr>
        <p:spPr>
          <a:xfrm>
            <a:off x="4978057" y="3171535"/>
            <a:ext cx="1440160" cy="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flipH="1">
            <a:off x="6908240" y="2734492"/>
            <a:ext cx="2906317" cy="646331"/>
          </a:xfrm>
          <a:prstGeom prst="rect">
            <a:avLst/>
          </a:prstGeom>
          <a:noFill/>
        </p:spPr>
        <p:txBody>
          <a:bodyPr wrap="square" rtlCol="0">
            <a:spAutoFit/>
          </a:bodyPr>
          <a:lstStyle/>
          <a:p>
            <a:r>
              <a:rPr lang="en-GB" sz="3600" dirty="0" smtClean="0">
                <a:latin typeface="Tahoma" pitchFamily="34" charset="0"/>
                <a:ea typeface="Tahoma" pitchFamily="34" charset="0"/>
                <a:cs typeface="Tahoma" pitchFamily="34" charset="0"/>
              </a:rPr>
              <a:t>rubber</a:t>
            </a:r>
            <a:endParaRPr lang="en-GB" sz="3600"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527784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262" y="522513"/>
            <a:ext cx="10787743" cy="1506583"/>
          </a:xfrm>
        </p:spPr>
        <p:txBody>
          <a:bodyPr>
            <a:normAutofit fontScale="90000"/>
          </a:bodyPr>
          <a:lstStyle/>
          <a:p>
            <a:r>
              <a:rPr lang="en-GB" b="1" dirty="0" smtClean="0"/>
              <a:t/>
            </a:r>
            <a:br>
              <a:rPr lang="en-GB" b="1" dirty="0" smtClean="0"/>
            </a:br>
            <a:r>
              <a:rPr lang="en-GB" b="1" dirty="0" smtClean="0"/>
              <a:t/>
            </a:r>
            <a:br>
              <a:rPr lang="en-GB" b="1" dirty="0" smtClean="0"/>
            </a:br>
            <a:r>
              <a:rPr lang="en-GB" sz="3600" dirty="0" smtClean="0">
                <a:latin typeface="+mn-lt"/>
              </a:rPr>
              <a:t>Match </a:t>
            </a:r>
            <a:r>
              <a:rPr lang="en-GB" sz="3600" dirty="0">
                <a:latin typeface="+mn-lt"/>
              </a:rPr>
              <a:t>each object to the material that is it made out of</a:t>
            </a:r>
            <a:r>
              <a:rPr lang="en-GB" sz="3600" dirty="0" smtClean="0">
                <a:latin typeface="+mn-lt"/>
              </a:rPr>
              <a:t>. </a:t>
            </a:r>
            <a:r>
              <a:rPr lang="en-GB" sz="3600" dirty="0" smtClean="0">
                <a:latin typeface="+mn-lt"/>
                <a:ea typeface="Tahoma" pitchFamily="34" charset="0"/>
                <a:cs typeface="Tahoma" pitchFamily="34" charset="0"/>
              </a:rPr>
              <a:t>Explain why that material is well suited to the purpose of the object.</a:t>
            </a:r>
            <a:br>
              <a:rPr lang="en-GB" sz="3600" dirty="0" smtClean="0">
                <a:latin typeface="+mn-lt"/>
                <a:ea typeface="Tahoma" pitchFamily="34" charset="0"/>
                <a:cs typeface="Tahoma" pitchFamily="34" charset="0"/>
              </a:rPr>
            </a:br>
            <a:r>
              <a:rPr lang="en-GB" sz="3600" dirty="0" smtClean="0">
                <a:latin typeface="+mn-lt"/>
                <a:ea typeface="Tahoma" pitchFamily="34" charset="0"/>
                <a:cs typeface="Tahoma" pitchFamily="34" charset="0"/>
              </a:rPr>
              <a:t>Can you think of any other uses</a:t>
            </a:r>
            <a:r>
              <a:rPr lang="en-GB" sz="3600" dirty="0" smtClean="0">
                <a:latin typeface="+mn-lt"/>
                <a:ea typeface="Tahoma" pitchFamily="34" charset="0"/>
                <a:cs typeface="Tahoma" pitchFamily="34" charset="0"/>
              </a:rPr>
              <a:t>? Why is it important to know what a material is made from?</a:t>
            </a:r>
            <a:r>
              <a:rPr lang="en-GB" sz="3600" dirty="0" smtClean="0">
                <a:latin typeface="+mn-lt"/>
                <a:ea typeface="Tahoma" pitchFamily="34" charset="0"/>
                <a:cs typeface="Tahoma" pitchFamily="34" charset="0"/>
              </a:rPr>
              <a:t/>
            </a:r>
            <a:br>
              <a:rPr lang="en-GB" sz="3600" dirty="0" smtClean="0">
                <a:latin typeface="+mn-lt"/>
                <a:ea typeface="Tahoma" pitchFamily="34" charset="0"/>
                <a:cs typeface="Tahoma" pitchFamily="34" charset="0"/>
              </a:rPr>
            </a:br>
            <a:r>
              <a:rPr lang="en-GB" sz="3600" dirty="0" smtClean="0">
                <a:latin typeface="+mn-lt"/>
              </a:rPr>
              <a:t/>
            </a:r>
            <a:br>
              <a:rPr lang="en-GB" sz="3600" dirty="0" smtClean="0">
                <a:latin typeface="+mn-lt"/>
              </a:rPr>
            </a:br>
            <a:r>
              <a:rPr lang="en-GB" sz="3600" dirty="0">
                <a:latin typeface="+mn-lt"/>
              </a:rPr>
              <a:t/>
            </a:r>
            <a:br>
              <a:rPr lang="en-GB" sz="3600" dirty="0">
                <a:latin typeface="+mn-lt"/>
              </a:rPr>
            </a:br>
            <a:endParaRPr lang="en-GB" sz="3600" dirty="0">
              <a:latin typeface="+mn-l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4173936"/>
              </p:ext>
            </p:extLst>
          </p:nvPr>
        </p:nvGraphicFramePr>
        <p:xfrm>
          <a:off x="748938" y="2124893"/>
          <a:ext cx="10728960" cy="3457232"/>
        </p:xfrm>
        <a:graphic>
          <a:graphicData uri="http://schemas.openxmlformats.org/drawingml/2006/table">
            <a:tbl>
              <a:tblPr firstRow="1" firstCol="1" bandRow="1">
                <a:tableStyleId>{5C22544A-7EE6-4342-B048-85BDC9FD1C3A}</a:tableStyleId>
              </a:tblPr>
              <a:tblGrid>
                <a:gridCol w="5298683">
                  <a:extLst>
                    <a:ext uri="{9D8B030D-6E8A-4147-A177-3AD203B41FA5}">
                      <a16:colId xmlns:a16="http://schemas.microsoft.com/office/drawing/2014/main" val="230864092"/>
                    </a:ext>
                  </a:extLst>
                </a:gridCol>
                <a:gridCol w="5430277">
                  <a:extLst>
                    <a:ext uri="{9D8B030D-6E8A-4147-A177-3AD203B41FA5}">
                      <a16:colId xmlns:a16="http://schemas.microsoft.com/office/drawing/2014/main" val="602709610"/>
                    </a:ext>
                  </a:extLst>
                </a:gridCol>
              </a:tblGrid>
              <a:tr h="549936">
                <a:tc>
                  <a:txBody>
                    <a:bodyPr/>
                    <a:lstStyle/>
                    <a:p>
                      <a:pPr algn="l">
                        <a:lnSpc>
                          <a:spcPct val="115000"/>
                        </a:lnSpc>
                        <a:spcAft>
                          <a:spcPts val="0"/>
                        </a:spcAft>
                      </a:pPr>
                      <a:r>
                        <a:rPr lang="en-GB" sz="2000" dirty="0" smtClean="0">
                          <a:solidFill>
                            <a:schemeClr val="tx1"/>
                          </a:solidFill>
                          <a:effectLst/>
                        </a:rPr>
                        <a:t>glass</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tc>
                  <a:txBody>
                    <a:bodyPr/>
                    <a:lstStyle/>
                    <a:p>
                      <a:pPr algn="l">
                        <a:lnSpc>
                          <a:spcPct val="115000"/>
                        </a:lnSpc>
                        <a:spcAft>
                          <a:spcPts val="0"/>
                        </a:spcAft>
                      </a:pPr>
                      <a:r>
                        <a:rPr lang="en-GB" sz="2000" b="1" dirty="0" smtClean="0">
                          <a:solidFill>
                            <a:schemeClr val="tx1"/>
                          </a:solidFill>
                          <a:effectLst/>
                        </a:rPr>
                        <a:t>electric </a:t>
                      </a:r>
                      <a:r>
                        <a:rPr lang="en-GB" sz="2000" b="1" dirty="0">
                          <a:solidFill>
                            <a:schemeClr val="tx1"/>
                          </a:solidFill>
                          <a:effectLst/>
                        </a:rPr>
                        <a:t>wires</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extLst>
                  <a:ext uri="{0D108BD9-81ED-4DB2-BD59-A6C34878D82A}">
                    <a16:rowId xmlns:a16="http://schemas.microsoft.com/office/drawing/2014/main" val="3347885468"/>
                  </a:ext>
                </a:extLst>
              </a:tr>
              <a:tr h="471472">
                <a:tc>
                  <a:txBody>
                    <a:bodyPr/>
                    <a:lstStyle/>
                    <a:p>
                      <a:pPr algn="l">
                        <a:lnSpc>
                          <a:spcPct val="115000"/>
                        </a:lnSpc>
                        <a:spcAft>
                          <a:spcPts val="0"/>
                        </a:spcAft>
                      </a:pPr>
                      <a:r>
                        <a:rPr lang="en-GB" sz="2000" dirty="0" smtClean="0">
                          <a:solidFill>
                            <a:schemeClr val="tx1"/>
                          </a:solidFill>
                          <a:effectLst/>
                        </a:rPr>
                        <a:t>cotton</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tc>
                  <a:txBody>
                    <a:bodyPr/>
                    <a:lstStyle/>
                    <a:p>
                      <a:pPr algn="l">
                        <a:lnSpc>
                          <a:spcPct val="115000"/>
                        </a:lnSpc>
                        <a:spcAft>
                          <a:spcPts val="0"/>
                        </a:spcAft>
                      </a:pPr>
                      <a:r>
                        <a:rPr lang="en-GB" sz="2000" b="1" dirty="0" smtClean="0">
                          <a:solidFill>
                            <a:schemeClr val="tx1"/>
                          </a:solidFill>
                          <a:effectLst/>
                        </a:rPr>
                        <a:t>soles </a:t>
                      </a:r>
                      <a:r>
                        <a:rPr lang="en-GB" sz="2000" b="1" dirty="0">
                          <a:solidFill>
                            <a:schemeClr val="tx1"/>
                          </a:solidFill>
                          <a:effectLst/>
                        </a:rPr>
                        <a:t>of shoes</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extLst>
                  <a:ext uri="{0D108BD9-81ED-4DB2-BD59-A6C34878D82A}">
                    <a16:rowId xmlns:a16="http://schemas.microsoft.com/office/drawing/2014/main" val="1049313014"/>
                  </a:ext>
                </a:extLst>
              </a:tr>
              <a:tr h="471472">
                <a:tc>
                  <a:txBody>
                    <a:bodyPr/>
                    <a:lstStyle/>
                    <a:p>
                      <a:pPr algn="l">
                        <a:lnSpc>
                          <a:spcPct val="115000"/>
                        </a:lnSpc>
                        <a:spcAft>
                          <a:spcPts val="0"/>
                        </a:spcAft>
                      </a:pPr>
                      <a:r>
                        <a:rPr lang="en-GB" sz="2000" dirty="0" smtClean="0">
                          <a:solidFill>
                            <a:schemeClr val="tx1"/>
                          </a:solidFill>
                          <a:effectLst/>
                        </a:rPr>
                        <a:t>rubber</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tc>
                  <a:txBody>
                    <a:bodyPr/>
                    <a:lstStyle/>
                    <a:p>
                      <a:pPr algn="l">
                        <a:lnSpc>
                          <a:spcPct val="115000"/>
                        </a:lnSpc>
                        <a:spcAft>
                          <a:spcPts val="0"/>
                        </a:spcAft>
                      </a:pPr>
                      <a:r>
                        <a:rPr lang="en-GB" sz="2000" b="1" dirty="0" smtClean="0">
                          <a:solidFill>
                            <a:schemeClr val="tx1"/>
                          </a:solidFill>
                          <a:effectLst/>
                        </a:rPr>
                        <a:t>grips </a:t>
                      </a:r>
                      <a:r>
                        <a:rPr lang="en-GB" sz="2000" b="1" dirty="0">
                          <a:solidFill>
                            <a:schemeClr val="tx1"/>
                          </a:solidFill>
                          <a:effectLst/>
                        </a:rPr>
                        <a:t>on cooking pans</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extLst>
                  <a:ext uri="{0D108BD9-81ED-4DB2-BD59-A6C34878D82A}">
                    <a16:rowId xmlns:a16="http://schemas.microsoft.com/office/drawing/2014/main" val="1247875380"/>
                  </a:ext>
                </a:extLst>
              </a:tr>
              <a:tr h="471472">
                <a:tc>
                  <a:txBody>
                    <a:bodyPr/>
                    <a:lstStyle/>
                    <a:p>
                      <a:pPr algn="l">
                        <a:lnSpc>
                          <a:spcPct val="115000"/>
                        </a:lnSpc>
                        <a:spcAft>
                          <a:spcPts val="0"/>
                        </a:spcAft>
                      </a:pPr>
                      <a:r>
                        <a:rPr lang="en-GB" sz="2000" dirty="0" smtClean="0">
                          <a:solidFill>
                            <a:schemeClr val="tx1"/>
                          </a:solidFill>
                          <a:effectLst/>
                        </a:rPr>
                        <a:t>leather</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tc>
                  <a:txBody>
                    <a:bodyPr/>
                    <a:lstStyle/>
                    <a:p>
                      <a:pPr algn="l">
                        <a:lnSpc>
                          <a:spcPct val="115000"/>
                        </a:lnSpc>
                        <a:spcAft>
                          <a:spcPts val="0"/>
                        </a:spcAft>
                      </a:pPr>
                      <a:r>
                        <a:rPr lang="en-GB" sz="2000" b="1" dirty="0" smtClean="0">
                          <a:solidFill>
                            <a:schemeClr val="tx1"/>
                          </a:solidFill>
                          <a:effectLst/>
                        </a:rPr>
                        <a:t>hair </a:t>
                      </a:r>
                      <a:r>
                        <a:rPr lang="en-GB" sz="2000" b="1" dirty="0">
                          <a:solidFill>
                            <a:schemeClr val="tx1"/>
                          </a:solidFill>
                          <a:effectLst/>
                        </a:rPr>
                        <a:t>straighteners</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extLst>
                  <a:ext uri="{0D108BD9-81ED-4DB2-BD59-A6C34878D82A}">
                    <a16:rowId xmlns:a16="http://schemas.microsoft.com/office/drawing/2014/main" val="3427156259"/>
                  </a:ext>
                </a:extLst>
              </a:tr>
              <a:tr h="549936">
                <a:tc>
                  <a:txBody>
                    <a:bodyPr/>
                    <a:lstStyle/>
                    <a:p>
                      <a:pPr algn="l">
                        <a:lnSpc>
                          <a:spcPct val="115000"/>
                        </a:lnSpc>
                        <a:spcAft>
                          <a:spcPts val="0"/>
                        </a:spcAft>
                      </a:pPr>
                      <a:r>
                        <a:rPr lang="en-GB" sz="2000" dirty="0" smtClean="0">
                          <a:solidFill>
                            <a:schemeClr val="tx1"/>
                          </a:solidFill>
                          <a:effectLst/>
                        </a:rPr>
                        <a:t>plastic</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tc>
                  <a:txBody>
                    <a:bodyPr/>
                    <a:lstStyle/>
                    <a:p>
                      <a:pPr algn="l">
                        <a:lnSpc>
                          <a:spcPct val="115000"/>
                        </a:lnSpc>
                        <a:spcAft>
                          <a:spcPts val="0"/>
                        </a:spcAft>
                      </a:pPr>
                      <a:r>
                        <a:rPr lang="en-GB" sz="2000" b="1" dirty="0" smtClean="0">
                          <a:solidFill>
                            <a:schemeClr val="tx1"/>
                          </a:solidFill>
                          <a:effectLst/>
                        </a:rPr>
                        <a:t>window</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extLst>
                  <a:ext uri="{0D108BD9-81ED-4DB2-BD59-A6C34878D82A}">
                    <a16:rowId xmlns:a16="http://schemas.microsoft.com/office/drawing/2014/main" val="2896836672"/>
                  </a:ext>
                </a:extLst>
              </a:tr>
              <a:tr h="471472">
                <a:tc>
                  <a:txBody>
                    <a:bodyPr/>
                    <a:lstStyle/>
                    <a:p>
                      <a:pPr algn="l">
                        <a:lnSpc>
                          <a:spcPct val="115000"/>
                        </a:lnSpc>
                        <a:spcAft>
                          <a:spcPts val="0"/>
                        </a:spcAft>
                      </a:pPr>
                      <a:r>
                        <a:rPr lang="en-GB" sz="2000" dirty="0" smtClean="0">
                          <a:solidFill>
                            <a:schemeClr val="tx1"/>
                          </a:solidFill>
                          <a:effectLst/>
                        </a:rPr>
                        <a:t>copper</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tc>
                  <a:txBody>
                    <a:bodyPr/>
                    <a:lstStyle/>
                    <a:p>
                      <a:pPr algn="l">
                        <a:lnSpc>
                          <a:spcPct val="115000"/>
                        </a:lnSpc>
                        <a:spcAft>
                          <a:spcPts val="0"/>
                        </a:spcAft>
                      </a:pPr>
                      <a:r>
                        <a:rPr lang="en-GB" sz="2000" b="1" dirty="0" smtClean="0">
                          <a:solidFill>
                            <a:schemeClr val="tx1"/>
                          </a:solidFill>
                          <a:effectLst/>
                        </a:rPr>
                        <a:t>pavement</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extLst>
                  <a:ext uri="{0D108BD9-81ED-4DB2-BD59-A6C34878D82A}">
                    <a16:rowId xmlns:a16="http://schemas.microsoft.com/office/drawing/2014/main" val="2970539696"/>
                  </a:ext>
                </a:extLst>
              </a:tr>
              <a:tr h="471472">
                <a:tc>
                  <a:txBody>
                    <a:bodyPr/>
                    <a:lstStyle/>
                    <a:p>
                      <a:pPr algn="l">
                        <a:lnSpc>
                          <a:spcPct val="115000"/>
                        </a:lnSpc>
                        <a:spcAft>
                          <a:spcPts val="0"/>
                        </a:spcAft>
                      </a:pPr>
                      <a:r>
                        <a:rPr lang="en-GB" sz="2000" dirty="0" smtClean="0">
                          <a:solidFill>
                            <a:schemeClr val="tx1"/>
                          </a:solidFill>
                          <a:effectLst/>
                        </a:rPr>
                        <a:t>ceramic</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tc>
                  <a:txBody>
                    <a:bodyPr/>
                    <a:lstStyle/>
                    <a:p>
                      <a:pPr algn="l">
                        <a:lnSpc>
                          <a:spcPct val="115000"/>
                        </a:lnSpc>
                        <a:spcAft>
                          <a:spcPts val="0"/>
                        </a:spcAft>
                      </a:pPr>
                      <a:r>
                        <a:rPr lang="en-GB" sz="2000" b="1" dirty="0" smtClean="0">
                          <a:solidFill>
                            <a:schemeClr val="tx1"/>
                          </a:solidFill>
                          <a:effectLst/>
                        </a:rPr>
                        <a:t>clothes</a:t>
                      </a:r>
                      <a:endParaRPr lang="en-GB"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bg2"/>
                    </a:solidFill>
                  </a:tcPr>
                </a:tc>
                <a:extLst>
                  <a:ext uri="{0D108BD9-81ED-4DB2-BD59-A6C34878D82A}">
                    <a16:rowId xmlns:a16="http://schemas.microsoft.com/office/drawing/2014/main" val="1469108899"/>
                  </a:ext>
                </a:extLst>
              </a:tr>
            </a:tbl>
          </a:graphicData>
        </a:graphic>
      </p:graphicFrame>
    </p:spTree>
    <p:extLst>
      <p:ext uri="{BB962C8B-B14F-4D97-AF65-F5344CB8AC3E}">
        <p14:creationId xmlns:p14="http://schemas.microsoft.com/office/powerpoint/2010/main" val="4140262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68016" y="0"/>
            <a:ext cx="8532440" cy="836712"/>
          </a:xfrm>
        </p:spPr>
        <p:txBody>
          <a:bodyPr>
            <a:normAutofit/>
          </a:bodyPr>
          <a:lstStyle/>
          <a:p>
            <a:endParaRPr lang="en-GB" sz="3600" b="1" u="sng"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391886" y="313510"/>
            <a:ext cx="10276114" cy="5408022"/>
          </a:xfrm>
          <a:solidFill>
            <a:schemeClr val="bg1"/>
          </a:solidFill>
        </p:spPr>
        <p:txBody>
          <a:bodyPr>
            <a:noAutofit/>
          </a:bodyPr>
          <a:lstStyle/>
          <a:p>
            <a:pPr algn="l"/>
            <a:endParaRPr lang="en-GB" sz="100" b="1" dirty="0">
              <a:solidFill>
                <a:srgbClr val="00B0F0"/>
              </a:solidFill>
              <a:latin typeface="Tahoma" pitchFamily="34" charset="0"/>
              <a:ea typeface="Tahoma" pitchFamily="34" charset="0"/>
              <a:cs typeface="Tahoma" pitchFamily="34" charset="0"/>
            </a:endParaRPr>
          </a:p>
          <a:p>
            <a:pPr algn="l"/>
            <a:endParaRPr lang="en-GB" sz="500" b="1" dirty="0">
              <a:solidFill>
                <a:srgbClr val="00B0F0"/>
              </a:solidFill>
              <a:latin typeface="Tahoma" pitchFamily="34" charset="0"/>
              <a:ea typeface="Tahoma" pitchFamily="34" charset="0"/>
              <a:cs typeface="Tahoma" pitchFamily="34" charset="0"/>
            </a:endParaRPr>
          </a:p>
          <a:p>
            <a:pPr algn="l"/>
            <a:r>
              <a:rPr lang="en-GB" sz="6600" b="1" dirty="0">
                <a:solidFill>
                  <a:srgbClr val="F917CE"/>
                </a:solidFill>
                <a:latin typeface="Tahoma" pitchFamily="34" charset="0"/>
                <a:ea typeface="Tahoma" pitchFamily="34" charset="0"/>
                <a:cs typeface="Tahoma" pitchFamily="34" charset="0"/>
              </a:rPr>
              <a:t>Conductor?</a:t>
            </a:r>
          </a:p>
          <a:p>
            <a:pPr algn="l"/>
            <a:endParaRPr lang="en-GB" sz="6600" b="1" dirty="0">
              <a:solidFill>
                <a:srgbClr val="F917CE"/>
              </a:solidFill>
              <a:latin typeface="Tahoma" pitchFamily="34" charset="0"/>
              <a:ea typeface="Tahoma" pitchFamily="34" charset="0"/>
              <a:cs typeface="Tahoma" pitchFamily="34" charset="0"/>
            </a:endParaRPr>
          </a:p>
          <a:p>
            <a:pPr algn="l"/>
            <a:r>
              <a:rPr lang="en-GB" sz="6600" b="1" dirty="0" smtClean="0">
                <a:solidFill>
                  <a:srgbClr val="24FC3E"/>
                </a:solidFill>
                <a:latin typeface="Tahoma" pitchFamily="34" charset="0"/>
                <a:ea typeface="Tahoma" pitchFamily="34" charset="0"/>
                <a:cs typeface="Tahoma" pitchFamily="34" charset="0"/>
              </a:rPr>
              <a:t>Insulator?</a:t>
            </a:r>
          </a:p>
          <a:p>
            <a:endParaRPr lang="en-GB" sz="2800" dirty="0" smtClean="0">
              <a:hlinkClick r:id="rId3"/>
            </a:endParaRPr>
          </a:p>
          <a:p>
            <a:endParaRPr lang="en-GB" sz="2800" dirty="0">
              <a:hlinkClick r:id="rId3"/>
            </a:endParaRPr>
          </a:p>
          <a:p>
            <a:endParaRPr lang="en-GB" sz="2800" dirty="0" smtClean="0">
              <a:hlinkClick r:id="rId3"/>
            </a:endParaRPr>
          </a:p>
          <a:p>
            <a:endParaRPr lang="en-GB" sz="2800" dirty="0">
              <a:hlinkClick r:id="rId3"/>
            </a:endParaRPr>
          </a:p>
          <a:p>
            <a:r>
              <a:rPr lang="en-GB" sz="2800" dirty="0" smtClean="0">
                <a:hlinkClick r:id="rId4"/>
              </a:rPr>
              <a:t>https://www.bbc.co.uk/bitesize/topics/z2882hv/articles/zxv482p</a:t>
            </a:r>
            <a:endParaRPr lang="en-GB" sz="2800" dirty="0" smtClean="0"/>
          </a:p>
          <a:p>
            <a:endParaRPr lang="en-GB" sz="8000" b="1" dirty="0">
              <a:solidFill>
                <a:srgbClr val="24FC3E"/>
              </a:solidFill>
              <a:latin typeface="Tahoma" pitchFamily="34" charset="0"/>
              <a:ea typeface="Tahoma" pitchFamily="34" charset="0"/>
              <a:cs typeface="Tahoma" pitchFamily="34" charset="0"/>
            </a:endParaRPr>
          </a:p>
        </p:txBody>
      </p:sp>
      <p:pic>
        <p:nvPicPr>
          <p:cNvPr id="2050" name="Picture 2" descr="http://www.clemson.edu/media-relations/archive/newsroom/multimedia/images/2008_images/january/Emil_NS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03490" y="418356"/>
            <a:ext cx="3172984" cy="244827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celsiusuk.com/sites/default/files/insulation.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0799" y="3017521"/>
            <a:ext cx="3351375" cy="2601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8017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Complete the quiz and then watch the video.</a:t>
            </a:r>
            <a:endParaRPr lang="en-GB" dirty="0"/>
          </a:p>
        </p:txBody>
      </p:sp>
      <p:sp>
        <p:nvSpPr>
          <p:cNvPr id="3" name="Content Placeholder 2"/>
          <p:cNvSpPr>
            <a:spLocks noGrp="1"/>
          </p:cNvSpPr>
          <p:nvPr>
            <p:ph idx="1"/>
          </p:nvPr>
        </p:nvSpPr>
        <p:spPr/>
        <p:txBody>
          <a:bodyPr/>
          <a:lstStyle/>
          <a:p>
            <a:r>
              <a:rPr lang="en-GB" dirty="0" smtClean="0">
                <a:hlinkClick r:id="rId2"/>
              </a:rPr>
              <a:t>https://classroom.thenational.academy/lessons/what-are-insulators-and-conductors-6rtp8t</a:t>
            </a:r>
            <a:r>
              <a:rPr lang="en-GB" dirty="0" smtClean="0"/>
              <a:t> </a:t>
            </a:r>
            <a:endParaRPr lang="en-GB" dirty="0"/>
          </a:p>
        </p:txBody>
      </p:sp>
      <p:pic>
        <p:nvPicPr>
          <p:cNvPr id="4" name="Picture 2" descr="http://www.clemson.edu/media-relations/archive/newsroom/multimedia/images/2008_images/january/Emil_NS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3821310"/>
            <a:ext cx="3172984" cy="24482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www.celsiusuk.com/sites/default/files/insula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5462" y="3710840"/>
            <a:ext cx="3351375" cy="2601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244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600891"/>
            <a:ext cx="10515600" cy="5576072"/>
          </a:xfrm>
        </p:spPr>
        <p:txBody>
          <a:bodyPr>
            <a:normAutofit lnSpcReduction="10000"/>
          </a:bodyPr>
          <a:lstStyle/>
          <a:p>
            <a:pPr marL="0" indent="0">
              <a:buNone/>
            </a:pPr>
            <a:r>
              <a:rPr lang="en-GB" b="1" dirty="0" smtClean="0"/>
              <a:t>Electrical conductors</a:t>
            </a:r>
          </a:p>
          <a:p>
            <a:r>
              <a:rPr lang="en-GB" dirty="0" smtClean="0"/>
              <a:t>An </a:t>
            </a:r>
            <a:r>
              <a:rPr lang="en-GB" dirty="0"/>
              <a:t>electrical conductor is a material that allows electric currents (flow of electric charges) to pass through it. All metals are electrical conductors.</a:t>
            </a:r>
          </a:p>
          <a:p>
            <a:r>
              <a:rPr lang="en-GB" dirty="0"/>
              <a:t>An electrical conductor has lots of charges that are free to move. In a metal, the charges that are free to move are electrons. The electric current through the metal is the flow of these free electrons.</a:t>
            </a:r>
          </a:p>
          <a:p>
            <a:pPr marL="0" indent="0">
              <a:buNone/>
            </a:pPr>
            <a:r>
              <a:rPr lang="en-GB" b="1" dirty="0"/>
              <a:t>Electrical insulators</a:t>
            </a:r>
          </a:p>
          <a:p>
            <a:r>
              <a:rPr lang="en-GB" dirty="0"/>
              <a:t>An electrical insulator is a material that doesn’t allow electric currents (flow of electric charges) to pass through it. Plastic and glass are electrical insulators.</a:t>
            </a:r>
          </a:p>
          <a:p>
            <a:r>
              <a:rPr lang="en-GB" dirty="0"/>
              <a:t>An electrical insulator has no free electrons. No charges are free to move and carry a current.</a:t>
            </a:r>
          </a:p>
          <a:p>
            <a:endParaRPr lang="en-GB" dirty="0"/>
          </a:p>
        </p:txBody>
      </p:sp>
    </p:spTree>
    <p:extLst>
      <p:ext uri="{BB962C8B-B14F-4D97-AF65-F5344CB8AC3E}">
        <p14:creationId xmlns:p14="http://schemas.microsoft.com/office/powerpoint/2010/main" val="1566472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0236" t="28233" r="18938" b="15302"/>
          <a:stretch/>
        </p:blipFill>
        <p:spPr bwMode="auto">
          <a:xfrm>
            <a:off x="818606" y="202636"/>
            <a:ext cx="9764763" cy="465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748937" y="5311736"/>
            <a:ext cx="10842172" cy="1546577"/>
          </a:xfrm>
          <a:prstGeom prst="rect">
            <a:avLst/>
          </a:prstGeom>
          <a:solidFill>
            <a:schemeClr val="bg1"/>
          </a:solidFill>
        </p:spPr>
        <p:txBody>
          <a:bodyPr wrap="square" rtlCol="0">
            <a:spAutoFit/>
          </a:bodyPr>
          <a:lstStyle/>
          <a:p>
            <a:pPr algn="ctr"/>
            <a:endParaRPr lang="en-GB" sz="1100" b="1" dirty="0">
              <a:solidFill>
                <a:srgbClr val="FFFF00"/>
              </a:solidFill>
              <a:latin typeface="Tahoma" pitchFamily="34" charset="0"/>
              <a:ea typeface="Tahoma" pitchFamily="34" charset="0"/>
              <a:cs typeface="Tahoma" pitchFamily="34" charset="0"/>
            </a:endParaRPr>
          </a:p>
          <a:p>
            <a:r>
              <a:rPr lang="en-GB" sz="2400" b="1" dirty="0">
                <a:latin typeface="Tahoma" pitchFamily="34" charset="0"/>
                <a:ea typeface="Tahoma" pitchFamily="34" charset="0"/>
                <a:cs typeface="Tahoma" pitchFamily="34" charset="0"/>
              </a:rPr>
              <a:t>Write </a:t>
            </a:r>
            <a:r>
              <a:rPr lang="en-GB" sz="2400" b="1" dirty="0" smtClean="0">
                <a:latin typeface="Tahoma" pitchFamily="34" charset="0"/>
                <a:ea typeface="Tahoma" pitchFamily="34" charset="0"/>
                <a:cs typeface="Tahoma" pitchFamily="34" charset="0"/>
              </a:rPr>
              <a:t>a letters </a:t>
            </a:r>
            <a:r>
              <a:rPr lang="en-GB" sz="2400" b="1" dirty="0">
                <a:latin typeface="Tahoma" pitchFamily="34" charset="0"/>
                <a:ea typeface="Tahoma" pitchFamily="34" charset="0"/>
                <a:cs typeface="Tahoma" pitchFamily="34" charset="0"/>
              </a:rPr>
              <a:t>back to </a:t>
            </a:r>
            <a:r>
              <a:rPr lang="en-GB" sz="2400" b="1" dirty="0" smtClean="0">
                <a:latin typeface="Tahoma" pitchFamily="34" charset="0"/>
                <a:ea typeface="Tahoma" pitchFamily="34" charset="0"/>
                <a:cs typeface="Tahoma" pitchFamily="34" charset="0"/>
              </a:rPr>
              <a:t>Ben. </a:t>
            </a:r>
            <a:r>
              <a:rPr lang="en-GB" sz="2400" b="1" dirty="0">
                <a:latin typeface="Tahoma" pitchFamily="34" charset="0"/>
                <a:ea typeface="Tahoma" pitchFamily="34" charset="0"/>
                <a:cs typeface="Tahoma" pitchFamily="34" charset="0"/>
              </a:rPr>
              <a:t>Try to make your </a:t>
            </a:r>
            <a:r>
              <a:rPr lang="en-GB" sz="2400" b="1" dirty="0" smtClean="0">
                <a:latin typeface="Tahoma" pitchFamily="34" charset="0"/>
                <a:ea typeface="Tahoma" pitchFamily="34" charset="0"/>
                <a:cs typeface="Tahoma" pitchFamily="34" charset="0"/>
              </a:rPr>
              <a:t>response </a:t>
            </a:r>
            <a:r>
              <a:rPr lang="en-GB" sz="2400" b="1" dirty="0">
                <a:latin typeface="Tahoma" pitchFamily="34" charset="0"/>
                <a:ea typeface="Tahoma" pitchFamily="34" charset="0"/>
                <a:cs typeface="Tahoma" pitchFamily="34" charset="0"/>
              </a:rPr>
              <a:t>as detailed as possible. Use and explain the key words ‘conductor’ and ‘insulator’ in your </a:t>
            </a:r>
            <a:r>
              <a:rPr lang="en-GB" sz="2400" b="1" dirty="0" smtClean="0">
                <a:latin typeface="Tahoma" pitchFamily="34" charset="0"/>
                <a:ea typeface="Tahoma" pitchFamily="34" charset="0"/>
                <a:cs typeface="Tahoma" pitchFamily="34" charset="0"/>
              </a:rPr>
              <a:t>answer.</a:t>
            </a:r>
            <a:endParaRPr lang="en-GB" sz="1100" b="1" dirty="0">
              <a:latin typeface="Tahoma" pitchFamily="34" charset="0"/>
              <a:ea typeface="Tahoma" pitchFamily="34" charset="0"/>
              <a:cs typeface="Tahoma" pitchFamily="34" charset="0"/>
            </a:endParaRPr>
          </a:p>
          <a:p>
            <a:pPr algn="ctr"/>
            <a:endParaRPr lang="en-GB" sz="105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6338789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39931" y="478971"/>
            <a:ext cx="4293326" cy="9666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539931" y="539931"/>
            <a:ext cx="10842171" cy="4401205"/>
          </a:xfrm>
          <a:prstGeom prst="rect">
            <a:avLst/>
          </a:prstGeom>
          <a:noFill/>
        </p:spPr>
        <p:txBody>
          <a:bodyPr wrap="square" rtlCol="0">
            <a:spAutoFit/>
          </a:bodyPr>
          <a:lstStyle/>
          <a:p>
            <a:r>
              <a:rPr lang="en-US" sz="4000" dirty="0" smtClean="0"/>
              <a:t>Challenge question.  </a:t>
            </a:r>
          </a:p>
          <a:p>
            <a:endParaRPr lang="en-US" sz="4000" dirty="0"/>
          </a:p>
          <a:p>
            <a:endParaRPr lang="en-US" sz="4000" dirty="0" smtClean="0"/>
          </a:p>
          <a:p>
            <a:endParaRPr lang="en-US" sz="4000" dirty="0"/>
          </a:p>
          <a:p>
            <a:r>
              <a:rPr lang="en-US" sz="4000" dirty="0" smtClean="0"/>
              <a:t>Are all metals conductors? Use the information sheet to answer the question or complete your </a:t>
            </a:r>
            <a:r>
              <a:rPr lang="en-US" sz="4000" smtClean="0"/>
              <a:t>own research. </a:t>
            </a:r>
            <a:endParaRPr lang="en-GB" sz="4000" dirty="0"/>
          </a:p>
        </p:txBody>
      </p:sp>
    </p:spTree>
    <p:extLst>
      <p:ext uri="{BB962C8B-B14F-4D97-AF65-F5344CB8AC3E}">
        <p14:creationId xmlns:p14="http://schemas.microsoft.com/office/powerpoint/2010/main" val="2341470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435</Words>
  <Application>Microsoft Office PowerPoint</Application>
  <PresentationFormat>Widescreen</PresentationFormat>
  <Paragraphs>78</Paragraphs>
  <Slides>10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Tahoma</vt:lpstr>
      <vt:lpstr>Times New Roman</vt:lpstr>
      <vt:lpstr>Office Theme</vt:lpstr>
      <vt:lpstr>L.C. Can I identify conductors and insulators?</vt:lpstr>
      <vt:lpstr>Recap</vt:lpstr>
      <vt:lpstr>Task</vt:lpstr>
      <vt:lpstr>PowerPoint Presentation</vt:lpstr>
      <vt:lpstr>  Match each object to the material that is it made out of. Explain why that material is well suited to the purpose of the object. Can you think of any other uses? Why is it important to know what a material is made from?   </vt:lpstr>
      <vt:lpstr>PowerPoint Presentation</vt:lpstr>
      <vt:lpstr>Complete the quiz and then watch the video.</vt:lpstr>
      <vt:lpstr>PowerPoint Presentation</vt:lpstr>
      <vt:lpstr>PowerPoint Presentation</vt:lpstr>
      <vt:lpstr>PowerPoint Presentation</vt:lpstr>
    </vt:vector>
  </TitlesOfParts>
  <Company>Bramhope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identify conductors and insulators?</dc:title>
  <dc:creator>StaffLaws</dc:creator>
  <cp:lastModifiedBy>StaffLaws</cp:lastModifiedBy>
  <cp:revision>8</cp:revision>
  <dcterms:created xsi:type="dcterms:W3CDTF">2021-01-16T11:06:21Z</dcterms:created>
  <dcterms:modified xsi:type="dcterms:W3CDTF">2021-01-16T12:05:20Z</dcterms:modified>
</cp:coreProperties>
</file>