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59" r:id="rId5"/>
    <p:sldId id="268" r:id="rId6"/>
    <p:sldId id="258" r:id="rId7"/>
    <p:sldId id="269" r:id="rId8"/>
    <p:sldId id="260" r:id="rId9"/>
    <p:sldId id="270" r:id="rId10"/>
    <p:sldId id="261" r:id="rId11"/>
    <p:sldId id="271" r:id="rId12"/>
    <p:sldId id="262" r:id="rId13"/>
    <p:sldId id="272" r:id="rId14"/>
    <p:sldId id="273" r:id="rId15"/>
    <p:sldId id="265" r:id="rId16"/>
    <p:sldId id="274" r:id="rId17"/>
    <p:sldId id="275" r:id="rId18"/>
    <p:sldId id="264" r:id="rId19"/>
    <p:sldId id="27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9BCDD6-B187-9196-B626-00B1BDFD692E}" v="4" dt="2021-01-21T10:56:55.5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nessa Laws" userId="S::vanessa.laws@bramhopeprimaryschool.co.uk::ffd8d519-c878-4d94-89d7-97e24b34969f" providerId="AD" clId="Web-{CB9BCDD6-B187-9196-B626-00B1BDFD692E}"/>
    <pc:docChg chg="modSld">
      <pc:chgData name="Vanessa Laws" userId="S::vanessa.laws@bramhopeprimaryschool.co.uk::ffd8d519-c878-4d94-89d7-97e24b34969f" providerId="AD" clId="Web-{CB9BCDD6-B187-9196-B626-00B1BDFD692E}" dt="2021-01-21T10:56:52.880" v="0" actId="20577"/>
      <pc:docMkLst>
        <pc:docMk/>
      </pc:docMkLst>
      <pc:sldChg chg="modSp">
        <pc:chgData name="Vanessa Laws" userId="S::vanessa.laws@bramhopeprimaryschool.co.uk::ffd8d519-c878-4d94-89d7-97e24b34969f" providerId="AD" clId="Web-{CB9BCDD6-B187-9196-B626-00B1BDFD692E}" dt="2021-01-21T10:56:52.880" v="0" actId="20577"/>
        <pc:sldMkLst>
          <pc:docMk/>
          <pc:sldMk cId="4193062740" sldId="268"/>
        </pc:sldMkLst>
        <pc:spChg chg="mod">
          <ac:chgData name="Vanessa Laws" userId="S::vanessa.laws@bramhopeprimaryschool.co.uk::ffd8d519-c878-4d94-89d7-97e24b34969f" providerId="AD" clId="Web-{CB9BCDD6-B187-9196-B626-00B1BDFD692E}" dt="2021-01-21T10:56:52.880" v="0" actId="20577"/>
          <ac:spMkLst>
            <pc:docMk/>
            <pc:sldMk cId="4193062740" sldId="268"/>
            <ac:spMk id="4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E0374-1972-45E8-8A32-90B2105898C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5270-940D-4964-A8DB-65186C903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482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E0374-1972-45E8-8A32-90B2105898C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5270-940D-4964-A8DB-65186C903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3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E0374-1972-45E8-8A32-90B2105898C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5270-940D-4964-A8DB-65186C903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565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E0374-1972-45E8-8A32-90B2105898C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5270-940D-4964-A8DB-65186C903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514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E0374-1972-45E8-8A32-90B2105898C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5270-940D-4964-A8DB-65186C903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223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E0374-1972-45E8-8A32-90B2105898C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5270-940D-4964-A8DB-65186C903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14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E0374-1972-45E8-8A32-90B2105898C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5270-940D-4964-A8DB-65186C903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314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E0374-1972-45E8-8A32-90B2105898C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5270-940D-4964-A8DB-65186C903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88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E0374-1972-45E8-8A32-90B2105898C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5270-940D-4964-A8DB-65186C903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966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E0374-1972-45E8-8A32-90B2105898C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5270-940D-4964-A8DB-65186C903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168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E0374-1972-45E8-8A32-90B2105898C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35270-940D-4964-A8DB-65186C903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800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9E0374-1972-45E8-8A32-90B2105898C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835270-940D-4964-A8DB-65186C9035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269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2353" y="1122363"/>
            <a:ext cx="10905565" cy="2387600"/>
          </a:xfrm>
        </p:spPr>
        <p:txBody>
          <a:bodyPr/>
          <a:lstStyle/>
          <a:p>
            <a:pPr algn="l"/>
            <a:r>
              <a:rPr lang="en-US" dirty="0"/>
              <a:t>L.C. Can I solve decimal problems?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3047" y="3669273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lang="en-US" sz="4400" dirty="0"/>
              <a:t>Toolkit 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043027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1752600"/>
          </a:xfrm>
        </p:spPr>
        <p:txBody>
          <a:bodyPr>
            <a:noAutofit/>
          </a:bodyPr>
          <a:lstStyle/>
          <a:p>
            <a:pPr algn="l"/>
            <a:endParaRPr lang="en-US" sz="1400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013" y="739588"/>
            <a:ext cx="9654988" cy="51278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A child’s bus ticket costs £3·70 and an adult bus ticket costs twice as much.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How much does an adult bus ticket cost?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C:\Users\erylands\AppData\Local\Microsoft\Windows\Temporary Internet Files\Content.IE5\FJ8N8R27\500px-BSicon_BUS.svg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007" y="2196353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4549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1752600"/>
          </a:xfrm>
        </p:spPr>
        <p:txBody>
          <a:bodyPr>
            <a:noAutofit/>
          </a:bodyPr>
          <a:lstStyle/>
          <a:p>
            <a:pPr algn="l"/>
            <a:endParaRPr lang="en-US" sz="1400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013" y="739588"/>
            <a:ext cx="9654988" cy="51278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A child’s bus ticket costs £3·70 and an adult bus ticket costs twice as much.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How much does an adult bus ticket cost?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C:\Users\erylands\AppData\Local\Microsoft\Windows\Temporary Internet Files\Content.IE5\FJ8N8R27\500px-BSicon_BUS.svg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007" y="2196353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134351" y="3516868"/>
            <a:ext cx="12378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/>
              <a:t>£7.40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6244843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1752600"/>
          </a:xfrm>
        </p:spPr>
        <p:txBody>
          <a:bodyPr>
            <a:noAutofit/>
          </a:bodyPr>
          <a:lstStyle/>
          <a:p>
            <a:pPr algn="l"/>
            <a:endParaRPr lang="en-US" sz="1400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7094" y="578224"/>
            <a:ext cx="8659906" cy="52891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A child’s bus ticket costs £3·70 and an adult bus ticket costs twice as much.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much does it cost for 3 adults and 5 children?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C:\Users\erylands\AppData\Local\Microsoft\Windows\Temporary Internet Files\Content.IE5\FJ8N8R27\500px-BSicon_BUS.svg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211" y="2330824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71143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1752600"/>
          </a:xfrm>
        </p:spPr>
        <p:txBody>
          <a:bodyPr>
            <a:noAutofit/>
          </a:bodyPr>
          <a:lstStyle/>
          <a:p>
            <a:pPr algn="l"/>
            <a:endParaRPr lang="en-US" sz="1400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7094" y="578224"/>
            <a:ext cx="8659906" cy="52891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A child’s bus ticket costs £3·70 and an adult bus ticket costs twice as much.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much does it cost for 3 adults and 5 children?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C:\Users\erylands\AppData\Local\Microsoft\Windows\Temporary Internet Files\Content.IE5\FJ8N8R27\500px-BSicon_BUS.svg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834" y="2095500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987552" y="2916234"/>
            <a:ext cx="3442447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200" dirty="0"/>
              <a:t>£40.70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93062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838200" y="952024"/>
            <a:ext cx="896470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Sarah is 0·2 m taller than Jack.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Ella is 15 cm taller than Sarah.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Their combined height is 3·25 m.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US" sz="4000" dirty="0">
                <a:latin typeface="Comic Sans MS" panose="030F0702030302020204" pitchFamily="66" charset="0"/>
              </a:rPr>
              <a:t>How tall is Ella?</a:t>
            </a:r>
          </a:p>
        </p:txBody>
      </p:sp>
    </p:spTree>
    <p:extLst>
      <p:ext uri="{BB962C8B-B14F-4D97-AF65-F5344CB8AC3E}">
        <p14:creationId xmlns:p14="http://schemas.microsoft.com/office/powerpoint/2010/main" val="471738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838200" y="952024"/>
            <a:ext cx="896470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Sarah is 0·2 m taller than Jack.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Ella is 15 cm taller than Sarah.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Their combined height is 3·25 m.</a:t>
            </a:r>
          </a:p>
          <a:p>
            <a:r>
              <a:rPr lang="en-US" sz="4000" dirty="0">
                <a:latin typeface="Comic Sans MS" panose="030F0702030302020204" pitchFamily="66" charset="0"/>
              </a:rPr>
              <a:t>How tall is Ella?</a:t>
            </a:r>
          </a:p>
          <a:p>
            <a:endParaRPr lang="en-US" sz="4000" dirty="0">
              <a:latin typeface="Comic Sans MS" panose="030F0702030302020204" pitchFamily="66" charset="0"/>
            </a:endParaRPr>
          </a:p>
          <a:p>
            <a:r>
              <a:rPr lang="en-US" sz="4000" dirty="0">
                <a:latin typeface="Comic Sans MS" panose="030F0702030302020204" pitchFamily="66" charset="0"/>
              </a:rPr>
              <a:t>Ella 125 cm</a:t>
            </a:r>
          </a:p>
          <a:p>
            <a:r>
              <a:rPr lang="en-US" sz="4000" dirty="0">
                <a:latin typeface="Comic Sans MS" panose="030F0702030302020204" pitchFamily="66" charset="0"/>
              </a:rPr>
              <a:t>Sarah 110 cm</a:t>
            </a:r>
          </a:p>
          <a:p>
            <a:r>
              <a:rPr lang="en-US" sz="4000" dirty="0">
                <a:latin typeface="Comic Sans MS" panose="030F0702030302020204" pitchFamily="66" charset="0"/>
              </a:rPr>
              <a:t>Jack 90 cm</a:t>
            </a:r>
          </a:p>
        </p:txBody>
      </p:sp>
    </p:spTree>
    <p:extLst>
      <p:ext uri="{BB962C8B-B14F-4D97-AF65-F5344CB8AC3E}">
        <p14:creationId xmlns:p14="http://schemas.microsoft.com/office/powerpoint/2010/main" val="1243923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2353" y="365125"/>
            <a:ext cx="10681447" cy="58118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>
                <a:latin typeface="Comic Sans MS" panose="030F0702030302020204" pitchFamily="66" charset="0"/>
              </a:rPr>
              <a:t>Calculate 36·2 + 19·8</a:t>
            </a:r>
          </a:p>
          <a:p>
            <a:pPr marL="0" indent="0">
              <a:buNone/>
            </a:pPr>
            <a:endParaRPr lang="en-US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with a formal written column method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with a mental method, explaining your reasoning.</a:t>
            </a:r>
            <a:endParaRPr lang="en-US" sz="3600" dirty="0">
              <a:latin typeface="Comic Sans MS" panose="030F0702030302020204" pitchFamily="66" charset="0"/>
            </a:endParaRP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986484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2353" y="365125"/>
            <a:ext cx="10681447" cy="58118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>
                <a:latin typeface="Comic Sans MS" panose="030F0702030302020204" pitchFamily="66" charset="0"/>
              </a:rPr>
              <a:t>Calculate 36·2 + 19·8</a:t>
            </a:r>
          </a:p>
          <a:p>
            <a:pPr marL="0" indent="0">
              <a:buNone/>
            </a:pPr>
            <a:endParaRPr lang="en-US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with a formal written column method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with a mental method, explaining your reasoning.</a:t>
            </a:r>
          </a:p>
          <a:p>
            <a:endParaRPr lang="en-US" sz="3600" dirty="0">
              <a:latin typeface="Comic Sans MS" panose="030F0702030302020204" pitchFamily="66" charset="0"/>
            </a:endParaRPr>
          </a:p>
          <a:p>
            <a:r>
              <a:rPr lang="en-US" sz="3600" dirty="0">
                <a:latin typeface="Comic Sans MS" panose="030F0702030302020204" pitchFamily="66" charset="0"/>
              </a:rPr>
              <a:t>Answer is 56. 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4915225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048871" y="1371600"/>
            <a:ext cx="809512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Choose digits to go in the empty gaps  to make these number sentences true.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US" sz="3200" dirty="0">
                <a:latin typeface="Comic Sans MS" panose="030F0702030302020204" pitchFamily="66" charset="0"/>
              </a:rPr>
              <a:t>14 781 – 6 __ 53 = 8528</a:t>
            </a:r>
          </a:p>
          <a:p>
            <a:r>
              <a:rPr lang="en-US" sz="3200" dirty="0">
                <a:latin typeface="Comic Sans MS" panose="030F0702030302020204" pitchFamily="66" charset="0"/>
              </a:rPr>
              <a:t>23·12 + 22· __ = 45·23</a:t>
            </a:r>
          </a:p>
        </p:txBody>
      </p:sp>
    </p:spTree>
    <p:extLst>
      <p:ext uri="{BB962C8B-B14F-4D97-AF65-F5344CB8AC3E}">
        <p14:creationId xmlns:p14="http://schemas.microsoft.com/office/powerpoint/2010/main" val="4203295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048871" y="1371600"/>
            <a:ext cx="809512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Choose digits to go in the empty gaps  to make these number sentences true.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US" sz="3200" dirty="0">
                <a:latin typeface="Comic Sans MS" panose="030F0702030302020204" pitchFamily="66" charset="0"/>
              </a:rPr>
              <a:t>14 781 – 6</a:t>
            </a:r>
            <a:r>
              <a:rPr lang="en-US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US" sz="3200" dirty="0">
                <a:latin typeface="Comic Sans MS" panose="030F0702030302020204" pitchFamily="66" charset="0"/>
              </a:rPr>
              <a:t>53 = 8528</a:t>
            </a:r>
          </a:p>
          <a:p>
            <a:r>
              <a:rPr lang="en-US" sz="3200" dirty="0">
                <a:latin typeface="Comic Sans MS" panose="030F0702030302020204" pitchFamily="66" charset="0"/>
              </a:rPr>
              <a:t>23·12 + 22· </a:t>
            </a:r>
            <a:r>
              <a:rPr lang="en-US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11 </a:t>
            </a:r>
            <a:r>
              <a:rPr lang="en-US" sz="3200" dirty="0">
                <a:latin typeface="Comic Sans MS" panose="030F0702030302020204" pitchFamily="66" charset="0"/>
              </a:rPr>
              <a:t>= 45·23</a:t>
            </a:r>
          </a:p>
        </p:txBody>
      </p:sp>
    </p:spTree>
    <p:extLst>
      <p:ext uri="{BB962C8B-B14F-4D97-AF65-F5344CB8AC3E}">
        <p14:creationId xmlns:p14="http://schemas.microsoft.com/office/powerpoint/2010/main" val="18662872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035424" y="699247"/>
            <a:ext cx="970877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Two numbers have a difference of 2·38 .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The smaller number is 3·12 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What is the bigger number?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4133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035424" y="699247"/>
            <a:ext cx="97087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Two numbers have a difference of 2·38 .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The smaller number is 3·12 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What is the bigger number?</a:t>
            </a:r>
          </a:p>
          <a:p>
            <a:endParaRPr lang="en-US" sz="3200" dirty="0">
              <a:latin typeface="Comic Sans MS" panose="030F0702030302020204" pitchFamily="66" charset="0"/>
            </a:endParaRPr>
          </a:p>
          <a:p>
            <a:r>
              <a:rPr lang="en-US" sz="3200" dirty="0">
                <a:latin typeface="Comic Sans MS" panose="030F0702030302020204" pitchFamily="66" charset="0"/>
              </a:rPr>
              <a:t>5.5</a:t>
            </a:r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5086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A shop sells boxes of chocolates. One box costs £3·99. A second box costs £2·60. A third box costs £6·45 .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is the difference in price between the most and least expensive boxes?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8665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A shop sells boxes of chocolates. One box costs £3·99. A second box costs £2·60. A third box costs £6·45 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What is the difference in price between the most and least expensive boxes?</a:t>
            </a: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£3.85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43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The shop also sells packets of sweets. One packet costs £1·39. Joe has a £10 note and he wants to buy the chocolates costing £2·60 .</a:t>
            </a:r>
          </a:p>
          <a:p>
            <a:r>
              <a:rPr lang="en-GB" dirty="0">
                <a:latin typeface="Comic Sans MS" panose="030F0702030302020204" pitchFamily="66" charset="0"/>
              </a:rPr>
              <a:t>How many packets of sweets can he also buy?</a:t>
            </a:r>
            <a:endParaRPr lang="en-US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02010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The shop also sells packets of sweets. One packet costs £1·39. Joe has a £10 note and he wants to buy the chocolates costing £2·60 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How many packets of sweets can he also buy?</a:t>
            </a: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5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6393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A shop sells magazines and comics. Freya buys a magazine and a comic. She pays £2·50 . Evie buys a magazine and two comics. She pays £3·90.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How much does a comic cost? How much does a magazine cost?</a:t>
            </a:r>
            <a:endParaRPr lang="en-US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97384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A shop sells magazines and comics. Freya buys a magazine and a comic. She pays £2·50 . Evie buys a magazine and two comics. She pays £3·90.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How much does a comic cost? £1.40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How much does a magazine cost? </a:t>
            </a:r>
            <a:r>
              <a:rPr lang="en-GB">
                <a:latin typeface="Comic Sans MS" panose="030F0702030302020204" pitchFamily="66" charset="0"/>
              </a:rPr>
              <a:t>£1.10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44271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594</Words>
  <Application>Microsoft Office PowerPoint</Application>
  <PresentationFormat>Widescreen</PresentationFormat>
  <Paragraphs>81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L.C. Can I solve decimal problems?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Bramhope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StaffLaws</dc:creator>
  <cp:lastModifiedBy>StaffLaws</cp:lastModifiedBy>
  <cp:revision>8</cp:revision>
  <dcterms:created xsi:type="dcterms:W3CDTF">2021-01-17T13:43:12Z</dcterms:created>
  <dcterms:modified xsi:type="dcterms:W3CDTF">2021-01-21T10:57:03Z</dcterms:modified>
</cp:coreProperties>
</file>