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58" r:id="rId5"/>
    <p:sldId id="259"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75A0C52-B6D2-4008-8F44-1ACF6F123DE0}" type="datetimeFigureOut">
              <a:rPr lang="en-GB" smtClean="0"/>
              <a:t>31/01/2021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D2A583-B15E-4C38-8D5D-84A179D3730C}" type="slidenum">
              <a:rPr lang="en-GB" smtClean="0"/>
              <a:t>‹#›</a:t>
            </a:fld>
            <a:endParaRPr lang="en-GB"/>
          </a:p>
        </p:txBody>
      </p:sp>
    </p:spTree>
    <p:extLst>
      <p:ext uri="{BB962C8B-B14F-4D97-AF65-F5344CB8AC3E}">
        <p14:creationId xmlns:p14="http://schemas.microsoft.com/office/powerpoint/2010/main" val="40643122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75A0C52-B6D2-4008-8F44-1ACF6F123DE0}" type="datetimeFigureOut">
              <a:rPr lang="en-GB" smtClean="0"/>
              <a:t>31/01/2021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D2A583-B15E-4C38-8D5D-84A179D3730C}" type="slidenum">
              <a:rPr lang="en-GB" smtClean="0"/>
              <a:t>‹#›</a:t>
            </a:fld>
            <a:endParaRPr lang="en-GB"/>
          </a:p>
        </p:txBody>
      </p:sp>
    </p:spTree>
    <p:extLst>
      <p:ext uri="{BB962C8B-B14F-4D97-AF65-F5344CB8AC3E}">
        <p14:creationId xmlns:p14="http://schemas.microsoft.com/office/powerpoint/2010/main" val="17542624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75A0C52-B6D2-4008-8F44-1ACF6F123DE0}" type="datetimeFigureOut">
              <a:rPr lang="en-GB" smtClean="0"/>
              <a:t>31/01/2021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D2A583-B15E-4C38-8D5D-84A179D3730C}" type="slidenum">
              <a:rPr lang="en-GB" smtClean="0"/>
              <a:t>‹#›</a:t>
            </a:fld>
            <a:endParaRPr lang="en-GB"/>
          </a:p>
        </p:txBody>
      </p:sp>
    </p:spTree>
    <p:extLst>
      <p:ext uri="{BB962C8B-B14F-4D97-AF65-F5344CB8AC3E}">
        <p14:creationId xmlns:p14="http://schemas.microsoft.com/office/powerpoint/2010/main" val="14893425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75A0C52-B6D2-4008-8F44-1ACF6F123DE0}" type="datetimeFigureOut">
              <a:rPr lang="en-GB" smtClean="0"/>
              <a:t>31/01/2021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5D2A583-B15E-4C38-8D5D-84A179D3730C}" type="slidenum">
              <a:rPr lang="en-GB" smtClean="0"/>
              <a:t>‹#›</a:t>
            </a:fld>
            <a:endParaRPr lang="en-GB"/>
          </a:p>
        </p:txBody>
      </p:sp>
    </p:spTree>
    <p:extLst>
      <p:ext uri="{BB962C8B-B14F-4D97-AF65-F5344CB8AC3E}">
        <p14:creationId xmlns:p14="http://schemas.microsoft.com/office/powerpoint/2010/main" val="13978680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75A0C52-B6D2-4008-8F44-1ACF6F123DE0}" type="datetimeFigureOut">
              <a:rPr lang="en-GB" smtClean="0"/>
              <a:t>31/01/2021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5D2A583-B15E-4C38-8D5D-84A179D3730C}" type="slidenum">
              <a:rPr lang="en-GB" smtClean="0"/>
              <a:t>‹#›</a:t>
            </a:fld>
            <a:endParaRPr lang="en-GB"/>
          </a:p>
        </p:txBody>
      </p:sp>
    </p:spTree>
    <p:extLst>
      <p:ext uri="{BB962C8B-B14F-4D97-AF65-F5344CB8AC3E}">
        <p14:creationId xmlns:p14="http://schemas.microsoft.com/office/powerpoint/2010/main" val="39964936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75A0C52-B6D2-4008-8F44-1ACF6F123DE0}" type="datetimeFigureOut">
              <a:rPr lang="en-GB" smtClean="0"/>
              <a:t>31/01/2021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5D2A583-B15E-4C38-8D5D-84A179D3730C}" type="slidenum">
              <a:rPr lang="en-GB" smtClean="0"/>
              <a:t>‹#›</a:t>
            </a:fld>
            <a:endParaRPr lang="en-GB"/>
          </a:p>
        </p:txBody>
      </p:sp>
    </p:spTree>
    <p:extLst>
      <p:ext uri="{BB962C8B-B14F-4D97-AF65-F5344CB8AC3E}">
        <p14:creationId xmlns:p14="http://schemas.microsoft.com/office/powerpoint/2010/main" val="1387906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5A0C52-B6D2-4008-8F44-1ACF6F123DE0}" type="datetimeFigureOut">
              <a:rPr lang="en-GB" smtClean="0"/>
              <a:t>31/01/2021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5D2A583-B15E-4C38-8D5D-84A179D3730C}" type="slidenum">
              <a:rPr lang="en-GB" smtClean="0"/>
              <a:t>‹#›</a:t>
            </a:fld>
            <a:endParaRPr lang="en-GB"/>
          </a:p>
        </p:txBody>
      </p:sp>
    </p:spTree>
    <p:extLst>
      <p:ext uri="{BB962C8B-B14F-4D97-AF65-F5344CB8AC3E}">
        <p14:creationId xmlns:p14="http://schemas.microsoft.com/office/powerpoint/2010/main" val="6060048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75A0C52-B6D2-4008-8F44-1ACF6F123DE0}" type="datetimeFigureOut">
              <a:rPr lang="en-GB" smtClean="0"/>
              <a:t>31/01/2021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5D2A583-B15E-4C38-8D5D-84A179D3730C}" type="slidenum">
              <a:rPr lang="en-GB" smtClean="0"/>
              <a:t>‹#›</a:t>
            </a:fld>
            <a:endParaRPr lang="en-GB"/>
          </a:p>
        </p:txBody>
      </p:sp>
    </p:spTree>
    <p:extLst>
      <p:ext uri="{BB962C8B-B14F-4D97-AF65-F5344CB8AC3E}">
        <p14:creationId xmlns:p14="http://schemas.microsoft.com/office/powerpoint/2010/main" val="20552387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75A0C52-B6D2-4008-8F44-1ACF6F123DE0}" type="datetimeFigureOut">
              <a:rPr lang="en-GB" smtClean="0"/>
              <a:t>31/01/2021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5D2A583-B15E-4C38-8D5D-84A179D3730C}" type="slidenum">
              <a:rPr lang="en-GB" smtClean="0"/>
              <a:t>‹#›</a:t>
            </a:fld>
            <a:endParaRPr lang="en-GB"/>
          </a:p>
        </p:txBody>
      </p:sp>
    </p:spTree>
    <p:extLst>
      <p:ext uri="{BB962C8B-B14F-4D97-AF65-F5344CB8AC3E}">
        <p14:creationId xmlns:p14="http://schemas.microsoft.com/office/powerpoint/2010/main" val="8992076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75A0C52-B6D2-4008-8F44-1ACF6F123DE0}" type="datetimeFigureOut">
              <a:rPr lang="en-GB" smtClean="0"/>
              <a:t>31/01/2021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D2A583-B15E-4C38-8D5D-84A179D3730C}" type="slidenum">
              <a:rPr lang="en-GB" smtClean="0"/>
              <a:t>‹#›</a:t>
            </a:fld>
            <a:endParaRPr lang="en-GB"/>
          </a:p>
        </p:txBody>
      </p:sp>
    </p:spTree>
    <p:extLst>
      <p:ext uri="{BB962C8B-B14F-4D97-AF65-F5344CB8AC3E}">
        <p14:creationId xmlns:p14="http://schemas.microsoft.com/office/powerpoint/2010/main" val="17964215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75A0C52-B6D2-4008-8F44-1ACF6F123DE0}" type="datetimeFigureOut">
              <a:rPr lang="en-GB" smtClean="0"/>
              <a:t>31/01/2021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D2A583-B15E-4C38-8D5D-84A179D3730C}" type="slidenum">
              <a:rPr lang="en-GB" smtClean="0"/>
              <a:t>‹#›</a:t>
            </a:fld>
            <a:endParaRPr lang="en-GB"/>
          </a:p>
        </p:txBody>
      </p:sp>
    </p:spTree>
    <p:extLst>
      <p:ext uri="{BB962C8B-B14F-4D97-AF65-F5344CB8AC3E}">
        <p14:creationId xmlns:p14="http://schemas.microsoft.com/office/powerpoint/2010/main" val="42510791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75A0C52-B6D2-4008-8F44-1ACF6F123DE0}" type="datetimeFigureOut">
              <a:rPr lang="en-GB" smtClean="0"/>
              <a:t>31/01/2021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D2A583-B15E-4C38-8D5D-84A179D3730C}" type="slidenum">
              <a:rPr lang="en-GB" smtClean="0"/>
              <a:t>‹#›</a:t>
            </a:fld>
            <a:endParaRPr lang="en-GB"/>
          </a:p>
        </p:txBody>
      </p:sp>
    </p:spTree>
    <p:extLst>
      <p:ext uri="{BB962C8B-B14F-4D97-AF65-F5344CB8AC3E}">
        <p14:creationId xmlns:p14="http://schemas.microsoft.com/office/powerpoint/2010/main" val="13681927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bbc.co.uk/teach/class-clips-video/religious-studies-ks2-visiting-jerusalem/z76d7nb"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0891" y="600891"/>
            <a:ext cx="10067109" cy="2909072"/>
          </a:xfrm>
        </p:spPr>
        <p:txBody>
          <a:bodyPr>
            <a:normAutofit fontScale="90000"/>
          </a:bodyPr>
          <a:lstStyle/>
          <a:p>
            <a:pPr algn="l"/>
            <a:r>
              <a:rPr lang="en-GB" b="1" dirty="0" smtClean="0"/>
              <a:t/>
            </a:r>
            <a:br>
              <a:rPr lang="en-GB" b="1" dirty="0" smtClean="0"/>
            </a:br>
            <a:r>
              <a:rPr lang="en-GB" b="1" dirty="0"/>
              <a:t/>
            </a:r>
            <a:br>
              <a:rPr lang="en-GB" b="1" dirty="0"/>
            </a:br>
            <a:r>
              <a:rPr lang="en-GB" b="1" dirty="0" smtClean="0"/>
              <a:t/>
            </a:r>
            <a:br>
              <a:rPr lang="en-GB" b="1" dirty="0" smtClean="0"/>
            </a:br>
            <a:r>
              <a:rPr lang="en-GB" b="1" dirty="0"/>
              <a:t/>
            </a:r>
            <a:br>
              <a:rPr lang="en-GB" b="1" dirty="0"/>
            </a:br>
            <a:r>
              <a:rPr lang="en-GB" b="1" dirty="0" smtClean="0"/>
              <a:t>L.C. Can I describe what </a:t>
            </a:r>
            <a:r>
              <a:rPr lang="en-GB" b="1" dirty="0"/>
              <a:t>is it like </a:t>
            </a:r>
            <a:r>
              <a:rPr lang="en-GB" b="1" dirty="0" smtClean="0"/>
              <a:t>to </a:t>
            </a:r>
            <a:r>
              <a:rPr lang="en-GB" b="1" dirty="0"/>
              <a:t>visit the Western Wall if you are Jewish</a:t>
            </a:r>
            <a:r>
              <a:rPr lang="en-GB" b="1" dirty="0" smtClean="0"/>
              <a:t>?</a:t>
            </a:r>
            <a:r>
              <a:rPr lang="en-GB" dirty="0"/>
              <a:t/>
            </a:r>
            <a:br>
              <a:rPr lang="en-GB" dirty="0"/>
            </a:br>
            <a:endParaRPr lang="en-GB" dirty="0"/>
          </a:p>
        </p:txBody>
      </p:sp>
      <p:sp>
        <p:nvSpPr>
          <p:cNvPr id="3" name="Subtitle 2"/>
          <p:cNvSpPr>
            <a:spLocks noGrp="1"/>
          </p:cNvSpPr>
          <p:nvPr>
            <p:ph type="subTitle" idx="1"/>
          </p:nvPr>
        </p:nvSpPr>
        <p:spPr>
          <a:xfrm>
            <a:off x="600891" y="3422469"/>
            <a:ext cx="10067109" cy="1835331"/>
          </a:xfrm>
        </p:spPr>
        <p:txBody>
          <a:bodyPr>
            <a:normAutofit/>
          </a:bodyPr>
          <a:lstStyle/>
          <a:p>
            <a:pPr algn="l"/>
            <a:r>
              <a:rPr lang="en-GB" sz="3600" dirty="0" smtClean="0"/>
              <a:t>Toolkit </a:t>
            </a:r>
            <a:endParaRPr lang="en-GB" sz="3600" dirty="0"/>
          </a:p>
        </p:txBody>
      </p:sp>
    </p:spTree>
    <p:extLst>
      <p:ext uri="{BB962C8B-B14F-4D97-AF65-F5344CB8AC3E}">
        <p14:creationId xmlns:p14="http://schemas.microsoft.com/office/powerpoint/2010/main" val="10266792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838200" y="609600"/>
            <a:ext cx="10300063"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smtClean="0"/>
              <a:t>What do you know about the Western Wall? </a:t>
            </a:r>
            <a:endParaRPr lang="en-GB" dirty="0"/>
          </a:p>
        </p:txBody>
      </p:sp>
      <p:sp>
        <p:nvSpPr>
          <p:cNvPr id="3" name="Content Placeholder 2"/>
          <p:cNvSpPr>
            <a:spLocks noGrp="1"/>
          </p:cNvSpPr>
          <p:nvPr>
            <p:ph idx="1"/>
          </p:nvPr>
        </p:nvSpPr>
        <p:spPr/>
        <p:txBody>
          <a:bodyPr/>
          <a:lstStyle/>
          <a:p>
            <a:r>
              <a:rPr lang="en-GB" dirty="0" smtClean="0"/>
              <a:t>What is it?</a:t>
            </a:r>
          </a:p>
          <a:p>
            <a:r>
              <a:rPr lang="en-GB" dirty="0" smtClean="0"/>
              <a:t>Who </a:t>
            </a:r>
            <a:r>
              <a:rPr lang="en-GB" dirty="0"/>
              <a:t>might visit </a:t>
            </a:r>
            <a:r>
              <a:rPr lang="en-GB" dirty="0" smtClean="0"/>
              <a:t>it? </a:t>
            </a:r>
          </a:p>
          <a:p>
            <a:r>
              <a:rPr lang="en-GB" dirty="0" smtClean="0"/>
              <a:t>Where is it?</a:t>
            </a:r>
          </a:p>
          <a:p>
            <a:r>
              <a:rPr lang="en-GB" dirty="0" smtClean="0"/>
              <a:t>Why is it special? </a:t>
            </a:r>
            <a:endParaRPr lang="en-GB" dirty="0"/>
          </a:p>
        </p:txBody>
      </p:sp>
      <p:pic>
        <p:nvPicPr>
          <p:cNvPr id="1026" name="Picture 2" descr="Western Wall Facts for Kid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58788" y="3849547"/>
            <a:ext cx="7576457" cy="2829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97279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838200" y="609600"/>
            <a:ext cx="3603171"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smtClean="0"/>
              <a:t>Watch the clip.</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smtClean="0">
                <a:hlinkClick r:id="rId2"/>
              </a:rPr>
              <a:t>https://www.bbc.co.uk/teach/class-clips-video/religious-studies-ks2-visiting-jerusalem/z76d7nb</a:t>
            </a:r>
            <a:endParaRPr lang="en-GB" dirty="0" smtClean="0"/>
          </a:p>
          <a:p>
            <a:pPr marL="0" indent="0">
              <a:buNone/>
            </a:pPr>
            <a:endParaRPr lang="en-GB" dirty="0"/>
          </a:p>
          <a:p>
            <a:pPr marL="0" indent="0">
              <a:buNone/>
            </a:pPr>
            <a:r>
              <a:rPr lang="en-US" dirty="0"/>
              <a:t>The Western Wall (sometimes called the Wailing Wall, or the </a:t>
            </a:r>
            <a:r>
              <a:rPr lang="en-US" i="1" dirty="0" err="1"/>
              <a:t>Kotel</a:t>
            </a:r>
            <a:r>
              <a:rPr lang="en-US" dirty="0"/>
              <a:t>, the Hebrew word for wall) is one of the last remaining walls of the ancient </a:t>
            </a:r>
            <a:r>
              <a:rPr lang="en-US" dirty="0" smtClean="0"/>
              <a:t>Jewish Temple</a:t>
            </a:r>
            <a:r>
              <a:rPr lang="en-US" dirty="0"/>
              <a:t> in Jerusalem.</a:t>
            </a:r>
          </a:p>
          <a:p>
            <a:pPr marL="0" indent="0">
              <a:buNone/>
            </a:pPr>
            <a:r>
              <a:rPr lang="en-US" dirty="0"/>
              <a:t>The Temple was destroyed in 70 CE by the Romans, and much of what remains of the original structure is a small portion of an external supporting wall. Though it was not originally an important part of the Temple, this wall is considered an extremely holy place today. Located on the Temple Mount </a:t>
            </a:r>
            <a:r>
              <a:rPr lang="en-US" dirty="0" smtClean="0"/>
              <a:t> </a:t>
            </a:r>
            <a:r>
              <a:rPr lang="en-US" dirty="0"/>
              <a:t>in </a:t>
            </a:r>
            <a:r>
              <a:rPr lang="en-US" dirty="0" smtClean="0"/>
              <a:t>Jerusalem‘s </a:t>
            </a:r>
            <a:r>
              <a:rPr lang="en-US" dirty="0"/>
              <a:t>Old City, Jews and non-Jews from all over the world visit the Western Wall to pray and meditate. It is customary to write short </a:t>
            </a:r>
            <a:r>
              <a:rPr lang="en-US" dirty="0" smtClean="0"/>
              <a:t>prayers on </a:t>
            </a:r>
            <a:r>
              <a:rPr lang="en-US" dirty="0"/>
              <a:t>pieces of paper and leave them in the crevices of the wall.</a:t>
            </a:r>
          </a:p>
          <a:p>
            <a:pPr marL="0" indent="0">
              <a:buNone/>
            </a:pPr>
            <a:endParaRPr lang="en-GB" dirty="0" smtClean="0"/>
          </a:p>
          <a:p>
            <a:endParaRPr lang="en-GB" dirty="0"/>
          </a:p>
        </p:txBody>
      </p:sp>
    </p:spTree>
    <p:extLst>
      <p:ext uri="{BB962C8B-B14F-4D97-AF65-F5344CB8AC3E}">
        <p14:creationId xmlns:p14="http://schemas.microsoft.com/office/powerpoint/2010/main" val="21831586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838201" y="609600"/>
            <a:ext cx="4404360"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smtClean="0"/>
              <a:t>Your thoughts…….</a:t>
            </a:r>
            <a:endParaRPr lang="en-GB" dirty="0"/>
          </a:p>
        </p:txBody>
      </p:sp>
      <p:sp>
        <p:nvSpPr>
          <p:cNvPr id="3" name="Content Placeholder 2"/>
          <p:cNvSpPr>
            <a:spLocks noGrp="1"/>
          </p:cNvSpPr>
          <p:nvPr>
            <p:ph idx="1"/>
          </p:nvPr>
        </p:nvSpPr>
        <p:spPr/>
        <p:txBody>
          <a:bodyPr/>
          <a:lstStyle/>
          <a:p>
            <a:pPr marL="0" indent="0">
              <a:buNone/>
            </a:pPr>
            <a:r>
              <a:rPr lang="en-GB" dirty="0"/>
              <a:t>Read </a:t>
            </a:r>
            <a:r>
              <a:rPr lang="en-GB" dirty="0" smtClean="0"/>
              <a:t>the </a:t>
            </a:r>
            <a:r>
              <a:rPr lang="en-GB" dirty="0"/>
              <a:t>account </a:t>
            </a:r>
            <a:r>
              <a:rPr lang="en-GB" dirty="0" smtClean="0"/>
              <a:t>of </a:t>
            </a:r>
            <a:r>
              <a:rPr lang="en-GB" dirty="0"/>
              <a:t>a visit to the Western Wall by a Jewish person.  In </a:t>
            </a:r>
            <a:r>
              <a:rPr lang="en-GB" dirty="0" smtClean="0"/>
              <a:t>thought bubbles, record </a:t>
            </a:r>
            <a:r>
              <a:rPr lang="en-GB" dirty="0"/>
              <a:t>the different feelings that she has.  </a:t>
            </a:r>
            <a:endParaRPr lang="en-GB" dirty="0" smtClean="0"/>
          </a:p>
        </p:txBody>
      </p:sp>
      <p:sp>
        <p:nvSpPr>
          <p:cNvPr id="4" name="Cloud Callout 3"/>
          <p:cNvSpPr/>
          <p:nvPr/>
        </p:nvSpPr>
        <p:spPr>
          <a:xfrm>
            <a:off x="496389" y="3024460"/>
            <a:ext cx="7811587" cy="3152503"/>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0" name="Picture 2" descr="Placing notes in the Western Wall - Wikipedi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870405" y="4319450"/>
            <a:ext cx="3145246" cy="23589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34712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838200" y="609600"/>
            <a:ext cx="4177937" cy="85344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smtClean="0"/>
              <a:t>Read the Amidah.</a:t>
            </a:r>
            <a:endParaRPr lang="en-GB" dirty="0"/>
          </a:p>
        </p:txBody>
      </p:sp>
      <p:sp>
        <p:nvSpPr>
          <p:cNvPr id="3" name="Content Placeholder 2"/>
          <p:cNvSpPr>
            <a:spLocks noGrp="1"/>
          </p:cNvSpPr>
          <p:nvPr>
            <p:ph idx="1"/>
          </p:nvPr>
        </p:nvSpPr>
        <p:spPr/>
        <p:txBody>
          <a:bodyPr/>
          <a:lstStyle/>
          <a:p>
            <a:pPr marL="0" indent="0">
              <a:buNone/>
            </a:pPr>
            <a:r>
              <a:rPr lang="en-US" dirty="0" smtClean="0"/>
              <a:t>The</a:t>
            </a:r>
            <a:r>
              <a:rPr lang="en-US" dirty="0"/>
              <a:t> </a:t>
            </a:r>
            <a:r>
              <a:rPr lang="en-US" b="1" dirty="0"/>
              <a:t>Amidah</a:t>
            </a:r>
            <a:r>
              <a:rPr lang="en-US" dirty="0"/>
              <a:t> is another </a:t>
            </a:r>
            <a:r>
              <a:rPr lang="en-US" b="1" dirty="0"/>
              <a:t>important</a:t>
            </a:r>
            <a:r>
              <a:rPr lang="en-US" dirty="0"/>
              <a:t> prayer in Judaism and is the central prayer used in worship services. It is often referred to as the 'standing prayer' as it is always recited while standing and facing Jerusalem . This prayer consists of 19 blessings, which can be split into three sections: praising God</a:t>
            </a:r>
            <a:r>
              <a:rPr lang="en-US" dirty="0" smtClean="0"/>
              <a:t>.</a:t>
            </a:r>
          </a:p>
          <a:p>
            <a:pPr marL="0" indent="0">
              <a:buNone/>
            </a:pPr>
            <a:r>
              <a:rPr lang="en-GB" dirty="0" smtClean="0"/>
              <a:t>What do Jews believe about God? </a:t>
            </a:r>
          </a:p>
          <a:p>
            <a:pPr marL="0" indent="0">
              <a:buNone/>
            </a:pPr>
            <a:endParaRPr lang="en-GB" dirty="0"/>
          </a:p>
        </p:txBody>
      </p:sp>
      <p:sp>
        <p:nvSpPr>
          <p:cNvPr id="4" name="AutoShape 2" descr="Western Wall - Kids | Britannica Kids | Homework Help"/>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2" descr="Western Wall Facts for Kid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82789" y="4425179"/>
            <a:ext cx="6035039" cy="22537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72520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838200" y="609600"/>
            <a:ext cx="7373983"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smtClean="0"/>
              <a:t>Write your own prayers/wishes.</a:t>
            </a:r>
            <a:endParaRPr lang="en-GB" dirty="0"/>
          </a:p>
        </p:txBody>
      </p:sp>
      <p:sp>
        <p:nvSpPr>
          <p:cNvPr id="3" name="Content Placeholder 2"/>
          <p:cNvSpPr>
            <a:spLocks noGrp="1"/>
          </p:cNvSpPr>
          <p:nvPr>
            <p:ph idx="1"/>
          </p:nvPr>
        </p:nvSpPr>
        <p:spPr/>
        <p:txBody>
          <a:bodyPr/>
          <a:lstStyle/>
          <a:p>
            <a:pPr marL="0" indent="0">
              <a:buNone/>
            </a:pPr>
            <a:r>
              <a:rPr lang="en-GB" dirty="0" smtClean="0"/>
              <a:t>Write your own prayers/wishes that you would put in the wall if you visited. </a:t>
            </a:r>
            <a:endParaRPr lang="en-GB" dirty="0"/>
          </a:p>
          <a:p>
            <a:pPr marL="0" indent="0">
              <a:buNone/>
            </a:pPr>
            <a:r>
              <a:rPr lang="en-GB" dirty="0" smtClean="0"/>
              <a:t>They do not need to be religious.</a:t>
            </a:r>
          </a:p>
        </p:txBody>
      </p:sp>
      <p:pic>
        <p:nvPicPr>
          <p:cNvPr id="4098" name="Picture 2" descr="Facts and Information about the Western Wall | Western Wall Heritage  Foundation - Facts and Figur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6374" y="3475756"/>
            <a:ext cx="11059251" cy="30896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31213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TotalTime>
  <Words>110</Words>
  <Application>Microsoft Office PowerPoint</Application>
  <PresentationFormat>Widescreen</PresentationFormat>
  <Paragraphs>20</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    L.C. Can I describe what is it like to visit the Western Wall if you are Jewish? </vt:lpstr>
      <vt:lpstr>What do you know about the Western Wall? </vt:lpstr>
      <vt:lpstr>Watch the clip.</vt:lpstr>
      <vt:lpstr>Your thoughts…….</vt:lpstr>
      <vt:lpstr>Read the Amidah.</vt:lpstr>
      <vt:lpstr>Write your own prayers/wishes.</vt:lpstr>
    </vt:vector>
  </TitlesOfParts>
  <Company>Bramhope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L.C. Can I describe what is it like to visit the Western Wall if you are Jewish?</dc:title>
  <dc:creator>StaffLaws</dc:creator>
  <cp:lastModifiedBy>StaffLaws</cp:lastModifiedBy>
  <cp:revision>4</cp:revision>
  <dcterms:created xsi:type="dcterms:W3CDTF">2021-01-31T11:35:22Z</dcterms:created>
  <dcterms:modified xsi:type="dcterms:W3CDTF">2021-01-31T11:55:05Z</dcterms:modified>
</cp:coreProperties>
</file>