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359" r:id="rId2"/>
    <p:sldId id="349" r:id="rId3"/>
    <p:sldId id="279" r:id="rId4"/>
    <p:sldId id="280" r:id="rId5"/>
    <p:sldId id="277" r:id="rId6"/>
    <p:sldId id="360" r:id="rId7"/>
    <p:sldId id="350" r:id="rId8"/>
    <p:sldId id="351" r:id="rId9"/>
    <p:sldId id="353" r:id="rId10"/>
    <p:sldId id="352" r:id="rId11"/>
    <p:sldId id="35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FAF25-94FC-7944-820C-AEFF39D5761C}" type="datetimeFigureOut">
              <a:rPr lang="en-US" smtClean="0"/>
              <a:t>1/6/21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B5C5D-CB48-284B-A98C-EBCDB12BA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5B5C5D-CB48-284B-A98C-EBCDB12BA92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944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C55C4-35C4-C444-8414-8715C31A4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9AF2-0512-724A-9417-3C51F589F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470AA-9B6E-8444-AF6D-4B0775D82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5617A-3665-9B4B-89BF-162A54CD1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BB5A-BD24-2B44-91FB-BD74E3F9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2372-9B8F-CE44-9A49-A0B4A56B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762D-1C08-FE4D-95A9-E620BB321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C92C-2EAD-014B-B121-3F10A5E6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A9EE-24F6-724C-A77D-68E4B5E3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D77D-A1DA-4040-BE42-10185526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1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B79F-DB34-EF40-9184-599B5F2C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67FD5-8061-5941-97EF-7789BED26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66794-FFD0-1840-9380-87BBF451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49D8-F433-5149-A5CA-076BE32B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4851B-61BA-5045-BFF5-D462802C8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5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9BC5-4000-6E4D-8CB2-AF72DA4A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F2618-B7D3-F249-8CF6-EFC008943D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2918-B915-6545-A243-13A54F911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6ED38-38F6-A14A-A2A9-44067B48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24A6-588E-2F42-8684-97CCA0A2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B1E23-0382-D84D-BC80-7588662E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726D-366D-6F4E-B559-991A53A0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B336-AAE9-6344-82DD-2C9420B9C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629-8AFB-FE40-9E71-71C4EB681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A6641-E3D2-7944-A71E-53EA2AE7D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84A2B-073F-1444-800B-7AD810EF1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413A9E-5E67-BD41-82DB-9019DF64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11EFF-9719-DD4D-B878-C4D3B542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DDB2F-CAEB-3E45-8F9E-3DC5A607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9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9E4B-D268-DF40-8907-C672BD00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98FB0-38FB-5848-A32F-B021290D3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7BDF9-8FB0-3F4E-8D1B-68713C884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F36BA-E878-7B49-B5EE-F1DABAF2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1BCA6-9B84-D24E-9548-A398483DE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10D7A-EC55-1E46-AE94-B2D98FE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56B2C-AA6C-EC4D-8B28-886B4A94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6AF6-D8CE-6948-8832-45B9A8C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5F7A-5AC1-7541-8E4F-1AF11C33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0D3E7-FAFD-B047-8AA2-4ECDE8D9F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20C89-F8CB-344E-9A16-9692466A1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9FA21-7F94-5549-8993-2496516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18AC1-A489-6D4F-9C92-C71AD3C7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3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42D7-3964-3341-B8E2-29F6A72D7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D8DB9-9D71-C94A-AF40-421A23D4A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9266-D8F8-B240-8C10-25B7774EF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B4920-091E-F64F-A399-B7784E59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90C3-D609-D745-AD05-353AFCBB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4359E-7AE0-8640-8573-BBB08E7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BB42-EAB1-6F44-881D-DA25DDC9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EBE4F-72A2-8A45-A73B-72D4A0E1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C4FFA-7C11-814F-A052-AB0BD6F6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2656C-5242-3B4A-9F29-B58318813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6FE4-BDA0-094C-A5E5-D22EBA27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735F-2C9E-364C-A45C-81AD69B4A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C51045-03D7-5B4C-8B72-97363156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B59D-FB95-2549-91F3-02722058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286A7-88C7-6842-AE0D-2E8C0AD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E16A2-80C4-8347-A348-5795E34A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3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576C4-1661-524D-9940-8752FC00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FBB2-81D0-7947-98CC-8894B7A1A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0DB9-FDE6-BF49-B32A-D469905DC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04AB-CCD4-6846-B248-B01E69F2983D}" type="datetimeFigureOut">
              <a:rPr lang="en-US" smtClean="0"/>
              <a:t>1/6/21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516C6-C999-114C-A1BF-71ACF48E8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49A91-817F-454E-8278-D21438393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4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" TargetMode="External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65" y="-8922"/>
            <a:ext cx="10191405" cy="568572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b="1" u="sng" dirty="0"/>
              <a:t>Warm up. Can you think of a good headline for one of these pictures?</a:t>
            </a: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b="1" u="sng" dirty="0"/>
            </a:b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C4380-A8D2-9747-96AC-FDBDFC6D9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441" y="1674855"/>
            <a:ext cx="4161040" cy="46832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6AF8BA-210D-0348-ABF8-D0A50B53FB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79" y="4016460"/>
            <a:ext cx="4760249" cy="26776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D9FB77-33D2-964C-BCBB-C36152CEA8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4674" y="1338820"/>
            <a:ext cx="4018091" cy="267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90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5313693" y="1209533"/>
            <a:ext cx="6878307" cy="504432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810563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Friday LC: Can I investigate online reports?</a:t>
            </a:r>
          </a:p>
        </p:txBody>
      </p:sp>
    </p:spTree>
    <p:extLst>
      <p:ext uri="{BB962C8B-B14F-4D97-AF65-F5344CB8AC3E}">
        <p14:creationId xmlns:p14="http://schemas.microsoft.com/office/powerpoint/2010/main" val="3782082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6522769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Last week, we explained that news can be read in lots of different ways.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843" y="2281671"/>
            <a:ext cx="3342329" cy="2294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000000"/>
                </a:solidFill>
              </a:rPr>
              <a:t>Newspapers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F247C2-23F5-1946-84FA-22E6E0509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6747" y="2281670"/>
            <a:ext cx="5787023" cy="397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60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843" y="2281671"/>
            <a:ext cx="3342329" cy="2294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000000"/>
                </a:solidFill>
              </a:rPr>
              <a:t>News magazines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5CBBFC-E6F1-6643-86B0-0AA7D1A69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6855" y="578983"/>
            <a:ext cx="48387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812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843" y="2281671"/>
            <a:ext cx="3342329" cy="22946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000000"/>
                </a:solidFill>
              </a:rPr>
              <a:t>Newspapers with content online.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A4D9DAD-AE99-544D-90D3-FDA4A9A34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496" y="3059035"/>
            <a:ext cx="56896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0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151" y="642551"/>
            <a:ext cx="11057698" cy="238384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500" dirty="0">
                <a:solidFill>
                  <a:srgbClr val="000000"/>
                </a:solidFill>
              </a:rPr>
              <a:t>Today, we would like you to think about the differences between online articles and those in printed papers and magazines.</a:t>
            </a:r>
            <a:br>
              <a:rPr lang="en-US" sz="3500" dirty="0">
                <a:solidFill>
                  <a:srgbClr val="000000"/>
                </a:solidFill>
              </a:rPr>
            </a:br>
            <a:r>
              <a:rPr lang="en-US" sz="3500" dirty="0">
                <a:solidFill>
                  <a:srgbClr val="000000"/>
                </a:solidFill>
              </a:rPr>
              <a:t>What differences do you think there might be?</a:t>
            </a:r>
            <a:br>
              <a:rPr lang="en-US" sz="3500" dirty="0">
                <a:solidFill>
                  <a:srgbClr val="000000"/>
                </a:solidFill>
              </a:rPr>
            </a:br>
            <a:br>
              <a:rPr lang="en-US" sz="3500" dirty="0">
                <a:solidFill>
                  <a:srgbClr val="000000"/>
                </a:solidFill>
              </a:rPr>
            </a:br>
            <a:br>
              <a:rPr lang="en-US" sz="3500" dirty="0">
                <a:solidFill>
                  <a:srgbClr val="000000"/>
                </a:solidFill>
              </a:rPr>
            </a:br>
            <a:br>
              <a:rPr lang="en-US" sz="3500" dirty="0">
                <a:solidFill>
                  <a:srgbClr val="000000"/>
                </a:solidFill>
              </a:rPr>
            </a:br>
            <a:endParaRPr lang="en-US" sz="3500" dirty="0">
              <a:solidFill>
                <a:srgbClr val="000000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F3F0E0-B315-D444-B1B6-0E530C3813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1" r="20309" b="2"/>
          <a:stretch/>
        </p:blipFill>
        <p:spPr>
          <a:xfrm>
            <a:off x="8065290" y="3831606"/>
            <a:ext cx="4126709" cy="302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337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60AFF0-A466-7C45-929C-173880BF6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0281" y="-123568"/>
            <a:ext cx="7471719" cy="698156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D4876B8-8422-8642-9977-E5093568F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225" y="151321"/>
            <a:ext cx="3767213" cy="238384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</a:rPr>
              <a:t>Let’s look at this online article to find out more.</a:t>
            </a:r>
            <a:br>
              <a:rPr lang="en-US" dirty="0">
                <a:solidFill>
                  <a:srgbClr val="000000"/>
                </a:solidFill>
              </a:rPr>
            </a:br>
            <a:br>
              <a:rPr lang="en-US" dirty="0">
                <a:solidFill>
                  <a:srgbClr val="000000"/>
                </a:solidFill>
              </a:rPr>
            </a:br>
            <a:r>
              <a:rPr lang="en-US" dirty="0">
                <a:solidFill>
                  <a:srgbClr val="000000"/>
                </a:solidFill>
              </a:rPr>
              <a:t>This online article has a title, picture, caption and content just like a newspaper report</a:t>
            </a:r>
          </a:p>
        </p:txBody>
      </p:sp>
    </p:spTree>
    <p:extLst>
      <p:ext uri="{BB962C8B-B14F-4D97-AF65-F5344CB8AC3E}">
        <p14:creationId xmlns:p14="http://schemas.microsoft.com/office/powerpoint/2010/main" val="4093111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224" y="151321"/>
            <a:ext cx="3964921" cy="238384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dirty="0">
                <a:solidFill>
                  <a:srgbClr val="000000"/>
                </a:solidFill>
              </a:rPr>
              <a:t>But it also has some links to take you to other similar articles or quizzes.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E83C6-4F73-9644-9948-0E7A3D8B8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091" y="3394756"/>
            <a:ext cx="8854077" cy="32981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8E0C55-4214-7B41-B2D9-CFF8E2A8D5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495" y="0"/>
            <a:ext cx="7280083" cy="268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899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798207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It also contains links to video content which might be interesting. E.g. today’s episode of </a:t>
            </a:r>
            <a:r>
              <a:rPr lang="en-US" dirty="0" err="1">
                <a:solidFill>
                  <a:srgbClr val="000000"/>
                </a:solidFill>
              </a:rPr>
              <a:t>Newsround</a:t>
            </a:r>
            <a:r>
              <a:rPr lang="en-US" dirty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A6FE99-E6F7-5943-B41E-01435629DF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2711450"/>
            <a:ext cx="1028700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91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526358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People reading the content online can post comments about what they think of the article too.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836CE4-858E-AB4A-A013-81C7E8DEF8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99" y="2563855"/>
            <a:ext cx="3429000" cy="1384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3FA651-9E9C-D546-9099-4D1DC21BCA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235" y="1715188"/>
            <a:ext cx="7054936" cy="493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091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9717301" y="5166836"/>
            <a:ext cx="2141304" cy="15703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810563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Friday : LC: investigate online reports.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C87819-F9FB-544B-AD38-448CCA2FB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95" y="1902520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Toolkit:</a:t>
            </a:r>
          </a:p>
          <a:p>
            <a:r>
              <a:rPr lang="en-US" dirty="0"/>
              <a:t>Spend 15 minutes on the </a:t>
            </a:r>
            <a:r>
              <a:rPr lang="en-US" dirty="0" err="1"/>
              <a:t>Newsround</a:t>
            </a:r>
            <a:r>
              <a:rPr lang="en-US" dirty="0"/>
              <a:t> website looking at the articles.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Newsround</a:t>
            </a:r>
            <a:r>
              <a:rPr lang="en-US">
                <a:solidFill>
                  <a:srgbClr val="000000"/>
                </a:solidFill>
                <a:hlinkClick r:id="rId3"/>
              </a:rPr>
              <a:t> web page link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Then either:</a:t>
            </a:r>
          </a:p>
          <a:p>
            <a:r>
              <a:rPr lang="en-US" dirty="0"/>
              <a:t>Add some of the features: e.g. links, comments page, quiz etc.  to your article.</a:t>
            </a:r>
          </a:p>
          <a:p>
            <a:r>
              <a:rPr lang="en-US" dirty="0"/>
              <a:t>OR</a:t>
            </a:r>
            <a:br>
              <a:rPr lang="en-US" dirty="0"/>
            </a:br>
            <a:r>
              <a:rPr lang="en-US" dirty="0"/>
              <a:t>Write a paragraph in your books to explain whether you prefer online news content or traditional news reports.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FD32C5-EC0C-E14C-AE68-4762CC7730F3}"/>
              </a:ext>
            </a:extLst>
          </p:cNvPr>
          <p:cNvSpPr/>
          <p:nvPr/>
        </p:nvSpPr>
        <p:spPr>
          <a:xfrm>
            <a:off x="564292" y="5856726"/>
            <a:ext cx="8344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THIS PIECE OF WORK WILL BE DISCUSSED AT THE AFTERNOON CATCH 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046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263</Words>
  <Application>Microsoft Macintosh PowerPoint</Application>
  <PresentationFormat>Widescreen</PresentationFormat>
  <Paragraphs>22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Warm up. Can you think of a good headline for one of these pictures?         </vt:lpstr>
      <vt:lpstr>Friday LC: Can I investigate online reports?</vt:lpstr>
      <vt:lpstr>Last week, we explained that news can be read in lots of different ways.</vt:lpstr>
      <vt:lpstr>PowerPoint Presentation</vt:lpstr>
      <vt:lpstr>PowerPoint Presentation</vt:lpstr>
      <vt:lpstr>Today, we would like you to think about the differences between online articles and those in printed papers and magazines. What differences do you think there might be?    </vt:lpstr>
      <vt:lpstr>Let’s look at this online article to find out more.  This online article has a title, picture, caption and content just like a newspaper report</vt:lpstr>
      <vt:lpstr>But it also has some links to take you to other similar articles or quizzes.</vt:lpstr>
      <vt:lpstr>It also contains links to video content which might be interesting. E.g. today’s episode of Newsround.</vt:lpstr>
      <vt:lpstr>People reading the content online can post comments about what they think of the article too.</vt:lpstr>
      <vt:lpstr>Friday : LC: investigate online reports.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Friday, we started to think about what might happen if a UFO landed on Bramhope Playground.  Today we are going to start thinking about our own article about a strange event at Bramhope Primary School. You will then be writing a headline and planning a 5Ws grid of your own.. </dc:title>
  <dc:creator>charlottehahnel@me.com</dc:creator>
  <cp:lastModifiedBy>charlottehahnel@me.com</cp:lastModifiedBy>
  <cp:revision>15</cp:revision>
  <cp:lastPrinted>2021-01-07T12:47:46Z</cp:lastPrinted>
  <dcterms:created xsi:type="dcterms:W3CDTF">2021-01-07T11:40:23Z</dcterms:created>
  <dcterms:modified xsi:type="dcterms:W3CDTF">2021-01-07T14:11:55Z</dcterms:modified>
</cp:coreProperties>
</file>