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0"/>
  </p:notesMasterIdLst>
  <p:sldIdLst>
    <p:sldId id="278" r:id="rId5"/>
    <p:sldId id="325" r:id="rId6"/>
    <p:sldId id="282" r:id="rId7"/>
    <p:sldId id="330" r:id="rId8"/>
    <p:sldId id="32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FDC104-67A3-FD3B-FEB1-CBA94A560D97}" v="26" dt="2021-01-14T16:36:22.802"/>
    <p1510:client id="{5E662C82-77FF-A2E0-4FC5-CB74D9A3F003}" v="21" dt="2021-01-05T08:35:17.734"/>
    <p1510:client id="{713B32C7-BA91-E04E-8511-DEC3DA4232E2}" v="7" dt="2021-01-15T15:24:53.036"/>
    <p1510:client id="{9D8D51F1-6494-BD3B-D0F5-BA85B15CD695}" v="11" dt="2021-01-14T15:47:57.568"/>
    <p1510:client id="{CEC33DF0-BE0A-D920-C0F1-98E1DC6C5EC7}" v="347" dt="2021-01-14T15:13:54.288"/>
    <p1510:client id="{EB612E7C-6CC2-BFFC-F1DA-1064EE71C49E}" v="14" dt="2021-01-14T16:25:33.2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44"/>
  </p:normalViewPr>
  <p:slideViewPr>
    <p:cSldViewPr snapToGrid="0" snapToObjects="1">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Lawson" userId="S::julie.lawson@bramhopeprimaryschool.co.uk::f4fdd5c5-2a5c-4cbb-b41e-960cdf5dabd8" providerId="AD" clId="Web-{713B32C7-BA91-E04E-8511-DEC3DA4232E2}"/>
    <pc:docChg chg="modSld">
      <pc:chgData name="Julie Lawson" userId="S::julie.lawson@bramhopeprimaryschool.co.uk::f4fdd5c5-2a5c-4cbb-b41e-960cdf5dabd8" providerId="AD" clId="Web-{713B32C7-BA91-E04E-8511-DEC3DA4232E2}" dt="2021-01-15T15:24:52.489" v="5" actId="20577"/>
      <pc:docMkLst>
        <pc:docMk/>
      </pc:docMkLst>
      <pc:sldChg chg="modSp">
        <pc:chgData name="Julie Lawson" userId="S::julie.lawson@bramhopeprimaryschool.co.uk::f4fdd5c5-2a5c-4cbb-b41e-960cdf5dabd8" providerId="AD" clId="Web-{713B32C7-BA91-E04E-8511-DEC3DA4232E2}" dt="2021-01-15T15:24:52.489" v="5" actId="20577"/>
        <pc:sldMkLst>
          <pc:docMk/>
          <pc:sldMk cId="804645032" sldId="329"/>
        </pc:sldMkLst>
        <pc:spChg chg="mod">
          <ac:chgData name="Julie Lawson" userId="S::julie.lawson@bramhopeprimaryschool.co.uk::f4fdd5c5-2a5c-4cbb-b41e-960cdf5dabd8" providerId="AD" clId="Web-{713B32C7-BA91-E04E-8511-DEC3DA4232E2}" dt="2021-01-15T15:24:52.489" v="5" actId="20577"/>
          <ac:spMkLst>
            <pc:docMk/>
            <pc:sldMk cId="804645032" sldId="329"/>
            <ac:spMk id="2" creationId="{1EF99601-00BE-9E46-85A9-D01C3B515ED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FAF25-94FC-7944-820C-AEFF39D5761C}" type="datetimeFigureOut">
              <a:rPr lang="en-US" smtClean="0"/>
              <a:t>1/15/2021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5B5C5D-CB48-284B-A98C-EBCDB12BA923}" type="slidenum">
              <a:rPr lang="en-US" smtClean="0"/>
              <a:t>‹#›</a:t>
            </a:fld>
            <a:endParaRPr lang="en-US"/>
          </a:p>
        </p:txBody>
      </p:sp>
    </p:spTree>
    <p:extLst>
      <p:ext uri="{BB962C8B-B14F-4D97-AF65-F5344CB8AC3E}">
        <p14:creationId xmlns:p14="http://schemas.microsoft.com/office/powerpoint/2010/main" val="2373164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C55C4-35C4-C444-8414-8715C31A4F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9979AF2-0512-724A-9417-3C51F589FD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FF470AA-9B6E-8444-AF6D-4B0775D82A64}"/>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2395617A-3665-9B4B-89BF-162A54CD1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84BB5A-BD24-2B44-91FB-BD74E3F99C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938836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52372-9B8F-CE44-9A49-A0B4A56BED1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B18762D-1C08-FE4D-95A9-E620BB3213E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EEC92C-2EAD-014B-B121-3F10A5E65813}"/>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5A2EA9EE-24F6-724C-A77D-68E4B5E340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F9D77D-A1DA-4040-BE42-10185526D0DE}"/>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014812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FB79F-DB34-EF40-9184-599B5F2C4F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8267FD5-8061-5941-97EF-7789BED26A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066794-FFD0-1840-9380-87BBF4513C0B}"/>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8C2249D8-F433-5149-A5CA-076BE32B5F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C4851B-61BA-5045-BFF5-D462802C85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16152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79BC5-4000-6E4D-8CB2-AF72DA4A34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00F2618-B7D3-F249-8CF6-EFC008943D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8F72918-B915-6545-A243-13A54F91129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006ED38-38F6-A14A-A2A9-44067B488ADE}"/>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6" name="Footer Placeholder 5">
            <a:extLst>
              <a:ext uri="{FF2B5EF4-FFF2-40B4-BE49-F238E27FC236}">
                <a16:creationId xmlns:a16="http://schemas.microsoft.com/office/drawing/2014/main" id="{EADB24A6-588E-2F42-8684-97CCA0A291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0B1E23-0382-D84D-BC80-7588662E168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6804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7726D-366D-6F4E-B559-991A53A0F6C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23B336-AAE9-6344-82DD-2C9420B9C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EA1629-8AFB-FE40-9E71-71C4EB68119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AA6641-E3D2-7944-A71E-53EA2AE7DC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F84A2B-073F-1444-800B-7AD810EF16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1413A9E-5E67-BD41-82DB-9019DF64FD45}"/>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8" name="Footer Placeholder 7">
            <a:extLst>
              <a:ext uri="{FF2B5EF4-FFF2-40B4-BE49-F238E27FC236}">
                <a16:creationId xmlns:a16="http://schemas.microsoft.com/office/drawing/2014/main" id="{19B11EFF-9719-DD4D-B878-C4D3B542FF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52DDB2F-CAEB-3E45-8F9E-3DC5A607D62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680159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B9E4B-D268-DF40-8907-C672BD00AB4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F198FB0-38FB-5848-A32F-B021290D3E3A}"/>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4" name="Footer Placeholder 3">
            <a:extLst>
              <a:ext uri="{FF2B5EF4-FFF2-40B4-BE49-F238E27FC236}">
                <a16:creationId xmlns:a16="http://schemas.microsoft.com/office/drawing/2014/main" id="{1D17BDF9-8FB0-3F4E-8D1B-68713C8842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82F36BA-E878-7B49-B5EE-F1DABAF29DC2}"/>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147955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71BCA6-9B84-D24E-9548-A398483DE4EF}"/>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3" name="Footer Placeholder 2">
            <a:extLst>
              <a:ext uri="{FF2B5EF4-FFF2-40B4-BE49-F238E27FC236}">
                <a16:creationId xmlns:a16="http://schemas.microsoft.com/office/drawing/2014/main" id="{9DE10D7A-EC55-1E46-AE94-B2D98FE691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656B2C-AA6C-EC4D-8B28-886B4A94748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539146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E6AF6-D8CE-6948-8832-45B9A8C98D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0235F7A-5AC1-7541-8E4F-1AF11C3346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390D3E7-FAFD-B047-8AA2-4ECDE8D9F1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E420C89-F8CB-344E-9A16-9692466A1E70}"/>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6" name="Footer Placeholder 5">
            <a:extLst>
              <a:ext uri="{FF2B5EF4-FFF2-40B4-BE49-F238E27FC236}">
                <a16:creationId xmlns:a16="http://schemas.microsoft.com/office/drawing/2014/main" id="{4509FA21-7F94-5549-8993-24965163FD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318AC1-A489-6D4F-9C92-C71AD3C7AEC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641934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D42D7-3964-3341-B8E2-29F6A72D7CD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86D8DB9-9D71-C94A-AF40-421A23D4A3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7A9266-D8F8-B240-8C10-25B7774EF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9B4920-091E-F64F-A399-B7784E598C82}"/>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6" name="Footer Placeholder 5">
            <a:extLst>
              <a:ext uri="{FF2B5EF4-FFF2-40B4-BE49-F238E27FC236}">
                <a16:creationId xmlns:a16="http://schemas.microsoft.com/office/drawing/2014/main" id="{B3B590C3-D609-D745-AD05-353AFCBBF5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14359E-7AE0-8640-8573-BBB08E73A1F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939137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5BB42-EAB1-6F44-881D-DA25DDC907E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D0EBE4F-72A2-8A45-A73B-72D4A0E1DEA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2EC4FFA-7C11-814F-A052-AB0BD6F6D523}"/>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BD02656C-5242-3B4A-9F29-B58318813C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AC6FE4-BDA0-094C-A5E5-D22EBA274D2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4230203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B0735F-2C9E-364C-A45C-81AD69B4AFE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3C51045-03D7-5B4C-8B72-97363156784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A2B59D-FB95-2549-91F3-02722058D4FB}"/>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447286A7-88C7-6842-AE0D-2E8C0AD830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7E16A2-80C4-8347-A348-5795E34A2D2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612638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A576C4-1661-524D-9940-8752FC00F7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DAFBB2-81D0-7947-98CC-8894B7A1A8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780DB9-FDE6-BF49-B32A-D469905DCE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6DE516C6-C999-114C-A1BF-71ACF48E85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BC49A91-817F-454E-8278-D21438393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232C43-1108-3240-936A-DBD69438E190}" type="slidenum">
              <a:rPr lang="en-US" smtClean="0"/>
              <a:t>‹#›</a:t>
            </a:fld>
            <a:endParaRPr lang="en-US"/>
          </a:p>
        </p:txBody>
      </p:sp>
    </p:spTree>
    <p:extLst>
      <p:ext uri="{BB962C8B-B14F-4D97-AF65-F5344CB8AC3E}">
        <p14:creationId xmlns:p14="http://schemas.microsoft.com/office/powerpoint/2010/main" val="2456647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bc.co.uk/newsround"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4TSJhIZmL0A"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28311" y="309677"/>
            <a:ext cx="11156553" cy="2383844"/>
          </a:xfrm>
        </p:spPr>
        <p:txBody>
          <a:bodyPr vert="horz" lIns="91440" tIns="45720" rIns="91440" bIns="45720" rtlCol="0" anchor="t">
            <a:normAutofit fontScale="90000"/>
          </a:bodyPr>
          <a:lstStyle/>
          <a:p>
            <a:r>
              <a:rPr lang="en-US">
                <a:solidFill>
                  <a:srgbClr val="000000"/>
                </a:solidFill>
              </a:rPr>
              <a:t>Thursday: Can you think of a headline to go with </a:t>
            </a:r>
            <a:r>
              <a:rPr lang="en-US" dirty="0">
                <a:solidFill>
                  <a:srgbClr val="000000"/>
                </a:solidFill>
              </a:rPr>
              <a:t>the image?</a:t>
            </a:r>
            <a:br>
              <a:rPr lang="en-US" dirty="0">
                <a:solidFill>
                  <a:srgbClr val="000000"/>
                </a:solidFill>
              </a:rPr>
            </a:br>
            <a:br>
              <a:rPr lang="en-US" dirty="0">
                <a:solidFill>
                  <a:srgbClr val="000000"/>
                </a:solidFill>
              </a:rPr>
            </a:br>
            <a:r>
              <a:rPr lang="en-US" dirty="0">
                <a:solidFill>
                  <a:srgbClr val="000000"/>
                </a:solidFill>
              </a:rPr>
              <a:t>.</a:t>
            </a:r>
            <a:br>
              <a:rPr lang="en-US" dirty="0">
                <a:solidFill>
                  <a:srgbClr val="000000"/>
                </a:solidFill>
              </a:rPr>
            </a:br>
            <a:endParaRPr lang="en-US"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411349" y="1787490"/>
            <a:ext cx="7954175" cy="4946941"/>
          </a:xfrm>
        </p:spPr>
        <p:txBody>
          <a:bodyPr vert="horz" lIns="91440" tIns="45720" rIns="91440" bIns="45720" rtlCol="0" anchor="b">
            <a:normAutofit/>
          </a:bodyPr>
          <a:lstStyle/>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5300" dirty="0">
              <a:solidFill>
                <a:srgbClr val="000000"/>
              </a:solidFill>
            </a:endParaRPr>
          </a:p>
          <a:p>
            <a:pPr marL="0" indent="0">
              <a:buNone/>
            </a:pPr>
            <a:endParaRPr lang="en-US" sz="5300" dirty="0">
              <a:solidFill>
                <a:srgbClr val="000000"/>
              </a:solidFill>
            </a:endParaRPr>
          </a:p>
        </p:txBody>
      </p:sp>
      <p:pic>
        <p:nvPicPr>
          <p:cNvPr id="5" name="Picture 4"/>
          <p:cNvPicPr>
            <a:picLocks noChangeAspect="1"/>
          </p:cNvPicPr>
          <p:nvPr/>
        </p:nvPicPr>
        <p:blipFill>
          <a:blip r:embed="rId2"/>
          <a:stretch>
            <a:fillRect/>
          </a:stretch>
        </p:blipFill>
        <p:spPr>
          <a:xfrm>
            <a:off x="1313688" y="1551888"/>
            <a:ext cx="8756565" cy="4925568"/>
          </a:xfrm>
          <a:prstGeom prst="rect">
            <a:avLst/>
          </a:prstGeom>
        </p:spPr>
      </p:pic>
    </p:spTree>
    <p:extLst>
      <p:ext uri="{BB962C8B-B14F-4D97-AF65-F5344CB8AC3E}">
        <p14:creationId xmlns:p14="http://schemas.microsoft.com/office/powerpoint/2010/main" val="284202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11401941" cy="2383844"/>
          </a:xfrm>
        </p:spPr>
        <p:txBody>
          <a:bodyPr vert="horz" lIns="91440" tIns="45720" rIns="91440" bIns="45720" rtlCol="0" anchor="t">
            <a:noAutofit/>
          </a:bodyPr>
          <a:lstStyle/>
          <a:p>
            <a:r>
              <a:rPr lang="en-US" sz="2800" dirty="0">
                <a:solidFill>
                  <a:srgbClr val="000000"/>
                </a:solidFill>
              </a:rPr>
              <a:t>Today, we are going to </a:t>
            </a:r>
            <a:r>
              <a:rPr lang="en-US" sz="2800" dirty="0" err="1">
                <a:solidFill>
                  <a:srgbClr val="000000"/>
                </a:solidFill>
              </a:rPr>
              <a:t>practise</a:t>
            </a:r>
            <a:r>
              <a:rPr lang="en-US" sz="2800" dirty="0">
                <a:solidFill>
                  <a:srgbClr val="000000"/>
                </a:solidFill>
              </a:rPr>
              <a:t> being a TV studio  reporter and write a script for a TV studio presenter.</a:t>
            </a:r>
            <a:br>
              <a:rPr lang="en-US" sz="2800" dirty="0">
                <a:solidFill>
                  <a:srgbClr val="000000"/>
                </a:solidFill>
              </a:rPr>
            </a:br>
            <a:br>
              <a:rPr lang="en-US" sz="2800" dirty="0">
                <a:solidFill>
                  <a:srgbClr val="000000"/>
                </a:solidFill>
              </a:rPr>
            </a:br>
            <a:r>
              <a:rPr lang="en-US" sz="2800" dirty="0">
                <a:solidFill>
                  <a:srgbClr val="000000"/>
                </a:solidFill>
              </a:rPr>
              <a:t>What do you think the key similarities and differences are between TV and written reporting?</a:t>
            </a:r>
            <a:br>
              <a:rPr lang="en-US" sz="2800" dirty="0">
                <a:solidFill>
                  <a:srgbClr val="000000"/>
                </a:solidFill>
              </a:rPr>
            </a:br>
            <a:br>
              <a:rPr lang="en-US" sz="2800" dirty="0">
                <a:solidFill>
                  <a:srgbClr val="000000"/>
                </a:solidFill>
              </a:rPr>
            </a:br>
            <a:r>
              <a:rPr lang="en-US" sz="2800" dirty="0">
                <a:solidFill>
                  <a:srgbClr val="000000"/>
                </a:solidFill>
              </a:rPr>
              <a:t>Click on the </a:t>
            </a:r>
            <a:r>
              <a:rPr lang="en-US" sz="2800" dirty="0" err="1">
                <a:solidFill>
                  <a:srgbClr val="000000"/>
                </a:solidFill>
              </a:rPr>
              <a:t>Newsround</a:t>
            </a:r>
            <a:r>
              <a:rPr lang="en-US" sz="2800" dirty="0">
                <a:solidFill>
                  <a:srgbClr val="000000"/>
                </a:solidFill>
              </a:rPr>
              <a:t> website, and watch today’s </a:t>
            </a:r>
            <a:r>
              <a:rPr lang="en-US" sz="2800" dirty="0" err="1">
                <a:solidFill>
                  <a:srgbClr val="000000"/>
                </a:solidFill>
              </a:rPr>
              <a:t>Newsround</a:t>
            </a:r>
            <a:r>
              <a:rPr lang="en-US" sz="2800" dirty="0">
                <a:solidFill>
                  <a:srgbClr val="000000"/>
                </a:solidFill>
              </a:rPr>
              <a:t> to see how newsreaders report the news.</a:t>
            </a:r>
            <a:br>
              <a:rPr lang="en-US" sz="2800" dirty="0">
                <a:solidFill>
                  <a:srgbClr val="000000"/>
                </a:solidFill>
              </a:rPr>
            </a:br>
            <a:r>
              <a:rPr lang="en-US" sz="2800" dirty="0">
                <a:solidFill>
                  <a:srgbClr val="000000"/>
                </a:solidFill>
                <a:hlinkClick r:id="rId2"/>
              </a:rPr>
              <a:t>https://www.bbc.co.uk/newsround</a:t>
            </a:r>
            <a:endParaRPr lang="en-US" sz="2800" dirty="0">
              <a:solidFill>
                <a:srgbClr val="000000"/>
              </a:solidFill>
            </a:endParaRPr>
          </a:p>
        </p:txBody>
      </p:sp>
      <p:pic>
        <p:nvPicPr>
          <p:cNvPr id="3074" name="Picture 2" descr="Tv Reporter HD Stock Images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3672" y="3115426"/>
            <a:ext cx="5024079" cy="360703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ews Reporter Talking in Studio Stock Footage Video (100% Royalty-free)  4693313 | Shutter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78037"/>
            <a:ext cx="5758846" cy="3244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451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431472" y="3275189"/>
            <a:ext cx="8046394" cy="1509931"/>
          </a:xfrm>
        </p:spPr>
        <p:txBody>
          <a:bodyPr>
            <a:normAutofit fontScale="90000"/>
          </a:bodyPr>
          <a:lstStyle/>
          <a:p>
            <a:r>
              <a:rPr lang="en-US" sz="3400" b="1" u="sng" dirty="0">
                <a:solidFill>
                  <a:srgbClr val="000000"/>
                </a:solidFill>
              </a:rPr>
              <a:t>Key Similarities</a:t>
            </a:r>
            <a:r>
              <a:rPr lang="en-US" sz="3400" dirty="0">
                <a:solidFill>
                  <a:srgbClr val="000000"/>
                </a:solidFill>
              </a:rPr>
              <a:t>:</a:t>
            </a:r>
            <a:br>
              <a:rPr lang="en-US" sz="3400" dirty="0">
                <a:solidFill>
                  <a:srgbClr val="000000"/>
                </a:solidFill>
              </a:rPr>
            </a:br>
            <a:r>
              <a:rPr lang="en-US" sz="3400" dirty="0">
                <a:solidFill>
                  <a:srgbClr val="000000"/>
                </a:solidFill>
              </a:rPr>
              <a:t>Contains key information – 5 </a:t>
            </a:r>
            <a:r>
              <a:rPr lang="en-US" sz="3400" dirty="0" err="1">
                <a:solidFill>
                  <a:srgbClr val="000000"/>
                </a:solidFill>
              </a:rPr>
              <a:t>Ws</a:t>
            </a:r>
            <a:br>
              <a:rPr lang="en-US" sz="3400" dirty="0">
                <a:solidFill>
                  <a:srgbClr val="000000"/>
                </a:solidFill>
              </a:rPr>
            </a:br>
            <a:r>
              <a:rPr lang="en-US" sz="3400" dirty="0">
                <a:solidFill>
                  <a:srgbClr val="000000"/>
                </a:solidFill>
              </a:rPr>
              <a:t>Uses formal language.</a:t>
            </a:r>
            <a:br>
              <a:rPr lang="en-US" sz="3400" dirty="0">
                <a:solidFill>
                  <a:srgbClr val="000000"/>
                </a:solidFill>
              </a:rPr>
            </a:br>
            <a:r>
              <a:rPr lang="en-US" sz="3400" dirty="0">
                <a:solidFill>
                  <a:srgbClr val="000000"/>
                </a:solidFill>
              </a:rPr>
              <a:t>Includes witness reporting.</a:t>
            </a:r>
            <a:br>
              <a:rPr lang="en-US" sz="3400" dirty="0">
                <a:solidFill>
                  <a:srgbClr val="000000"/>
                </a:solidFill>
              </a:rPr>
            </a:br>
            <a:br>
              <a:rPr lang="en-US" sz="3400" dirty="0">
                <a:solidFill>
                  <a:srgbClr val="000000"/>
                </a:solidFill>
              </a:rPr>
            </a:br>
            <a:r>
              <a:rPr lang="en-US" sz="3400" b="1" u="sng" dirty="0">
                <a:solidFill>
                  <a:srgbClr val="000000"/>
                </a:solidFill>
              </a:rPr>
              <a:t>Key Differences</a:t>
            </a:r>
            <a:br>
              <a:rPr lang="en-US" sz="3400" b="1" u="sng" dirty="0">
                <a:solidFill>
                  <a:srgbClr val="000000"/>
                </a:solidFill>
              </a:rPr>
            </a:br>
            <a:r>
              <a:rPr lang="en-US" sz="3400" dirty="0">
                <a:solidFill>
                  <a:srgbClr val="000000"/>
                </a:solidFill>
              </a:rPr>
              <a:t>Welcome audience to the news.</a:t>
            </a:r>
            <a:br>
              <a:rPr lang="en-US" sz="3400" dirty="0">
                <a:solidFill>
                  <a:srgbClr val="000000"/>
                </a:solidFill>
              </a:rPr>
            </a:br>
            <a:r>
              <a:rPr lang="en-US" sz="3400" dirty="0">
                <a:solidFill>
                  <a:srgbClr val="000000"/>
                </a:solidFill>
              </a:rPr>
              <a:t>Introduce themselves…. “I’m </a:t>
            </a:r>
            <a:r>
              <a:rPr lang="en-US" sz="3400" dirty="0" err="1">
                <a:solidFill>
                  <a:srgbClr val="000000"/>
                </a:solidFill>
              </a:rPr>
              <a:t>Mrs</a:t>
            </a:r>
            <a:r>
              <a:rPr lang="en-US" sz="3400" dirty="0">
                <a:solidFill>
                  <a:srgbClr val="000000"/>
                </a:solidFill>
              </a:rPr>
              <a:t> Hahnel and welcome to BBC News”</a:t>
            </a:r>
            <a:br>
              <a:rPr lang="en-US" sz="3400" dirty="0">
                <a:solidFill>
                  <a:srgbClr val="000000"/>
                </a:solidFill>
                <a:cs typeface="Calibri Light"/>
              </a:rPr>
            </a:br>
            <a:r>
              <a:rPr lang="en-US" sz="3400" dirty="0">
                <a:cs typeface="Calibri Light"/>
              </a:rPr>
              <a:t>They may interview witnesses (which we shall do tomorrow)</a:t>
            </a:r>
            <a:br>
              <a:rPr lang="en-US" sz="3400" dirty="0">
                <a:cs typeface="Calibri Light"/>
              </a:rPr>
            </a:br>
            <a:br>
              <a:rPr lang="en-US" sz="3400" dirty="0"/>
            </a:br>
            <a:br>
              <a:rPr lang="en-US" sz="3400" dirty="0">
                <a:solidFill>
                  <a:srgbClr val="000000"/>
                </a:solidFill>
              </a:rPr>
            </a:br>
            <a:endParaRPr lang="en-US" sz="3400" dirty="0">
              <a:solidFill>
                <a:srgbClr val="000000"/>
              </a:solidFill>
              <a:cs typeface="Calibri Light"/>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1689480" y="3882982"/>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sp>
        <p:nvSpPr>
          <p:cNvPr id="6" name="TextBox 5"/>
          <p:cNvSpPr txBox="1"/>
          <p:nvPr/>
        </p:nvSpPr>
        <p:spPr>
          <a:xfrm>
            <a:off x="0" y="330774"/>
            <a:ext cx="11695176" cy="646331"/>
          </a:xfrm>
          <a:prstGeom prst="rect">
            <a:avLst/>
          </a:prstGeom>
          <a:noFill/>
        </p:spPr>
        <p:txBody>
          <a:bodyPr wrap="square" lIns="91440" tIns="45720" rIns="91440" bIns="45720" rtlCol="0" anchor="t">
            <a:spAutoFit/>
          </a:bodyPr>
          <a:lstStyle/>
          <a:p>
            <a:r>
              <a:rPr lang="en-US" sz="3600" u="sng" dirty="0"/>
              <a:t>Similarities and Differences between TV and Written Reports.</a:t>
            </a:r>
            <a:endParaRPr lang="en-GB" sz="3600" u="sng" dirty="0"/>
          </a:p>
        </p:txBody>
      </p:sp>
      <p:pic>
        <p:nvPicPr>
          <p:cNvPr id="8" name="Picture 7"/>
          <p:cNvPicPr>
            <a:picLocks noChangeAspect="1"/>
          </p:cNvPicPr>
          <p:nvPr/>
        </p:nvPicPr>
        <p:blipFill>
          <a:blip r:embed="rId2"/>
          <a:stretch>
            <a:fillRect/>
          </a:stretch>
        </p:blipFill>
        <p:spPr>
          <a:xfrm>
            <a:off x="6474999" y="1255295"/>
            <a:ext cx="3176375" cy="1805260"/>
          </a:xfrm>
          <a:prstGeom prst="rect">
            <a:avLst/>
          </a:prstGeom>
        </p:spPr>
      </p:pic>
      <p:pic>
        <p:nvPicPr>
          <p:cNvPr id="5122" name="Picture 2" descr="Newspaper High Res Stock Images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758" y="3125471"/>
            <a:ext cx="3943350" cy="330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011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sp>
        <p:nvSpPr>
          <p:cNvPr id="6" name="TextBox 5"/>
          <p:cNvSpPr txBox="1"/>
          <p:nvPr/>
        </p:nvSpPr>
        <p:spPr>
          <a:xfrm>
            <a:off x="0" y="330774"/>
            <a:ext cx="11695176" cy="2308324"/>
          </a:xfrm>
          <a:prstGeom prst="rect">
            <a:avLst/>
          </a:prstGeom>
          <a:noFill/>
        </p:spPr>
        <p:txBody>
          <a:bodyPr wrap="square" lIns="91440" tIns="45720" rIns="91440" bIns="45720" rtlCol="0" anchor="t">
            <a:spAutoFit/>
          </a:bodyPr>
          <a:lstStyle/>
          <a:p>
            <a:r>
              <a:rPr lang="en-US" sz="3600" u="sng" dirty="0"/>
              <a:t>What will your </a:t>
            </a:r>
            <a:r>
              <a:rPr lang="en-US" sz="3600" u="sng" dirty="0" err="1"/>
              <a:t>Newsround</a:t>
            </a:r>
            <a:r>
              <a:rPr lang="en-US" sz="3600" u="sng" dirty="0"/>
              <a:t> reporter report on?</a:t>
            </a:r>
          </a:p>
          <a:p>
            <a:r>
              <a:rPr lang="en-US" sz="3600" dirty="0">
                <a:cs typeface="Calibri"/>
              </a:rPr>
              <a:t>1. Tallest birthday cake ever!</a:t>
            </a:r>
          </a:p>
          <a:p>
            <a:r>
              <a:rPr lang="en-US" sz="3600" dirty="0">
                <a:cs typeface="Calibri"/>
              </a:rPr>
              <a:t>2 Legendary Goal of a decade! </a:t>
            </a:r>
          </a:p>
          <a:p>
            <a:r>
              <a:rPr lang="en-US" sz="3600" dirty="0">
                <a:cs typeface="Calibri"/>
              </a:rPr>
              <a:t>3. Baby Orangutan reunited with mum!</a:t>
            </a:r>
          </a:p>
        </p:txBody>
      </p:sp>
      <p:pic>
        <p:nvPicPr>
          <p:cNvPr id="7" name="Picture 9" descr="A close up&#10;&#10;Description automatically generated">
            <a:extLst>
              <a:ext uri="{FF2B5EF4-FFF2-40B4-BE49-F238E27FC236}">
                <a16:creationId xmlns:a16="http://schemas.microsoft.com/office/drawing/2014/main" id="{A37F5050-CD00-4BA2-AC03-B2A4C2A09F20}"/>
              </a:ext>
            </a:extLst>
          </p:cNvPr>
          <p:cNvPicPr>
            <a:picLocks noChangeAspect="1"/>
          </p:cNvPicPr>
          <p:nvPr/>
        </p:nvPicPr>
        <p:blipFill>
          <a:blip r:embed="rId2"/>
          <a:stretch>
            <a:fillRect/>
          </a:stretch>
        </p:blipFill>
        <p:spPr>
          <a:xfrm>
            <a:off x="7138697" y="3268639"/>
            <a:ext cx="5001490" cy="3333230"/>
          </a:xfrm>
          <a:prstGeom prst="rect">
            <a:avLst/>
          </a:prstGeom>
        </p:spPr>
      </p:pic>
      <p:pic>
        <p:nvPicPr>
          <p:cNvPr id="10" name="Picture 11" descr="A picture containing table, cake, photo, sitting&#10;&#10;Description automatically generated">
            <a:extLst>
              <a:ext uri="{FF2B5EF4-FFF2-40B4-BE49-F238E27FC236}">
                <a16:creationId xmlns:a16="http://schemas.microsoft.com/office/drawing/2014/main" id="{020F5374-DB18-4B79-9220-407D70B3BB69}"/>
              </a:ext>
            </a:extLst>
          </p:cNvPr>
          <p:cNvPicPr>
            <a:picLocks noChangeAspect="1"/>
          </p:cNvPicPr>
          <p:nvPr/>
        </p:nvPicPr>
        <p:blipFill>
          <a:blip r:embed="rId3"/>
          <a:stretch>
            <a:fillRect/>
          </a:stretch>
        </p:blipFill>
        <p:spPr>
          <a:xfrm>
            <a:off x="170281" y="2648873"/>
            <a:ext cx="2380432" cy="4209125"/>
          </a:xfrm>
          <a:prstGeom prst="rect">
            <a:avLst/>
          </a:prstGeom>
        </p:spPr>
      </p:pic>
      <p:pic>
        <p:nvPicPr>
          <p:cNvPr id="12" name="Picture 12" descr="A person with a football ball&#10;&#10;Description automatically generated">
            <a:extLst>
              <a:ext uri="{FF2B5EF4-FFF2-40B4-BE49-F238E27FC236}">
                <a16:creationId xmlns:a16="http://schemas.microsoft.com/office/drawing/2014/main" id="{21F0625A-D711-464B-ABAB-B11D128C595D}"/>
              </a:ext>
            </a:extLst>
          </p:cNvPr>
          <p:cNvPicPr>
            <a:picLocks noChangeAspect="1"/>
          </p:cNvPicPr>
          <p:nvPr/>
        </p:nvPicPr>
        <p:blipFill>
          <a:blip r:embed="rId4"/>
          <a:stretch>
            <a:fillRect/>
          </a:stretch>
        </p:blipFill>
        <p:spPr>
          <a:xfrm>
            <a:off x="2958989" y="3362146"/>
            <a:ext cx="3657600" cy="2763982"/>
          </a:xfrm>
          <a:prstGeom prst="rect">
            <a:avLst/>
          </a:prstGeom>
        </p:spPr>
      </p:pic>
    </p:spTree>
    <p:extLst>
      <p:ext uri="{BB962C8B-B14F-4D97-AF65-F5344CB8AC3E}">
        <p14:creationId xmlns:p14="http://schemas.microsoft.com/office/powerpoint/2010/main" val="3661046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277386" y="2285549"/>
            <a:ext cx="11119272" cy="3258919"/>
          </a:xfrm>
        </p:spPr>
        <p:txBody>
          <a:bodyPr>
            <a:noAutofit/>
          </a:bodyPr>
          <a:lstStyle/>
          <a:p>
            <a:br>
              <a:rPr lang="en-GB" sz="2800" b="1" u="sng" dirty="0"/>
            </a:br>
            <a:r>
              <a:rPr lang="en-GB" sz="3600" b="1" u="sng" dirty="0"/>
              <a:t>Thursday - LC: Can I write a script for a Newsround reporter?</a:t>
            </a:r>
            <a:br>
              <a:rPr lang="en-GB" sz="3600" b="1" u="sng" dirty="0"/>
            </a:br>
            <a:br>
              <a:rPr lang="en-GB" sz="3600" b="1" u="sng" dirty="0"/>
            </a:br>
            <a:br>
              <a:rPr lang="en-GB" sz="3600" b="1" u="sng" dirty="0"/>
            </a:br>
            <a:r>
              <a:rPr lang="en-GB" sz="3600" b="1" dirty="0"/>
              <a:t>Toolkit</a:t>
            </a:r>
            <a:br>
              <a:rPr lang="en-GB" sz="3600" b="1" dirty="0"/>
            </a:br>
            <a:r>
              <a:rPr lang="en-GB" sz="3600" b="1" dirty="0"/>
              <a:t>Choose one of the images or headlines.</a:t>
            </a:r>
            <a:br>
              <a:rPr lang="en-GB" sz="3600" b="1" dirty="0"/>
            </a:br>
            <a:r>
              <a:rPr lang="en-GB" sz="3600" b="1" dirty="0"/>
              <a:t>What do you think the 5Ws might be.</a:t>
            </a:r>
            <a:br>
              <a:rPr lang="en-GB" sz="3600" b="1" dirty="0"/>
            </a:br>
            <a:r>
              <a:rPr lang="en-GB" sz="3600" b="1" dirty="0"/>
              <a:t>Write a script for your news report.</a:t>
            </a:r>
            <a:br>
              <a:rPr lang="en-GB" sz="3600" b="1" dirty="0"/>
            </a:br>
            <a:r>
              <a:rPr lang="en-GB" sz="3600" b="1" dirty="0"/>
              <a:t>You may choose to record it or practise with an adult if so,</a:t>
            </a:r>
            <a:r>
              <a:rPr lang="en-GB" sz="3600" b="1" dirty="0">
                <a:cs typeface="Calibri Light"/>
              </a:rPr>
              <a:t> you may want to use the following clip: </a:t>
            </a:r>
            <a:r>
              <a:rPr lang="en-GB" sz="3600" b="1" dirty="0">
                <a:cs typeface="Calibri Light"/>
                <a:hlinkClick r:id="rId3"/>
              </a:rPr>
              <a:t>BBC News</a:t>
            </a:r>
            <a:br>
              <a:rPr lang="en-GB" sz="3600" b="1" dirty="0"/>
            </a:br>
            <a:br>
              <a:rPr lang="en-GB" sz="3600" b="1" dirty="0"/>
            </a:br>
            <a:r>
              <a:rPr lang="en-GB" sz="3600" b="1" dirty="0"/>
              <a:t>Spag: remember to include fronted adverbials and conjunctions.</a:t>
            </a:r>
            <a:br>
              <a:rPr lang="en-GB" sz="3600" dirty="0"/>
            </a:br>
            <a:br>
              <a:rPr lang="en-GB" sz="3600" dirty="0"/>
            </a:br>
            <a:endParaRPr lang="en-US" sz="36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10" name="Picture 4" descr="News Reporter Talking in Studio Stock Footage Video (100% Royalty-free)  4693313 | Shutter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73467" y="1371600"/>
            <a:ext cx="3700577" cy="2084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6450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b7b8f2447db2ed718001c715dc5aefca">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7912866ff3c78391e5586bcce9eb1d7"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AutoTags" minOccurs="0"/>
                <xsd:element ref="ns3:MediaServiceOCR" minOccurs="0"/>
                <xsd:element ref="ns3:MediaServiceDateTaken" minOccurs="0"/>
                <xsd:element ref="ns4:SharedWithUsers" minOccurs="0"/>
                <xsd:element ref="ns4:SharedWithDetails" minOccurs="0"/>
                <xsd:element ref="ns4:SharingHintHash" minOccurs="0"/>
                <xsd:element ref="ns3:MediaServiceLocation"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AutoKeyPoints" ma:index="22" nillable="true" ma:displayName="MediaServiceAutoKeyPoints" ma:hidden="true" ma:internalName="MediaServiceAutoKeyPoints" ma:readOnly="true">
      <xsd:simpleType>
        <xsd:restriction base="dms:Note"/>
      </xsd:simpleType>
    </xsd:element>
    <xsd:element name="MediaServiceKeyPoints" ma:index="23" nillable="true" ma:displayName="KeyPoints" ma:internalName="MediaServiceKeyPoints" ma:readOnly="true">
      <xsd:simpleType>
        <xsd:restriction base="dms:Note">
          <xsd:maxLength value="255"/>
        </xsd:restriction>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EventHashCode" ma:index="2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1B44CD-DD19-4081-A09B-18D6E464716B}">
  <ds:schemaRefs>
    <ds:schemaRef ds:uri="http://schemas.microsoft.com/office/2006/metadata/properties"/>
    <ds:schemaRef ds:uri="http://purl.org/dc/terms/"/>
    <ds:schemaRef ds:uri="http://schemas.microsoft.com/office/2006/documentManagement/types"/>
    <ds:schemaRef ds:uri="http://www.w3.org/XML/1998/namespace"/>
    <ds:schemaRef ds:uri="http://purl.org/dc/elements/1.1/"/>
    <ds:schemaRef ds:uri="59afcfd7-f6ed-4d7f-977c-eddcb1be5363"/>
    <ds:schemaRef ds:uri="http://schemas.microsoft.com/office/infopath/2007/PartnerControls"/>
    <ds:schemaRef ds:uri="http://schemas.openxmlformats.org/package/2006/metadata/core-properties"/>
    <ds:schemaRef ds:uri="a17d96a2-ef1e-491a-a9ed-81f0bb1fbf80"/>
    <ds:schemaRef ds:uri="http://purl.org/dc/dcmitype/"/>
  </ds:schemaRefs>
</ds:datastoreItem>
</file>

<file path=customXml/itemProps2.xml><?xml version="1.0" encoding="utf-8"?>
<ds:datastoreItem xmlns:ds="http://schemas.openxmlformats.org/officeDocument/2006/customXml" ds:itemID="{AB3B42B6-6149-4E83-8F5A-A34FBCEFD5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0983A0C-1FD8-401E-92C0-6EC8C3D218F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986</TotalTime>
  <Words>277</Words>
  <Application>Microsoft Office PowerPoint</Application>
  <PresentationFormat>Widescreen</PresentationFormat>
  <Paragraphs>13</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Thursday: Can you think of a headline to go with the image?  . </vt:lpstr>
      <vt:lpstr>Today, we are going to practise being a TV studio  reporter and write a script for a TV studio presenter.  What do you think the key similarities and differences are between TV and written reporting?  Click on the Newsround website, and watch today’s Newsround to see how newsreaders report the news. https://www.bbc.co.uk/newsround</vt:lpstr>
      <vt:lpstr>Key Similarities: Contains key information – 5 Ws Uses formal language. Includes witness reporting.  Key Differences Welcome audience to the news. Introduce themselves…. “I’m Mrs Hahnel and welcome to BBC News” They may interview witnesses (which we shall do tomorrow)   </vt:lpstr>
      <vt:lpstr>PowerPoint Presentation</vt:lpstr>
      <vt:lpstr> Thursday - LC: Can I write a script for a Newsround reporter?   Toolkit Choose one of the images or headlines. What do you think the 5Ws might be. Write a script for your news report. You may choose to record it or practise with an adult if so, you may want to use the following clip: BBC News  Spag: remember to include fronted adverbials and conjunctions.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discuss ……</dc:title>
  <dc:creator>charlottehahnel@me.com</dc:creator>
  <cp:lastModifiedBy>Julie Lawson</cp:lastModifiedBy>
  <cp:revision>88</cp:revision>
  <dcterms:created xsi:type="dcterms:W3CDTF">2021-01-01T19:50:32Z</dcterms:created>
  <dcterms:modified xsi:type="dcterms:W3CDTF">2021-01-15T15:25:02Z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