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540DEB-A6FC-5C70-53CF-48EF57BD7662}" v="76" dt="2021-02-06T15:16:15.877"/>
    <p1510:client id="{AF99C1AB-6778-7503-A950-7D72C3E3162A}" v="14" dt="2021-02-06T13:57:50.5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AF99C1AB-6778-7503-A950-7D72C3E3162A}"/>
    <pc:docChg chg="modSld">
      <pc:chgData name="Rachel Harrison" userId="S::rachel.harrison@bramhopeprimaryschool.co.uk::1ceaffb2-cd00-4957-9443-572dfb74df9c" providerId="AD" clId="Web-{AF99C1AB-6778-7503-A950-7D72C3E3162A}" dt="2021-02-06T13:57:45.400" v="5" actId="20577"/>
      <pc:docMkLst>
        <pc:docMk/>
      </pc:docMkLst>
      <pc:sldChg chg="modSp">
        <pc:chgData name="Rachel Harrison" userId="S::rachel.harrison@bramhopeprimaryschool.co.uk::1ceaffb2-cd00-4957-9443-572dfb74df9c" providerId="AD" clId="Web-{AF99C1AB-6778-7503-A950-7D72C3E3162A}" dt="2021-02-06T13:57:06.354" v="1" actId="20577"/>
        <pc:sldMkLst>
          <pc:docMk/>
          <pc:sldMk cId="3805224907" sldId="271"/>
        </pc:sldMkLst>
        <pc:spChg chg="mod">
          <ac:chgData name="Rachel Harrison" userId="S::rachel.harrison@bramhopeprimaryschool.co.uk::1ceaffb2-cd00-4957-9443-572dfb74df9c" providerId="AD" clId="Web-{AF99C1AB-6778-7503-A950-7D72C3E3162A}" dt="2021-02-06T13:57:06.354" v="1" actId="20577"/>
          <ac:spMkLst>
            <pc:docMk/>
            <pc:sldMk cId="3805224907" sldId="271"/>
            <ac:spMk id="3" creationId="{45F346A2-D60D-48FE-9040-B2B98E1F61E3}"/>
          </ac:spMkLst>
        </pc:spChg>
      </pc:sldChg>
      <pc:sldChg chg="modSp">
        <pc:chgData name="Rachel Harrison" userId="S::rachel.harrison@bramhopeprimaryschool.co.uk::1ceaffb2-cd00-4957-9443-572dfb74df9c" providerId="AD" clId="Web-{AF99C1AB-6778-7503-A950-7D72C3E3162A}" dt="2021-02-06T13:57:45.400" v="5" actId="20577"/>
        <pc:sldMkLst>
          <pc:docMk/>
          <pc:sldMk cId="1556029052" sldId="272"/>
        </pc:sldMkLst>
        <pc:spChg chg="mod">
          <ac:chgData name="Rachel Harrison" userId="S::rachel.harrison@bramhopeprimaryschool.co.uk::1ceaffb2-cd00-4957-9443-572dfb74df9c" providerId="AD" clId="Web-{AF99C1AB-6778-7503-A950-7D72C3E3162A}" dt="2021-02-06T13:57:45.400" v="5" actId="20577"/>
          <ac:spMkLst>
            <pc:docMk/>
            <pc:sldMk cId="1556029052" sldId="272"/>
            <ac:spMk id="3" creationId="{F9DFF9D9-1B45-4BDC-B354-7AD8253DAB8C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9A540DEB-A6FC-5C70-53CF-48EF57BD7662}"/>
    <pc:docChg chg="modSld">
      <pc:chgData name="Rachel Harrison" userId="S::rachel.harrison@bramhopeprimaryschool.co.uk::1ceaffb2-cd00-4957-9443-572dfb74df9c" providerId="AD" clId="Web-{9A540DEB-A6FC-5C70-53CF-48EF57BD7662}" dt="2021-02-06T15:16:15.877" v="40" actId="20577"/>
      <pc:docMkLst>
        <pc:docMk/>
      </pc:docMkLst>
      <pc:sldChg chg="addSp delSp modSp">
        <pc:chgData name="Rachel Harrison" userId="S::rachel.harrison@bramhopeprimaryschool.co.uk::1ceaffb2-cd00-4957-9443-572dfb74df9c" providerId="AD" clId="Web-{9A540DEB-A6FC-5C70-53CF-48EF57BD7662}" dt="2021-02-06T15:16:15.877" v="40" actId="20577"/>
        <pc:sldMkLst>
          <pc:docMk/>
          <pc:sldMk cId="1556029052" sldId="272"/>
        </pc:sldMkLst>
        <pc:spChg chg="mod">
          <ac:chgData name="Rachel Harrison" userId="S::rachel.harrison@bramhopeprimaryschool.co.uk::1ceaffb2-cd00-4957-9443-572dfb74df9c" providerId="AD" clId="Web-{9A540DEB-A6FC-5C70-53CF-48EF57BD7662}" dt="2021-02-06T15:15:15.103" v="5"/>
          <ac:spMkLst>
            <pc:docMk/>
            <pc:sldMk cId="1556029052" sldId="272"/>
            <ac:spMk id="2" creationId="{CD6CFC7E-EA6A-49C1-A1FB-9DE9CA641901}"/>
          </ac:spMkLst>
        </pc:spChg>
        <pc:spChg chg="mod">
          <ac:chgData name="Rachel Harrison" userId="S::rachel.harrison@bramhopeprimaryschool.co.uk::1ceaffb2-cd00-4957-9443-572dfb74df9c" providerId="AD" clId="Web-{9A540DEB-A6FC-5C70-53CF-48EF57BD7662}" dt="2021-02-06T15:16:15.877" v="40" actId="20577"/>
          <ac:spMkLst>
            <pc:docMk/>
            <pc:sldMk cId="1556029052" sldId="272"/>
            <ac:spMk id="3" creationId="{F9DFF9D9-1B45-4BDC-B354-7AD8253DAB8C}"/>
          </ac:spMkLst>
        </pc:spChg>
        <pc:spChg chg="add del mod">
          <ac:chgData name="Rachel Harrison" userId="S::rachel.harrison@bramhopeprimaryschool.co.uk::1ceaffb2-cd00-4957-9443-572dfb74df9c" providerId="AD" clId="Web-{9A540DEB-A6FC-5C70-53CF-48EF57BD7662}" dt="2021-02-06T15:14:54.054" v="1"/>
          <ac:spMkLst>
            <pc:docMk/>
            <pc:sldMk cId="1556029052" sldId="272"/>
            <ac:spMk id="5" creationId="{DD150E01-F0EC-4EDE-B249-C76F402FB946}"/>
          </ac:spMkLst>
        </pc:spChg>
        <pc:spChg chg="del">
          <ac:chgData name="Rachel Harrison" userId="S::rachel.harrison@bramhopeprimaryschool.co.uk::1ceaffb2-cd00-4957-9443-572dfb74df9c" providerId="AD" clId="Web-{9A540DEB-A6FC-5C70-53CF-48EF57BD7662}" dt="2021-02-06T15:15:15.103" v="5"/>
          <ac:spMkLst>
            <pc:docMk/>
            <pc:sldMk cId="1556029052" sldId="272"/>
            <ac:spMk id="147" creationId="{3BCB5F6A-9EB0-40B0-9D13-3023E9A20508}"/>
          </ac:spMkLst>
        </pc:spChg>
        <pc:grpChg chg="add">
          <ac:chgData name="Rachel Harrison" userId="S::rachel.harrison@bramhopeprimaryschool.co.uk::1ceaffb2-cd00-4957-9443-572dfb74df9c" providerId="AD" clId="Web-{9A540DEB-A6FC-5C70-53CF-48EF57BD7662}" dt="2021-02-06T15:15:15.103" v="5"/>
          <ac:grpSpMkLst>
            <pc:docMk/>
            <pc:sldMk cId="1556029052" sldId="272"/>
            <ac:grpSpMk id="88" creationId="{1A31CB30-E0E7-4B2C-A3A3-816872C287B4}"/>
          </ac:grpSpMkLst>
        </pc:grpChg>
        <pc:grpChg chg="del">
          <ac:chgData name="Rachel Harrison" userId="S::rachel.harrison@bramhopeprimaryschool.co.uk::1ceaffb2-cd00-4957-9443-572dfb74df9c" providerId="AD" clId="Web-{9A540DEB-A6FC-5C70-53CF-48EF57BD7662}" dt="2021-02-06T15:15:15.103" v="5"/>
          <ac:grpSpMkLst>
            <pc:docMk/>
            <pc:sldMk cId="1556029052" sldId="272"/>
            <ac:grpSpMk id="135" creationId="{6223A2CF-282D-4D97-960D-435F2BA68214}"/>
          </ac:grpSpMkLst>
        </pc:grpChg>
        <pc:picChg chg="add mod ord">
          <ac:chgData name="Rachel Harrison" userId="S::rachel.harrison@bramhopeprimaryschool.co.uk::1ceaffb2-cd00-4957-9443-572dfb74df9c" providerId="AD" clId="Web-{9A540DEB-A6FC-5C70-53CF-48EF57BD7662}" dt="2021-02-06T15:15:15.103" v="5"/>
          <ac:picMkLst>
            <pc:docMk/>
            <pc:sldMk cId="1556029052" sldId="272"/>
            <ac:picMk id="6" creationId="{707220D7-B8F3-478C-8EE3-8B2F4D705C3C}"/>
          </ac:picMkLst>
        </pc:picChg>
        <pc:picChg chg="del">
          <ac:chgData name="Rachel Harrison" userId="S::rachel.harrison@bramhopeprimaryschool.co.uk::1ceaffb2-cd00-4957-9443-572dfb74df9c" providerId="AD" clId="Web-{9A540DEB-A6FC-5C70-53CF-48EF57BD7662}" dt="2021-02-06T15:14:45.210" v="0"/>
          <ac:picMkLst>
            <pc:docMk/>
            <pc:sldMk cId="1556029052" sldId="272"/>
            <ac:picMk id="3074" creationId="{1A7D9757-03C7-4D62-9EA2-0DFE3DF47FF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49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096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105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280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0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89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18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45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33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06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129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40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8056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2669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22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323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DB88-F9EB-4947-813E-B6216CED777B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06BB4B2-75A8-4267-B49D-F6319C314C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6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clips/z9p9j6f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www.bbc.co.uk/bitesize/clips/z7x2tfr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2AA4D-636B-4E26-B67D-E3E6BFD23B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Materials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D1BD57-DA94-42DE-8B68-E4FB738826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What is recycling?</a:t>
            </a:r>
          </a:p>
          <a:p>
            <a:pPr algn="ctr"/>
            <a:r>
              <a:rPr lang="en-GB" dirty="0"/>
              <a:t>LC: Which materials can be recycled?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9A19C6A6-4F5E-4B1C-990F-C954DB648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6704" y="149593"/>
            <a:ext cx="3765692" cy="287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1157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NTASTISK white, Paper napkin, Length: 24 cm - IKEA">
            <a:extLst>
              <a:ext uri="{FF2B5EF4-FFF2-40B4-BE49-F238E27FC236}">
                <a16:creationId xmlns:a16="http://schemas.microsoft.com/office/drawing/2014/main" id="{221EF8E4-C9F7-4ECB-95E6-FCF5C78FC22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59"/>
          <a:stretch/>
        </p:blipFill>
        <p:spPr bwMode="auto">
          <a:xfrm>
            <a:off x="322048" y="-1"/>
            <a:ext cx="4551305" cy="3429000"/>
          </a:xfrm>
          <a:custGeom>
            <a:avLst/>
            <a:gdLst/>
            <a:ahLst/>
            <a:cxnLst/>
            <a:rect l="l" t="t" r="r" b="b"/>
            <a:pathLst>
              <a:path w="4551305" h="3429000">
                <a:moveTo>
                  <a:pt x="509916" y="0"/>
                </a:moveTo>
                <a:lnTo>
                  <a:pt x="4551305" y="0"/>
                </a:lnTo>
                <a:lnTo>
                  <a:pt x="4551305" y="1"/>
                </a:lnTo>
                <a:lnTo>
                  <a:pt x="3693885" y="1"/>
                </a:lnTo>
                <a:lnTo>
                  <a:pt x="3181696" y="3429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EC30A2-8294-4110-9877-3460B629F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Materials: What have we learnt so far?</a:t>
            </a:r>
          </a:p>
        </p:txBody>
      </p:sp>
      <p:pic>
        <p:nvPicPr>
          <p:cNvPr id="1028" name="Picture 4" descr="The Gloves Come Off: Global Businesses Recruit U.N. for Plastic Pollution  Solution">
            <a:extLst>
              <a:ext uri="{FF2B5EF4-FFF2-40B4-BE49-F238E27FC236}">
                <a16:creationId xmlns:a16="http://schemas.microsoft.com/office/drawing/2014/main" id="{338406C4-683C-415B-9FE0-8A1A67DACC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0" r="22018" b="2"/>
          <a:stretch/>
        </p:blipFill>
        <p:spPr bwMode="auto">
          <a:xfrm>
            <a:off x="-10633" y="3428999"/>
            <a:ext cx="3514376" cy="3429001"/>
          </a:xfrm>
          <a:custGeom>
            <a:avLst/>
            <a:gdLst/>
            <a:ahLst/>
            <a:cxnLst/>
            <a:rect l="l" t="t" r="r" b="b"/>
            <a:pathLst>
              <a:path w="3514376" h="3429001">
                <a:moveTo>
                  <a:pt x="332680" y="0"/>
                </a:moveTo>
                <a:lnTo>
                  <a:pt x="3514376" y="0"/>
                </a:lnTo>
                <a:lnTo>
                  <a:pt x="3002186" y="3429001"/>
                </a:lnTo>
                <a:lnTo>
                  <a:pt x="0" y="3429001"/>
                </a:lnTo>
                <a:lnTo>
                  <a:pt x="0" y="223715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65DC-D39F-4427-B058-79227CCB44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59225" y="2160589"/>
            <a:ext cx="5114776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Today is our last lesson about materials.</a:t>
            </a:r>
          </a:p>
          <a:p>
            <a:r>
              <a:rPr lang="en-US" dirty="0"/>
              <a:t>We have learnt about different types of materials and their properties.</a:t>
            </a:r>
          </a:p>
          <a:p>
            <a:r>
              <a:rPr lang="en-US" dirty="0"/>
              <a:t>We also discovered which materials are natural and which are man-made.</a:t>
            </a:r>
          </a:p>
          <a:p>
            <a:r>
              <a:rPr lang="en-US" dirty="0"/>
              <a:t>Over the last two lessons we have discovered how plastic and paper are made. What can you remember?</a:t>
            </a:r>
          </a:p>
          <a:p>
            <a:r>
              <a:rPr lang="en-US" dirty="0"/>
              <a:t>In this lesson we are going to look more closely at recycling materials.</a:t>
            </a:r>
          </a:p>
        </p:txBody>
      </p:sp>
    </p:spTree>
    <p:extLst>
      <p:ext uri="{BB962C8B-B14F-4D97-AF65-F5344CB8AC3E}">
        <p14:creationId xmlns:p14="http://schemas.microsoft.com/office/powerpoint/2010/main" val="1000655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4ED6E-5C79-4921-A58D-651B96738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recycling and why do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69FEB-522A-4147-82BA-C738D5F127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1601786"/>
          </a:xfrm>
        </p:spPr>
        <p:txBody>
          <a:bodyPr/>
          <a:lstStyle/>
          <a:p>
            <a:r>
              <a:rPr lang="en-GB" b="1" dirty="0"/>
              <a:t>Recycling </a:t>
            </a:r>
            <a:r>
              <a:rPr lang="en-GB" dirty="0"/>
              <a:t>is the process of taking something which is no longer needed and making it into something new.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ECEECB-F1C9-4729-92BD-3EE9F1B3EBE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i="0" dirty="0">
                <a:solidFill>
                  <a:srgbClr val="202124"/>
                </a:solidFill>
                <a:effectLst/>
              </a:rPr>
              <a:t>Recycling</a:t>
            </a:r>
            <a:r>
              <a:rPr lang="en-US" b="0" i="0" dirty="0">
                <a:solidFill>
                  <a:srgbClr val="202124"/>
                </a:solidFill>
                <a:effectLst/>
              </a:rPr>
              <a:t> is good for us and the environment because it reduces the use of new raw materials to make new products. </a:t>
            </a:r>
          </a:p>
          <a:p>
            <a:r>
              <a:rPr lang="en-US" b="0" i="0" dirty="0">
                <a:solidFill>
                  <a:srgbClr val="202124"/>
                </a:solidFill>
                <a:effectLst/>
              </a:rPr>
              <a:t>It also reduces the energy we use, improves the quality of air and water, and fights climate change. </a:t>
            </a:r>
            <a:endParaRPr lang="en-GB" dirty="0"/>
          </a:p>
        </p:txBody>
      </p:sp>
      <p:pic>
        <p:nvPicPr>
          <p:cNvPr id="1030" name="Picture 6" descr="Importance of Recycling and Why Should We Recycle - Conserve Energy Future">
            <a:extLst>
              <a:ext uri="{FF2B5EF4-FFF2-40B4-BE49-F238E27FC236}">
                <a16:creationId xmlns:a16="http://schemas.microsoft.com/office/drawing/2014/main" id="{783F8971-11D5-4CE1-B961-B7287FFD5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80" y="3619500"/>
            <a:ext cx="3914775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84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2" name="Group 70">
            <a:extLst>
              <a:ext uri="{FF2B5EF4-FFF2-40B4-BE49-F238E27FC236}">
                <a16:creationId xmlns:a16="http://schemas.microsoft.com/office/drawing/2014/main" id="{1A31CB30-E0E7-4B2C-A3A3-816872C28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5AD4E29-B61A-40BE-97BC-68E77C1EB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CC18DED4-B929-47C8-B57F-F3C890143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8214A095-576F-461F-A154-1FC4202D7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515F2694-7885-4B84-A9A1-A55707FE6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0542D629-79A6-44ED-AC25-F55A6E2A2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B41D9E3C-5E56-476D-9AD3-BFB8B5631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8F87D754-D0AA-499C-81E1-80EC0595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970C55C7-6473-4215-A4E7-EAF80DCBC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CA11488B-749A-4380-B3CA-4445935314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E11E930F-4EA6-4224-8AF2-950E50972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F3DA06A-1F37-4084-AD55-3850B80E7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              Recycling our Rubbish!</a:t>
            </a:r>
            <a:br>
              <a:rPr lang="en-US"/>
            </a:br>
            <a:r>
              <a:rPr lang="en-US"/>
              <a:t>What should we do with our Rubbish?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BD061B-E276-471C-8F8A-6125A3A6A757}"/>
              </a:ext>
            </a:extLst>
          </p:cNvPr>
          <p:cNvSpPr txBox="1"/>
          <p:nvPr/>
        </p:nvSpPr>
        <p:spPr>
          <a:xfrm>
            <a:off x="677334" y="2160590"/>
            <a:ext cx="5220430" cy="370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Watch this short clip to find out.</a:t>
            </a: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https://www.bbc.co.uk/bitesize/clips/z9p9j6f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170" name="Picture 2" descr="Image result for recycle symbol">
            <a:extLst>
              <a:ext uri="{FF2B5EF4-FFF2-40B4-BE49-F238E27FC236}">
                <a16:creationId xmlns:a16="http://schemas.microsoft.com/office/drawing/2014/main" id="{D15D48E6-A135-45A8-94F5-15536A998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7417" y="2159000"/>
            <a:ext cx="3145536" cy="296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555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4" name="Group 76">
            <a:extLst>
              <a:ext uri="{FF2B5EF4-FFF2-40B4-BE49-F238E27FC236}">
                <a16:creationId xmlns:a16="http://schemas.microsoft.com/office/drawing/2014/main" id="{F80A3EF5-9FD7-4DAB-BA22-9819FED17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2DBCE20A-8BC3-4967-A89B-EC4DC2E676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5A527F5F-4F99-4C8F-A857-E9634393B1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Rectangle 23">
              <a:extLst>
                <a:ext uri="{FF2B5EF4-FFF2-40B4-BE49-F238E27FC236}">
                  <a16:creationId xmlns:a16="http://schemas.microsoft.com/office/drawing/2014/main" id="{05383224-C9D1-4504-9E23-C19C3C0A5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5">
              <a:extLst>
                <a:ext uri="{FF2B5EF4-FFF2-40B4-BE49-F238E27FC236}">
                  <a16:creationId xmlns:a16="http://schemas.microsoft.com/office/drawing/2014/main" id="{5E61C26F-E49B-4EFD-B1C4-DBD4F6028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0CF71483-F7C0-4BC0-8884-3CDE1DAF7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7">
              <a:extLst>
                <a:ext uri="{FF2B5EF4-FFF2-40B4-BE49-F238E27FC236}">
                  <a16:creationId xmlns:a16="http://schemas.microsoft.com/office/drawing/2014/main" id="{F151654A-E3AB-450B-BD7F-4FC5CF2E74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Rectangle 28">
              <a:extLst>
                <a:ext uri="{FF2B5EF4-FFF2-40B4-BE49-F238E27FC236}">
                  <a16:creationId xmlns:a16="http://schemas.microsoft.com/office/drawing/2014/main" id="{BF40CE74-8286-424A-A7E9-CBAB98D7C6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Rectangle 29">
              <a:extLst>
                <a:ext uri="{FF2B5EF4-FFF2-40B4-BE49-F238E27FC236}">
                  <a16:creationId xmlns:a16="http://schemas.microsoft.com/office/drawing/2014/main" id="{B5BDEA7E-4D31-4FDC-AA68-5E147C708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BC153F3B-0A9E-4261-A768-F58D742529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id="{67ED97CA-AE39-44D8-BE24-7433FB0D95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34E4723-DBE5-4118-B876-57ECAB20C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0" y="609600"/>
            <a:ext cx="2930518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Which materials can we recycle?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AB0BF-26D2-40EE-9AC6-95B7C4082C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0" y="2160589"/>
            <a:ext cx="2930517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1000"/>
              <a:t>Paper and Cardboard  - such as newspaper and cardboard boxes.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Plastic – such as yoghurt pots and milk bottles.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Metal – such as cans. 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Glass – such as bottles and jars.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Clothes – such as jumpers and trousers.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Garden Waste - such as grass cuttings. </a:t>
            </a:r>
          </a:p>
          <a:p>
            <a:pPr>
              <a:lnSpc>
                <a:spcPct val="90000"/>
              </a:lnSpc>
            </a:pPr>
            <a:endParaRPr lang="en-US" altLang="en-US" sz="1000"/>
          </a:p>
          <a:p>
            <a:pPr>
              <a:lnSpc>
                <a:spcPct val="90000"/>
              </a:lnSpc>
            </a:pPr>
            <a:r>
              <a:rPr lang="en-US" altLang="en-US" sz="1000"/>
              <a:t>Food – such as apple cores and leftovers.</a:t>
            </a:r>
          </a:p>
          <a:p>
            <a:pPr>
              <a:lnSpc>
                <a:spcPct val="90000"/>
              </a:lnSpc>
            </a:pPr>
            <a:endParaRPr lang="en-US" sz="1000"/>
          </a:p>
        </p:txBody>
      </p:sp>
      <p:pic>
        <p:nvPicPr>
          <p:cNvPr id="1028" name="Picture 4" descr="Image result for newspaper">
            <a:extLst>
              <a:ext uri="{FF2B5EF4-FFF2-40B4-BE49-F238E27FC236}">
                <a16:creationId xmlns:a16="http://schemas.microsoft.com/office/drawing/2014/main" id="{957175A9-D47B-4B53-96CC-D49A2F5BF6D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2844" y="674748"/>
            <a:ext cx="2596281" cy="194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lastic milk bottle">
            <a:extLst>
              <a:ext uri="{FF2B5EF4-FFF2-40B4-BE49-F238E27FC236}">
                <a16:creationId xmlns:a16="http://schemas.microsoft.com/office/drawing/2014/main" id="{EB6A9B89-FA3C-448F-83A5-B39E14D16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8735" y="609600"/>
            <a:ext cx="1554246" cy="207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ans recycling">
            <a:extLst>
              <a:ext uri="{FF2B5EF4-FFF2-40B4-BE49-F238E27FC236}">
                <a16:creationId xmlns:a16="http://schemas.microsoft.com/office/drawing/2014/main" id="{CEBFAC16-0D40-4308-899D-615D39B6B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2839" y="2958034"/>
            <a:ext cx="5421162" cy="303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7019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3B5F493B-F305-4DFA-9FB9-B825A9046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85DFDA5-7625-46E6-99C6-A911D5DFA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D9660905-B13B-4ECD-8ADE-3A13D1764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FF2C9E51-E78E-4659-BA2D-C47960570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6E97D5DD-3695-4B05-B0B8-4B67FD41A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A7B13870-CF17-4947-B3B5-6B9A3B23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A871D050-5DF8-4964-91A5-B30D814568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F9644814-1444-4752-8C09-3A073335B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36E11271-B112-4DBF-BDB4-42C25EBBB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156BA566-2CE1-4884-A8B8-45961D526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F5B455AB-A17D-4346-B8FA-89B4914C6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2052" name="Picture 4" descr="Image result for landfill">
            <a:extLst>
              <a:ext uri="{FF2B5EF4-FFF2-40B4-BE49-F238E27FC236}">
                <a16:creationId xmlns:a16="http://schemas.microsoft.com/office/drawing/2014/main" id="{45DEE8B0-169D-4434-B9F2-2810FA8AF1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1" r="3076" b="2"/>
          <a:stretch/>
        </p:blipFill>
        <p:spPr bwMode="auto">
          <a:xfrm>
            <a:off x="322048" y="-1"/>
            <a:ext cx="4551305" cy="3429000"/>
          </a:xfrm>
          <a:custGeom>
            <a:avLst/>
            <a:gdLst/>
            <a:ahLst/>
            <a:cxnLst/>
            <a:rect l="l" t="t" r="r" b="b"/>
            <a:pathLst>
              <a:path w="4551305" h="3429000">
                <a:moveTo>
                  <a:pt x="509916" y="0"/>
                </a:moveTo>
                <a:lnTo>
                  <a:pt x="4551305" y="0"/>
                </a:lnTo>
                <a:lnTo>
                  <a:pt x="4551305" y="1"/>
                </a:lnTo>
                <a:lnTo>
                  <a:pt x="3693885" y="1"/>
                </a:lnTo>
                <a:lnTo>
                  <a:pt x="3181696" y="3429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F098D2-4CA3-4A53-B803-7238DCA42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How do we recycle?</a:t>
            </a:r>
            <a:endParaRPr lang="en-US"/>
          </a:p>
        </p:txBody>
      </p:sp>
      <p:pic>
        <p:nvPicPr>
          <p:cNvPr id="2050" name="Picture 2" descr="Image result for black waste bin">
            <a:extLst>
              <a:ext uri="{FF2B5EF4-FFF2-40B4-BE49-F238E27FC236}">
                <a16:creationId xmlns:a16="http://schemas.microsoft.com/office/drawing/2014/main" id="{F711D247-02B2-4D5C-934D-FD3BE348457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32" r="-2" b="20243"/>
          <a:stretch/>
        </p:blipFill>
        <p:spPr bwMode="auto">
          <a:xfrm>
            <a:off x="-10633" y="3428999"/>
            <a:ext cx="3514376" cy="3429001"/>
          </a:xfrm>
          <a:custGeom>
            <a:avLst/>
            <a:gdLst/>
            <a:ahLst/>
            <a:cxnLst/>
            <a:rect l="l" t="t" r="r" b="b"/>
            <a:pathLst>
              <a:path w="3514376" h="3429001">
                <a:moveTo>
                  <a:pt x="332680" y="0"/>
                </a:moveTo>
                <a:lnTo>
                  <a:pt x="3514376" y="0"/>
                </a:lnTo>
                <a:lnTo>
                  <a:pt x="3002186" y="3429001"/>
                </a:lnTo>
                <a:lnTo>
                  <a:pt x="0" y="3429001"/>
                </a:lnTo>
                <a:lnTo>
                  <a:pt x="0" y="223715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94675CDD-121E-4FDA-84FB-E808340B8D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2012" y="3428999"/>
            <a:ext cx="325116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Isosceles Triangle 30">
            <a:extLst>
              <a:ext uri="{FF2B5EF4-FFF2-40B4-BE49-F238E27FC236}">
                <a16:creationId xmlns:a16="http://schemas.microsoft.com/office/drawing/2014/main" id="{20FC0D0D-9D04-4683-842B-5F163DB41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346A2-D60D-48FE-9040-B2B98E1F61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59225" y="2160589"/>
            <a:ext cx="5114776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In different parts of the country, people might have different rules about where they can recycle.</a:t>
            </a:r>
          </a:p>
          <a:p>
            <a:r>
              <a:rPr lang="en-US" dirty="0"/>
              <a:t>Most people have a general waste bin at their homes.</a:t>
            </a:r>
          </a:p>
          <a:p>
            <a:r>
              <a:rPr lang="en-US" dirty="0"/>
              <a:t>This is used for waste which cannot be recycled.</a:t>
            </a:r>
          </a:p>
          <a:p>
            <a:r>
              <a:rPr lang="en-US" dirty="0"/>
              <a:t>This waste is taken to landfill sites.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224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>
            <a:extLst>
              <a:ext uri="{FF2B5EF4-FFF2-40B4-BE49-F238E27FC236}">
                <a16:creationId xmlns:a16="http://schemas.microsoft.com/office/drawing/2014/main" id="{1A31CB30-E0E7-4B2C-A3A3-816872C28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05AD4E29-B61A-40BE-97BC-68E77C1EB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CC18DED4-B929-47C8-B57F-F3C890143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Rectangle 23">
              <a:extLst>
                <a:ext uri="{FF2B5EF4-FFF2-40B4-BE49-F238E27FC236}">
                  <a16:creationId xmlns:a16="http://schemas.microsoft.com/office/drawing/2014/main" id="{8214A095-576F-461F-A154-1FC4202D71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Rectangle 25">
              <a:extLst>
                <a:ext uri="{FF2B5EF4-FFF2-40B4-BE49-F238E27FC236}">
                  <a16:creationId xmlns:a16="http://schemas.microsoft.com/office/drawing/2014/main" id="{515F2694-7885-4B84-A9A1-A55707FE6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0542D629-79A6-44ED-AC25-F55A6E2A2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Rectangle 27">
              <a:extLst>
                <a:ext uri="{FF2B5EF4-FFF2-40B4-BE49-F238E27FC236}">
                  <a16:creationId xmlns:a16="http://schemas.microsoft.com/office/drawing/2014/main" id="{B41D9E3C-5E56-476D-9AD3-BFB8B5631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5" name="Rectangle 28">
              <a:extLst>
                <a:ext uri="{FF2B5EF4-FFF2-40B4-BE49-F238E27FC236}">
                  <a16:creationId xmlns:a16="http://schemas.microsoft.com/office/drawing/2014/main" id="{8F87D754-D0AA-499C-81E1-80EC0595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Rectangle 29">
              <a:extLst>
                <a:ext uri="{FF2B5EF4-FFF2-40B4-BE49-F238E27FC236}">
                  <a16:creationId xmlns:a16="http://schemas.microsoft.com/office/drawing/2014/main" id="{970C55C7-6473-4215-A4E7-EAF80DCBC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id="{CA11488B-749A-4380-B3CA-4445935314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8" name="Isosceles Triangle 97">
              <a:extLst>
                <a:ext uri="{FF2B5EF4-FFF2-40B4-BE49-F238E27FC236}">
                  <a16:creationId xmlns:a16="http://schemas.microsoft.com/office/drawing/2014/main" id="{E11E930F-4EA6-4224-8AF2-950E50972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6CFC7E-EA6A-49C1-A1FB-9DE9CA641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0445" y="609600"/>
            <a:ext cx="3183556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How do we recycle?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FF9D9-1B45-4BDC-B354-7AD8253DAB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4410" y="2160589"/>
            <a:ext cx="3176589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Homes are also provided with a bin / different </a:t>
            </a:r>
            <a:r>
              <a:rPr lang="en-US" dirty="0" err="1"/>
              <a:t>coloured</a:t>
            </a:r>
            <a:r>
              <a:rPr lang="en-US" dirty="0"/>
              <a:t> bins (this can vary in different council areas) used for recyclable waste such as plastic, paper and metal tins.</a:t>
            </a:r>
          </a:p>
          <a:p>
            <a:r>
              <a:rPr lang="en-US" dirty="0"/>
              <a:t>These are collected, emptied and taken by lorry to a recycling plant.</a:t>
            </a:r>
          </a:p>
        </p:txBody>
      </p:sp>
      <p:pic>
        <p:nvPicPr>
          <p:cNvPr id="6" name="Picture 6" descr="A picture containing text, building, outdoor, brick&#10;&#10;Description automatically generated">
            <a:extLst>
              <a:ext uri="{FF2B5EF4-FFF2-40B4-BE49-F238E27FC236}">
                <a16:creationId xmlns:a16="http://schemas.microsoft.com/office/drawing/2014/main" id="{707220D7-B8F3-478C-8EE3-8B2F4D705C3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99814" y="2334639"/>
            <a:ext cx="5062993" cy="217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29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6223A2CF-282D-4D97-960D-435F2BA68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FE704595-09C7-4F19-9C35-A1585DE5E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7F5D3415-BEB8-49B5-A258-65A6DB069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4572FE66-7C7C-4ED1-BB96-D4E741F7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27DAB653-28E4-473D-BFF3-5B5530900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D42B9441-BD12-4ADD-98F9-146048C029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6849A7E1-FFE1-40FC-987C-B58FD2547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13A76386-AD1C-4954-82C0-0AA48165E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3276B172-4E18-465E-9AA3-FB122B17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E4D72FB7-F5AA-4F4D-8EFD-1958081CB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811DE47E-CE10-46D2-9FA8-B489906954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965B53A-BEF2-4FF0-8E11-E7576C596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How do we recycle?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9CC69-C9ED-40D9-9BC2-B1FF656044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287" y="2160589"/>
            <a:ext cx="2934714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Glass bottles and jars can also be recycled.</a:t>
            </a:r>
          </a:p>
          <a:p>
            <a:r>
              <a:rPr lang="en-US" dirty="0"/>
              <a:t>In some parts of the country, they can be collected from homes, but in other places, like </a:t>
            </a:r>
            <a:r>
              <a:rPr lang="en-US" dirty="0" err="1"/>
              <a:t>Bramhope</a:t>
            </a:r>
            <a:r>
              <a:rPr lang="en-US" dirty="0"/>
              <a:t>, we can take our glass waste to a bottle bank.</a:t>
            </a:r>
          </a:p>
          <a:p>
            <a:r>
              <a:rPr lang="en-US" dirty="0"/>
              <a:t>People sort the glass according to its </a:t>
            </a:r>
            <a:r>
              <a:rPr lang="en-US" dirty="0" err="1"/>
              <a:t>colour</a:t>
            </a:r>
            <a:r>
              <a:rPr lang="en-US" dirty="0"/>
              <a:t>.</a:t>
            </a:r>
          </a:p>
        </p:txBody>
      </p:sp>
      <p:pic>
        <p:nvPicPr>
          <p:cNvPr id="4100" name="Picture 4" descr="Image result for bottle bank">
            <a:extLst>
              <a:ext uri="{FF2B5EF4-FFF2-40B4-BE49-F238E27FC236}">
                <a16:creationId xmlns:a16="http://schemas.microsoft.com/office/drawing/2014/main" id="{31E1CBB4-0EFB-46F4-93ED-41EE1AE74D9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5" r="2" b="2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208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6" name="Group 72">
            <a:extLst>
              <a:ext uri="{FF2B5EF4-FFF2-40B4-BE49-F238E27FC236}">
                <a16:creationId xmlns:a16="http://schemas.microsoft.com/office/drawing/2014/main" id="{3B5F493B-F305-4DFA-9FB9-B825A9046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585DFDA5-7625-46E6-99C6-A911D5DFA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D9660905-B13B-4ECD-8ADE-3A13D1764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23">
              <a:extLst>
                <a:ext uri="{FF2B5EF4-FFF2-40B4-BE49-F238E27FC236}">
                  <a16:creationId xmlns:a16="http://schemas.microsoft.com/office/drawing/2014/main" id="{FF2C9E51-E78E-4659-BA2D-C47960570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5">
              <a:extLst>
                <a:ext uri="{FF2B5EF4-FFF2-40B4-BE49-F238E27FC236}">
                  <a16:creationId xmlns:a16="http://schemas.microsoft.com/office/drawing/2014/main" id="{6E97D5DD-3695-4B05-B0B8-4B67FD41A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A7B13870-CF17-4947-B3B5-6B9A3B23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7">
              <a:extLst>
                <a:ext uri="{FF2B5EF4-FFF2-40B4-BE49-F238E27FC236}">
                  <a16:creationId xmlns:a16="http://schemas.microsoft.com/office/drawing/2014/main" id="{A871D050-5DF8-4964-91A5-B30D814568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8">
              <a:extLst>
                <a:ext uri="{FF2B5EF4-FFF2-40B4-BE49-F238E27FC236}">
                  <a16:creationId xmlns:a16="http://schemas.microsoft.com/office/drawing/2014/main" id="{F9644814-1444-4752-8C09-3A073335B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9">
              <a:extLst>
                <a:ext uri="{FF2B5EF4-FFF2-40B4-BE49-F238E27FC236}">
                  <a16:creationId xmlns:a16="http://schemas.microsoft.com/office/drawing/2014/main" id="{36E11271-B112-4DBF-BDB4-42C25EBBB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Isosceles Triangle 81">
              <a:extLst>
                <a:ext uri="{FF2B5EF4-FFF2-40B4-BE49-F238E27FC236}">
                  <a16:creationId xmlns:a16="http://schemas.microsoft.com/office/drawing/2014/main" id="{156BA566-2CE1-4884-A8B8-45961D526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F5B455AB-A17D-4346-B8FA-89B4914C6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8CBF2C8A-592F-4E79-B347-CDB3D459F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How do we recycle?</a:t>
            </a:r>
          </a:p>
        </p:txBody>
      </p:sp>
      <p:pic>
        <p:nvPicPr>
          <p:cNvPr id="5124" name="Picture 4" descr="Image result for recycling clothing ideas">
            <a:extLst>
              <a:ext uri="{FF2B5EF4-FFF2-40B4-BE49-F238E27FC236}">
                <a16:creationId xmlns:a16="http://schemas.microsoft.com/office/drawing/2014/main" id="{BC43878D-B68D-429A-B59E-8461FF321C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" r="-3" b="-3"/>
          <a:stretch/>
        </p:blipFill>
        <p:spPr bwMode="auto">
          <a:xfrm>
            <a:off x="677334" y="2158073"/>
            <a:ext cx="3144597" cy="182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Isosceles Triangle 8">
            <a:extLst>
              <a:ext uri="{FF2B5EF4-FFF2-40B4-BE49-F238E27FC236}">
                <a16:creationId xmlns:a16="http://schemas.microsoft.com/office/drawing/2014/main" id="{CB2BF8A1-F7A7-4038-AAB1-4E12874BA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D362EFF-9C31-49E0-87BF-DC03B45C50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62394" y="2160589"/>
            <a:ext cx="5211607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Old and unwanted clothes can be recycled.</a:t>
            </a:r>
          </a:p>
          <a:p>
            <a:r>
              <a:rPr lang="en-US" dirty="0"/>
              <a:t>You could use them to make new items yourself or they can be donated to charity shops.</a:t>
            </a:r>
          </a:p>
          <a:p>
            <a:r>
              <a:rPr lang="en-US"/>
              <a:t>Charities sometimes deliver bags which can be filled at home and then collected or there are clothing banks which you can take them to.</a:t>
            </a:r>
          </a:p>
        </p:txBody>
      </p:sp>
      <p:sp>
        <p:nvSpPr>
          <p:cNvPr id="5128" name="Rectangle 86">
            <a:extLst>
              <a:ext uri="{FF2B5EF4-FFF2-40B4-BE49-F238E27FC236}">
                <a16:creationId xmlns:a16="http://schemas.microsoft.com/office/drawing/2014/main" id="{1D908F00-8742-49C6-9C39-A04155715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426230" y="5618029"/>
            <a:ext cx="618066" cy="228600"/>
          </a:xfrm>
          <a:prstGeom prst="rect">
            <a:avLst/>
          </a:prstGeom>
          <a:solidFill>
            <a:srgbClr val="EA2D5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Image result for recycling clothing bins">
            <a:extLst>
              <a:ext uri="{FF2B5EF4-FFF2-40B4-BE49-F238E27FC236}">
                <a16:creationId xmlns:a16="http://schemas.microsoft.com/office/drawing/2014/main" id="{22600293-6BEB-427F-958F-E57A1ABCCA2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9" r="3" b="19374"/>
          <a:stretch/>
        </p:blipFill>
        <p:spPr bwMode="auto">
          <a:xfrm>
            <a:off x="677334" y="4214811"/>
            <a:ext cx="3144597" cy="1826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276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Group 136">
            <a:extLst>
              <a:ext uri="{FF2B5EF4-FFF2-40B4-BE49-F238E27FC236}">
                <a16:creationId xmlns:a16="http://schemas.microsoft.com/office/drawing/2014/main" id="{3B5F493B-F305-4DFA-9FB9-B825A9046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585DFDA5-7625-46E6-99C6-A911D5DFA8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D9660905-B13B-4ECD-8ADE-3A13D1764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Rectangle 23">
              <a:extLst>
                <a:ext uri="{FF2B5EF4-FFF2-40B4-BE49-F238E27FC236}">
                  <a16:creationId xmlns:a16="http://schemas.microsoft.com/office/drawing/2014/main" id="{FF2C9E51-E78E-4659-BA2D-C47960570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1" name="Rectangle 25">
              <a:extLst>
                <a:ext uri="{FF2B5EF4-FFF2-40B4-BE49-F238E27FC236}">
                  <a16:creationId xmlns:a16="http://schemas.microsoft.com/office/drawing/2014/main" id="{6E97D5DD-3695-4B05-B0B8-4B67FD41A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2" name="Isosceles Triangle 141">
              <a:extLst>
                <a:ext uri="{FF2B5EF4-FFF2-40B4-BE49-F238E27FC236}">
                  <a16:creationId xmlns:a16="http://schemas.microsoft.com/office/drawing/2014/main" id="{A7B13870-CF17-4947-B3B5-6B9A3B23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3" name="Rectangle 27">
              <a:extLst>
                <a:ext uri="{FF2B5EF4-FFF2-40B4-BE49-F238E27FC236}">
                  <a16:creationId xmlns:a16="http://schemas.microsoft.com/office/drawing/2014/main" id="{A871D050-5DF8-4964-91A5-B30D814568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4" name="Rectangle 28">
              <a:extLst>
                <a:ext uri="{FF2B5EF4-FFF2-40B4-BE49-F238E27FC236}">
                  <a16:creationId xmlns:a16="http://schemas.microsoft.com/office/drawing/2014/main" id="{F9644814-1444-4752-8C09-3A073335B2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5" name="Rectangle 29">
              <a:extLst>
                <a:ext uri="{FF2B5EF4-FFF2-40B4-BE49-F238E27FC236}">
                  <a16:creationId xmlns:a16="http://schemas.microsoft.com/office/drawing/2014/main" id="{36E11271-B112-4DBF-BDB4-42C25EBBBA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6" name="Isosceles Triangle 145">
              <a:extLst>
                <a:ext uri="{FF2B5EF4-FFF2-40B4-BE49-F238E27FC236}">
                  <a16:creationId xmlns:a16="http://schemas.microsoft.com/office/drawing/2014/main" id="{156BA566-2CE1-4884-A8B8-45961D526A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7" name="Isosceles Triangle 146">
              <a:extLst>
                <a:ext uri="{FF2B5EF4-FFF2-40B4-BE49-F238E27FC236}">
                  <a16:creationId xmlns:a16="http://schemas.microsoft.com/office/drawing/2014/main" id="{F5B455AB-A17D-4346-B8FA-89B4914C6F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79778EB-99EF-483F-9F84-40791034C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9562" y="609600"/>
            <a:ext cx="6424439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How do we recycle?</a:t>
            </a:r>
            <a:endParaRPr lang="en-US"/>
          </a:p>
        </p:txBody>
      </p:sp>
      <p:pic>
        <p:nvPicPr>
          <p:cNvPr id="6146" name="Picture 2" descr="Image result for brown wheelie bin">
            <a:extLst>
              <a:ext uri="{FF2B5EF4-FFF2-40B4-BE49-F238E27FC236}">
                <a16:creationId xmlns:a16="http://schemas.microsoft.com/office/drawing/2014/main" id="{2BB1B727-D2B7-46C8-8AD3-FC5D90AE10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3271"/>
          <a:stretch/>
        </p:blipFill>
        <p:spPr bwMode="auto">
          <a:xfrm>
            <a:off x="1" y="10"/>
            <a:ext cx="2204759" cy="3433854"/>
          </a:xfrm>
          <a:custGeom>
            <a:avLst/>
            <a:gdLst/>
            <a:ahLst/>
            <a:cxnLst/>
            <a:rect l="l" t="t" r="r" b="b"/>
            <a:pathLst>
              <a:path w="2204759" h="3433864">
                <a:moveTo>
                  <a:pt x="0" y="0"/>
                </a:moveTo>
                <a:lnTo>
                  <a:pt x="1674254" y="0"/>
                </a:lnTo>
                <a:lnTo>
                  <a:pt x="2204759" y="3433864"/>
                </a:lnTo>
                <a:lnTo>
                  <a:pt x="0" y="343386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compost bin">
            <a:extLst>
              <a:ext uri="{FF2B5EF4-FFF2-40B4-BE49-F238E27FC236}">
                <a16:creationId xmlns:a16="http://schemas.microsoft.com/office/drawing/2014/main" id="{8621E729-898E-43EB-9350-B8EF7C724E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4" r="21192" b="-2"/>
          <a:stretch/>
        </p:blipFill>
        <p:spPr bwMode="auto">
          <a:xfrm>
            <a:off x="20" y="3433864"/>
            <a:ext cx="2734036" cy="3433865"/>
          </a:xfrm>
          <a:custGeom>
            <a:avLst/>
            <a:gdLst/>
            <a:ahLst/>
            <a:cxnLst/>
            <a:rect l="l" t="t" r="r" b="b"/>
            <a:pathLst>
              <a:path w="2734056" h="3433865">
                <a:moveTo>
                  <a:pt x="0" y="0"/>
                </a:moveTo>
                <a:lnTo>
                  <a:pt x="2204758" y="0"/>
                </a:lnTo>
                <a:lnTo>
                  <a:pt x="2734056" y="3426053"/>
                </a:lnTo>
                <a:lnTo>
                  <a:pt x="2734056" y="3433865"/>
                </a:lnTo>
                <a:lnTo>
                  <a:pt x="461457" y="3433865"/>
                </a:lnTo>
                <a:lnTo>
                  <a:pt x="0" y="70611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3A359A3C-AD92-4418-967C-5E9C9665DC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433864"/>
            <a:ext cx="22267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Isosceles Triangle 8">
            <a:extLst>
              <a:ext uri="{FF2B5EF4-FFF2-40B4-BE49-F238E27FC236}">
                <a16:creationId xmlns:a16="http://schemas.microsoft.com/office/drawing/2014/main" id="{BE1977C2-6905-43F6-9CCE-AA8D00328A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58169-1B43-46F8-AAA0-536780DEBA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49562" y="2160589"/>
            <a:ext cx="642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Most homes are also provided with a bin to collect garden waste.</a:t>
            </a:r>
          </a:p>
          <a:p>
            <a:r>
              <a:rPr lang="en-US"/>
              <a:t>However, some gardeners like to keep their garden waste such as grass cuttings to make compost.</a:t>
            </a:r>
          </a:p>
          <a:p>
            <a:r>
              <a:rPr lang="en-US"/>
              <a:t>The natural materials breakdown and it becomes a fertilizer (plant food) which can then be used to help new plants to grow.</a:t>
            </a:r>
          </a:p>
          <a:p>
            <a:r>
              <a:rPr lang="en-US" b="0" i="0">
                <a:effectLst/>
              </a:rPr>
              <a:t>Grass cuttings, leaves, flowers and vegetable scraps can all be composted, as can fruit scraps and peels, leftover table scraps and eggshells, coffee grounds and stale bread.</a:t>
            </a: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69698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6223A2CF-282D-4D97-960D-435F2BA68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FE704595-09C7-4F19-9C35-A1585DE5EC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7F5D3415-BEB8-49B5-A258-65A6DB069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4572FE66-7C7C-4ED1-BB96-D4E741F7E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27DAB653-28E4-473D-BFF3-5B5530900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D42B9441-BD12-4ADD-98F9-146048C029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6849A7E1-FFE1-40FC-987C-B58FD2547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13A76386-AD1C-4954-82C0-0AA48165E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3276B172-4E18-465E-9AA3-FB122B17D8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4D72FB7-F5AA-4F4D-8EFD-1958081CB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811DE47E-CE10-46D2-9FA8-B489906954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B02E238A-A489-4147-9096-41E4284A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What happens at a recycling plant? </a:t>
            </a:r>
            <a:br>
              <a:rPr lang="en-US" dirty="0"/>
            </a:br>
            <a:r>
              <a:rPr lang="en-US" dirty="0"/>
              <a:t>How are the materials sorted?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A78CDA-A0E0-4FAC-8219-935AAFC45EC2}"/>
              </a:ext>
            </a:extLst>
          </p:cNvPr>
          <p:cNvSpPr txBox="1"/>
          <p:nvPr/>
        </p:nvSpPr>
        <p:spPr>
          <a:xfrm>
            <a:off x="6336287" y="2160589"/>
            <a:ext cx="2934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Watch this clip to find out.</a:t>
            </a:r>
          </a:p>
          <a:p>
            <a:pPr>
              <a:spcBef>
                <a:spcPts val="1000"/>
              </a:spcBef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https://www.bbc.co.uk/bitesize/clips/z7x2tfr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194" name="Picture 2" descr="Image result for recycling plant">
            <a:extLst>
              <a:ext uri="{FF2B5EF4-FFF2-40B4-BE49-F238E27FC236}">
                <a16:creationId xmlns:a16="http://schemas.microsoft.com/office/drawing/2014/main" id="{A1D65E37-68BD-4144-B7C0-2F0BC47660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40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241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BAC33-4616-4767-9344-75FF2DDDD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Activity: Can you sort the images for recycling?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91B4DC-80C2-4FDF-A08E-7F1ADC6F4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56" y="1731850"/>
            <a:ext cx="4912426" cy="3394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6ECF49-7A6E-4B4D-954C-E68D89A5C7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9760" y="1704974"/>
            <a:ext cx="4097220" cy="29241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19972C3-CDBA-41E0-AB2A-BFAD7E92EAD6}"/>
              </a:ext>
            </a:extLst>
          </p:cNvPr>
          <p:cNvSpPr txBox="1"/>
          <p:nvPr/>
        </p:nvSpPr>
        <p:spPr>
          <a:xfrm>
            <a:off x="1112483" y="5410755"/>
            <a:ext cx="5343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Using the worksheet, cut out the pictures and sort them into the correct bin.</a:t>
            </a:r>
          </a:p>
          <a:p>
            <a:r>
              <a:rPr lang="en-US" dirty="0"/>
              <a:t>Stick them onto the sheet.</a:t>
            </a:r>
          </a:p>
          <a:p>
            <a:r>
              <a:rPr lang="en-US" dirty="0"/>
              <a:t>Try to add some of your own.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63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>
            <a:extLst>
              <a:ext uri="{FF2B5EF4-FFF2-40B4-BE49-F238E27FC236}">
                <a16:creationId xmlns:a16="http://schemas.microsoft.com/office/drawing/2014/main" id="{F25506FD-983C-4F61-BDE3-1B3C16572E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5F71067D-AD1F-4EE2-8BF6-C4AC3C946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5DEF1FC4-ED49-4AF5-AFE2-7F4078B1DC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23">
              <a:extLst>
                <a:ext uri="{FF2B5EF4-FFF2-40B4-BE49-F238E27FC236}">
                  <a16:creationId xmlns:a16="http://schemas.microsoft.com/office/drawing/2014/main" id="{E66510A9-BF1C-4FAA-AA3F-A2EBB67F3F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5">
              <a:extLst>
                <a:ext uri="{FF2B5EF4-FFF2-40B4-BE49-F238E27FC236}">
                  <a16:creationId xmlns:a16="http://schemas.microsoft.com/office/drawing/2014/main" id="{BB502722-7F7E-428E-9254-FE72827D28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17DA5560-5721-4BE6-B658-3B6516F34C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Rectangle 27">
              <a:extLst>
                <a:ext uri="{FF2B5EF4-FFF2-40B4-BE49-F238E27FC236}">
                  <a16:creationId xmlns:a16="http://schemas.microsoft.com/office/drawing/2014/main" id="{F91F14E0-F60D-43AA-8C3F-A462433C8A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8">
              <a:extLst>
                <a:ext uri="{FF2B5EF4-FFF2-40B4-BE49-F238E27FC236}">
                  <a16:creationId xmlns:a16="http://schemas.microsoft.com/office/drawing/2014/main" id="{C23E0D22-E6E8-40D3-86AE-FF7A6A5DB1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9">
              <a:extLst>
                <a:ext uri="{FF2B5EF4-FFF2-40B4-BE49-F238E27FC236}">
                  <a16:creationId xmlns:a16="http://schemas.microsoft.com/office/drawing/2014/main" id="{2E4C8008-AEAB-4CD4-982E-C6F35EFD36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Isosceles Triangle 83">
              <a:extLst>
                <a:ext uri="{FF2B5EF4-FFF2-40B4-BE49-F238E27FC236}">
                  <a16:creationId xmlns:a16="http://schemas.microsoft.com/office/drawing/2014/main" id="{7A1059CC-B955-40F4-9DA4-7F305F11D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0096171F-0AF7-4BC2-B2A6-927C92FEA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2BA6743-1512-40EB-83DB-8BBC322AC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8" y="4473226"/>
            <a:ext cx="8288035" cy="109665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400"/>
              <a:t>Extension activity: Can you design a poster to persuade people to recycle?</a:t>
            </a:r>
          </a:p>
        </p:txBody>
      </p:sp>
      <p:pic>
        <p:nvPicPr>
          <p:cNvPr id="9218" name="Picture 2" descr="Image result for recycling poster ideas kids">
            <a:extLst>
              <a:ext uri="{FF2B5EF4-FFF2-40B4-BE49-F238E27FC236}">
                <a16:creationId xmlns:a16="http://schemas.microsoft.com/office/drawing/2014/main" id="{CCEE5430-5088-4BCE-87B1-677BFB3655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7" r="1" b="1"/>
          <a:stretch/>
        </p:blipFill>
        <p:spPr bwMode="auto">
          <a:xfrm>
            <a:off x="985969" y="609600"/>
            <a:ext cx="2606040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recycling poster ideas kids">
            <a:extLst>
              <a:ext uri="{FF2B5EF4-FFF2-40B4-BE49-F238E27FC236}">
                <a16:creationId xmlns:a16="http://schemas.microsoft.com/office/drawing/2014/main" id="{F1E2BF79-E1DC-415B-8BAA-17BE69E06F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7" r="13682" b="2"/>
          <a:stretch/>
        </p:blipFill>
        <p:spPr bwMode="auto">
          <a:xfrm>
            <a:off x="3833320" y="608009"/>
            <a:ext cx="2606040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recycling poster ideas kids">
            <a:extLst>
              <a:ext uri="{FF2B5EF4-FFF2-40B4-BE49-F238E27FC236}">
                <a16:creationId xmlns:a16="http://schemas.microsoft.com/office/drawing/2014/main" id="{61934CA5-6E5C-4E21-89FD-DF2D2D0E4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00"/>
          <a:stretch/>
        </p:blipFill>
        <p:spPr bwMode="auto">
          <a:xfrm>
            <a:off x="6667962" y="608009"/>
            <a:ext cx="2606040" cy="36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5478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</TotalTime>
  <Words>655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Facet</vt:lpstr>
      <vt:lpstr>Materials</vt:lpstr>
      <vt:lpstr>Materials: What have we learnt so far?</vt:lpstr>
      <vt:lpstr>What is recycling and why do it?</vt:lpstr>
      <vt:lpstr>              Recycling our Rubbish! What should we do with our Rubbish?</vt:lpstr>
      <vt:lpstr>Which materials can we recycle?</vt:lpstr>
      <vt:lpstr>How do we recycle?</vt:lpstr>
      <vt:lpstr>How do we recycle?</vt:lpstr>
      <vt:lpstr>How do we recycle?</vt:lpstr>
      <vt:lpstr>How do we recycle?</vt:lpstr>
      <vt:lpstr>How do we recycle?</vt:lpstr>
      <vt:lpstr>What happens at a recycling plant?  How are the materials sorted?</vt:lpstr>
      <vt:lpstr>Activity: Can you sort the images for recycling?</vt:lpstr>
      <vt:lpstr>Extension activity: Can you design a poster to persuade people to recycle?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Materials</dc:title>
  <dc:creator>Valerie Flower</dc:creator>
  <cp:lastModifiedBy>Valerie Flower</cp:lastModifiedBy>
  <cp:revision>31</cp:revision>
  <dcterms:created xsi:type="dcterms:W3CDTF">2021-02-02T15:12:04Z</dcterms:created>
  <dcterms:modified xsi:type="dcterms:W3CDTF">2021-02-06T15:16:19Z</dcterms:modified>
</cp:coreProperties>
</file>