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0" r:id="rId13"/>
    <p:sldId id="282" r:id="rId14"/>
    <p:sldId id="271" r:id="rId15"/>
    <p:sldId id="272" r:id="rId16"/>
    <p:sldId id="281" r:id="rId17"/>
    <p:sldId id="273" r:id="rId18"/>
    <p:sldId id="258" r:id="rId19"/>
    <p:sldId id="278" r:id="rId20"/>
    <p:sldId id="260" r:id="rId21"/>
    <p:sldId id="277" r:id="rId22"/>
    <p:sldId id="279" r:id="rId23"/>
    <p:sldId id="280" r:id="rId24"/>
    <p:sldId id="261" r:id="rId25"/>
    <p:sldId id="27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F19934-4AB2-69E7-8E40-08AA524F466A}" v="7" dt="2020-11-30T11:09:01.3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25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42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ECF19934-4AB2-69E7-8E40-08AA524F466A}"/>
    <pc:docChg chg="addSld delSld modSld sldOrd">
      <pc:chgData name="Katie Hurst" userId="S::katie.hurst@bramhopeprimaryschool.co.uk::edc11e18-5fed-42f7-b251-1c2a03e1975b" providerId="AD" clId="Web-{ECF19934-4AB2-69E7-8E40-08AA524F466A}" dt="2020-11-30T11:09:01.317" v="6" actId="14100"/>
      <pc:docMkLst>
        <pc:docMk/>
      </pc:docMkLst>
      <pc:sldChg chg="new del">
        <pc:chgData name="Katie Hurst" userId="S::katie.hurst@bramhopeprimaryschool.co.uk::edc11e18-5fed-42f7-b251-1c2a03e1975b" providerId="AD" clId="Web-{ECF19934-4AB2-69E7-8E40-08AA524F466A}" dt="2020-11-30T11:08:20.598" v="1"/>
        <pc:sldMkLst>
          <pc:docMk/>
          <pc:sldMk cId="131961567" sldId="282"/>
        </pc:sldMkLst>
      </pc:sldChg>
      <pc:sldChg chg="addSp modSp new ord">
        <pc:chgData name="Katie Hurst" userId="S::katie.hurst@bramhopeprimaryschool.co.uk::edc11e18-5fed-42f7-b251-1c2a03e1975b" providerId="AD" clId="Web-{ECF19934-4AB2-69E7-8E40-08AA524F466A}" dt="2020-11-30T11:09:01.317" v="6" actId="14100"/>
        <pc:sldMkLst>
          <pc:docMk/>
          <pc:sldMk cId="1156322551" sldId="282"/>
        </pc:sldMkLst>
        <pc:picChg chg="add mod">
          <ac:chgData name="Katie Hurst" userId="S::katie.hurst@bramhopeprimaryschool.co.uk::edc11e18-5fed-42f7-b251-1c2a03e1975b" providerId="AD" clId="Web-{ECF19934-4AB2-69E7-8E40-08AA524F466A}" dt="2020-11-30T11:09:01.317" v="6" actId="14100"/>
          <ac:picMkLst>
            <pc:docMk/>
            <pc:sldMk cId="1156322551" sldId="282"/>
            <ac:picMk id="2" creationId="{CADCAF7E-F1A8-41EA-8001-0912E355288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30/11/2020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3239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972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04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78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469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78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2475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94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159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65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2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7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04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70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9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25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9.xml"/><Relationship Id="rId1" Type="http://schemas.openxmlformats.org/officeDocument/2006/relationships/video" Target="https://player.vimeo.com/video/475452114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10" Type="http://schemas.openxmlformats.org/officeDocument/2006/relationships/image" Target="../media/image13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20BBDB0-BB53-4A3C-87A8-223D713F8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261135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07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  <a:extLst>
              <a:ext uri="{FF2B5EF4-FFF2-40B4-BE49-F238E27FC236}">
                <a16:creationId xmlns:a16="http://schemas.microsoft.com/office/drawing/2014/main" id="{CADCAF7E-F1A8-41EA-8001-0912E355288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68744" y="969780"/>
            <a:ext cx="7252486" cy="466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322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79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4"/>
                <a:stretch>
                  <a:fillRect l="-1707" t="-1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7289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AA09265-2B68-446B-84AC-EDF70E13F2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5"/>
                <a:stretch>
                  <a:fillRect l="-1707" t="-18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605204" y="334776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chemeClr val="accent1"/>
                </a:solidFill>
              </a:rPr>
              <a:t>12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5204" y="1181612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05204" y="2028448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05204" y="2896218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127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925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023" y="734737"/>
            <a:ext cx="1874854" cy="71999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812" y="517393"/>
            <a:ext cx="949275" cy="93733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820" y="734737"/>
            <a:ext cx="1874854" cy="71999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609" y="517393"/>
            <a:ext cx="949275" cy="93733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769" y="734737"/>
            <a:ext cx="1874854" cy="71999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558" y="517393"/>
            <a:ext cx="949275" cy="93733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370" y="734737"/>
            <a:ext cx="1874854" cy="71999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159" y="517393"/>
            <a:ext cx="949275" cy="93733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40475" y="1706767"/>
            <a:ext cx="2888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are 4 plates.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940475" y="2122104"/>
            <a:ext cx="4869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Each plate has 1 doughnut on it.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40475" y="2537441"/>
            <a:ext cx="5136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are 4 doughnuts altogether.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120002" y="1660802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002" y="1660802"/>
                <a:ext cx="1708986" cy="523220"/>
              </a:xfrm>
              <a:prstGeom prst="rect">
                <a:avLst/>
              </a:prstGeom>
              <a:blipFill>
                <a:blip r:embed="rId7"/>
                <a:stretch>
                  <a:fillRect l="-75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120002" y="2323266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002" y="2323266"/>
                <a:ext cx="1708986" cy="523220"/>
              </a:xfrm>
              <a:prstGeom prst="rect">
                <a:avLst/>
              </a:prstGeom>
              <a:blipFill>
                <a:blip r:embed="rId8"/>
                <a:stretch>
                  <a:fillRect l="-75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993" y="3528074"/>
            <a:ext cx="1874854" cy="71999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283" y="3060661"/>
            <a:ext cx="949275" cy="93733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631" y="3283244"/>
            <a:ext cx="949275" cy="93733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920" y="3310730"/>
            <a:ext cx="949275" cy="93733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413" y="3495530"/>
            <a:ext cx="949275" cy="937334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940475" y="4388745"/>
            <a:ext cx="25003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is 1 plate.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40475" y="4804082"/>
            <a:ext cx="48710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 plate has 4 doughnuts on it.</a:t>
            </a:r>
          </a:p>
        </p:txBody>
      </p:sp>
      <p:sp>
        <p:nvSpPr>
          <p:cNvPr id="55" name="Rectangle 54"/>
          <p:cNvSpPr/>
          <p:nvPr/>
        </p:nvSpPr>
        <p:spPr>
          <a:xfrm>
            <a:off x="940475" y="5219419"/>
            <a:ext cx="5136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are 4 doughnuts altogether.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120002" y="4342780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002" y="4342780"/>
                <a:ext cx="1708986" cy="523220"/>
              </a:xfrm>
              <a:prstGeom prst="rect">
                <a:avLst/>
              </a:prstGeom>
              <a:blipFill>
                <a:blip r:embed="rId9"/>
                <a:stretch>
                  <a:fillRect l="-75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6120002" y="5005244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002" y="5005244"/>
                <a:ext cx="1708986" cy="523220"/>
              </a:xfrm>
              <a:prstGeom prst="rect">
                <a:avLst/>
              </a:prstGeom>
              <a:blipFill>
                <a:blip r:embed="rId10"/>
                <a:stretch>
                  <a:fillRect l="-75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/>
      <p:bldP spid="46" grpId="0"/>
      <p:bldP spid="5" grpId="0"/>
      <p:bldP spid="47" grpId="0"/>
      <p:bldP spid="53" grpId="0"/>
      <p:bldP spid="54" grpId="0"/>
      <p:bldP spid="55" grpId="0"/>
      <p:bldP spid="56" grpId="0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55" y="626782"/>
            <a:ext cx="1874854" cy="71999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52" y="626782"/>
            <a:ext cx="1874854" cy="71999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401" y="626782"/>
            <a:ext cx="1874854" cy="71999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002" y="626782"/>
            <a:ext cx="1874854" cy="71999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88107" y="1598812"/>
            <a:ext cx="2888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are 4 plates.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88107" y="2014149"/>
            <a:ext cx="50109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Each plate has 0 doughnuts on it.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88107" y="2429486"/>
            <a:ext cx="5136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are 0 doughnuts altogether.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967634" y="1552847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7634" y="1552847"/>
                <a:ext cx="1708986" cy="523220"/>
              </a:xfrm>
              <a:prstGeom prst="rect">
                <a:avLst/>
              </a:prstGeom>
              <a:blipFill>
                <a:blip r:embed="rId6"/>
                <a:stretch>
                  <a:fillRect l="-750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967634" y="2215311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7634" y="2215311"/>
                <a:ext cx="1708986" cy="523220"/>
              </a:xfrm>
              <a:prstGeom prst="rect">
                <a:avLst/>
              </a:prstGeom>
              <a:blipFill>
                <a:blip r:embed="rId7"/>
                <a:stretch>
                  <a:fillRect l="-75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55" y="3432497"/>
            <a:ext cx="1874854" cy="71999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52" y="3432497"/>
            <a:ext cx="1874854" cy="71999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401" y="3432497"/>
            <a:ext cx="1874854" cy="719990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739155" y="4521594"/>
            <a:ext cx="28882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are 3 plates.</a:t>
            </a:r>
          </a:p>
        </p:txBody>
      </p:sp>
      <p:sp>
        <p:nvSpPr>
          <p:cNvPr id="42" name="Rectangle 41"/>
          <p:cNvSpPr/>
          <p:nvPr/>
        </p:nvSpPr>
        <p:spPr>
          <a:xfrm>
            <a:off x="739155" y="4936931"/>
            <a:ext cx="50109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Each plate has 0 doughnuts on it.</a:t>
            </a:r>
          </a:p>
        </p:txBody>
      </p:sp>
      <p:sp>
        <p:nvSpPr>
          <p:cNvPr id="58" name="Rectangle 57"/>
          <p:cNvSpPr/>
          <p:nvPr/>
        </p:nvSpPr>
        <p:spPr>
          <a:xfrm>
            <a:off x="739155" y="5352268"/>
            <a:ext cx="5136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There are 0 doughnuts altogether.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5918682" y="4475629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8682" y="4475629"/>
                <a:ext cx="1708986" cy="523220"/>
              </a:xfrm>
              <a:prstGeom prst="rect">
                <a:avLst/>
              </a:prstGeom>
              <a:blipFill>
                <a:blip r:embed="rId8"/>
                <a:stretch>
                  <a:fillRect l="-75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5918682" y="5138093"/>
                <a:ext cx="17089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8682" y="5138093"/>
                <a:ext cx="1708986" cy="523220"/>
              </a:xfrm>
              <a:prstGeom prst="rect">
                <a:avLst/>
              </a:prstGeom>
              <a:blipFill>
                <a:blip r:embed="rId9"/>
                <a:stretch>
                  <a:fillRect l="-750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" name="Picture 6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17016" y="2945444"/>
            <a:ext cx="695617" cy="69561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5966082" y="307116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362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5" grpId="0"/>
      <p:bldP spid="46" grpId="0"/>
      <p:bldP spid="5" grpId="0"/>
      <p:bldP spid="47" grpId="0"/>
      <p:bldP spid="41" grpId="0"/>
      <p:bldP spid="42" grpId="0"/>
      <p:bldP spid="58" grpId="0"/>
      <p:bldP spid="59" grpId="0"/>
      <p:bldP spid="60" grpId="0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03912" cy="3005873"/>
          </a:xfrm>
        </p:spPr>
        <p:txBody>
          <a:bodyPr/>
          <a:lstStyle/>
          <a:p>
            <a:r>
              <a:rPr lang="en-GB" dirty="0"/>
              <a:t>Have a go at questions 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17706205"/>
                  </p:ext>
                </p:extLst>
              </p:nvPr>
            </p:nvGraphicFramePr>
            <p:xfrm>
              <a:off x="1799525" y="1048408"/>
              <a:ext cx="5247408" cy="24793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49136">
                      <a:extLst>
                        <a:ext uri="{9D8B030D-6E8A-4147-A177-3AD203B41FA5}">
                          <a16:colId xmlns:a16="http://schemas.microsoft.com/office/drawing/2014/main" val="2199073115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788252190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464416138"/>
                        </a:ext>
                      </a:extLst>
                    </a:gridCol>
                  </a:tblGrid>
                  <a:tr h="49587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2-times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4-times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8-times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1884358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2554136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1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1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1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320852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16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58983991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3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  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3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12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3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24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92124944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17706205"/>
                  </p:ext>
                </p:extLst>
              </p:nvPr>
            </p:nvGraphicFramePr>
            <p:xfrm>
              <a:off x="1799525" y="1048408"/>
              <a:ext cx="5247408" cy="24793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49136">
                      <a:extLst>
                        <a:ext uri="{9D8B030D-6E8A-4147-A177-3AD203B41FA5}">
                          <a16:colId xmlns:a16="http://schemas.microsoft.com/office/drawing/2014/main" val="2199073115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788252190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464416138"/>
                        </a:ext>
                      </a:extLst>
                    </a:gridCol>
                  </a:tblGrid>
                  <a:tr h="49587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2-times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4-times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8-times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1884358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102469" r="-201045" b="-3271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102469" r="-101045" b="-3271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102469" r="-1045" b="-32716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554136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200000" r="-201045" b="-2231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200000" r="-101045" b="-2231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200000" r="-1045" b="-2231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20852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303704" r="-201045" b="-125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303704" r="-101045" b="-125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303704" r="-1045" b="-1259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8983991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398780" r="-201045" b="-243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398780" r="-101045" b="-243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398780" r="-1045" b="-243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21249447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546048" y="414184"/>
                <a:ext cx="42394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factor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factor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product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6048" y="414184"/>
                <a:ext cx="4239491" cy="523220"/>
              </a:xfrm>
              <a:prstGeom prst="rect">
                <a:avLst/>
              </a:prstGeom>
              <a:blipFill>
                <a:blip r:embed="rId6"/>
                <a:stretch>
                  <a:fillRect l="-302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799525" y="1546919"/>
            <a:ext cx="5247408" cy="484909"/>
          </a:xfrm>
          <a:prstGeom prst="roundRect">
            <a:avLst/>
          </a:prstGeom>
          <a:solidFill>
            <a:srgbClr val="FFFF00">
              <a:alpha val="28000"/>
            </a:srgbClr>
          </a:solidFill>
          <a:ln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369515" y="3711976"/>
            <a:ext cx="2794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/>
              <a:t>What’s the same?</a:t>
            </a:r>
            <a:endParaRPr lang="en-GB" sz="28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5114746" y="3711976"/>
            <a:ext cx="2794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/>
              <a:t>What’s different?</a:t>
            </a:r>
            <a:endParaRPr lang="en-GB" sz="2800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895931" y="4230802"/>
            <a:ext cx="3742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One of the factors is 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5931" y="5060880"/>
            <a:ext cx="3742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The product is 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52886" y="4243066"/>
            <a:ext cx="3742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</a:rPr>
              <a:t>The factor that is not 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5931" y="4648038"/>
            <a:ext cx="3742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One of the factors is not 0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329" y="4487910"/>
            <a:ext cx="1064296" cy="734984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1974644" y="3948851"/>
            <a:ext cx="4379499" cy="1397727"/>
          </a:xfrm>
          <a:prstGeom prst="wedgeRoundRectCallout">
            <a:avLst>
              <a:gd name="adj1" fmla="val 62367"/>
              <a:gd name="adj2" fmla="val 32763"/>
              <a:gd name="adj3" fmla="val 16667"/>
            </a:avLst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one of the factors is 0,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the product is 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033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le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79638614"/>
                  </p:ext>
                </p:extLst>
              </p:nvPr>
            </p:nvGraphicFramePr>
            <p:xfrm>
              <a:off x="1799525" y="1048408"/>
              <a:ext cx="5247408" cy="24793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49136">
                      <a:extLst>
                        <a:ext uri="{9D8B030D-6E8A-4147-A177-3AD203B41FA5}">
                          <a16:colId xmlns:a16="http://schemas.microsoft.com/office/drawing/2014/main" val="2199073115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788252190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464416138"/>
                        </a:ext>
                      </a:extLst>
                    </a:gridCol>
                  </a:tblGrid>
                  <a:tr h="49587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2-times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4-times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8-times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1884358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2554136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1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1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1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1320852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2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16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58983991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3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  4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3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12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400" dirty="0"/>
                            <a:t>8 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400" dirty="0"/>
                            <a:t> 3</a:t>
                          </a:r>
                          <a:r>
                            <a:rPr lang="en-GB" sz="2400" baseline="0" dirty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i="1" baseline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GB" sz="2400" dirty="0"/>
                            <a:t> 24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92124944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le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79638614"/>
                  </p:ext>
                </p:extLst>
              </p:nvPr>
            </p:nvGraphicFramePr>
            <p:xfrm>
              <a:off x="1799525" y="1048408"/>
              <a:ext cx="5247408" cy="247938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49136">
                      <a:extLst>
                        <a:ext uri="{9D8B030D-6E8A-4147-A177-3AD203B41FA5}">
                          <a16:colId xmlns:a16="http://schemas.microsoft.com/office/drawing/2014/main" val="2199073115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788252190"/>
                        </a:ext>
                      </a:extLst>
                    </a:gridCol>
                    <a:gridCol w="1749136">
                      <a:extLst>
                        <a:ext uri="{9D8B030D-6E8A-4147-A177-3AD203B41FA5}">
                          <a16:colId xmlns:a16="http://schemas.microsoft.com/office/drawing/2014/main" val="1464416138"/>
                        </a:ext>
                      </a:extLst>
                    </a:gridCol>
                  </a:tblGrid>
                  <a:tr h="49587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2-times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4-times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000" b="1" dirty="0">
                              <a:solidFill>
                                <a:schemeClr val="tx1"/>
                              </a:solidFill>
                            </a:rPr>
                            <a:t>8-times</a:t>
                          </a:r>
                          <a:r>
                            <a:rPr lang="en-GB" sz="2000" b="1" baseline="0" dirty="0">
                              <a:solidFill>
                                <a:schemeClr val="tx1"/>
                              </a:solidFill>
                            </a:rPr>
                            <a:t> table</a:t>
                          </a:r>
                          <a:endParaRPr lang="en-GB" sz="20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1884358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102469" r="-201045" b="-3271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102469" r="-101045" b="-3271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102469" r="-1045" b="-32716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554136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200000" r="-201045" b="-2231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200000" r="-101045" b="-2231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200000" r="-1045" b="-2231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20852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303704" r="-201045" b="-125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303704" r="-101045" b="-1259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303704" r="-1045" b="-1259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89839917"/>
                      </a:ext>
                    </a:extLst>
                  </a:tr>
                  <a:tr h="4958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48" t="-398780" r="-201045" b="-243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348" t="-398780" r="-101045" b="-243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348" t="-398780" r="-1045" b="-243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21249447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546048" y="414184"/>
                <a:ext cx="42394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factor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factor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product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6048" y="414184"/>
                <a:ext cx="4239491" cy="523220"/>
              </a:xfrm>
              <a:prstGeom prst="rect">
                <a:avLst/>
              </a:prstGeom>
              <a:blipFill>
                <a:blip r:embed="rId6"/>
                <a:stretch>
                  <a:fillRect l="-302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790987" y="2051583"/>
            <a:ext cx="5247408" cy="484909"/>
          </a:xfrm>
          <a:prstGeom prst="roundRect">
            <a:avLst/>
          </a:prstGeom>
          <a:solidFill>
            <a:srgbClr val="FFFF00">
              <a:alpha val="28000"/>
            </a:srgbClr>
          </a:solidFill>
          <a:ln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421741" y="3705597"/>
            <a:ext cx="2794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/>
              <a:t>What’s the same?</a:t>
            </a:r>
            <a:endParaRPr lang="en-GB" sz="28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5203812" y="3711976"/>
            <a:ext cx="2794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/>
              <a:t>What’s different?</a:t>
            </a:r>
            <a:endParaRPr lang="en-GB" sz="2800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895931" y="4230802"/>
            <a:ext cx="3742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One of the factors is 1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5931" y="5113674"/>
            <a:ext cx="37420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The product is the same as one of the factors.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76636" y="4243066"/>
            <a:ext cx="3188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The factor that is not 1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95931" y="4648038"/>
            <a:ext cx="3742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One of the factors is not 1</a:t>
            </a:r>
            <a:endParaRPr lang="en-GB" sz="2400" dirty="0">
              <a:solidFill>
                <a:schemeClr val="accent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475" y="5006099"/>
            <a:ext cx="1064296" cy="7349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976636" y="4652009"/>
            <a:ext cx="3188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accent1"/>
                </a:solidFill>
              </a:rPr>
              <a:t>The product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1919922" y="4307235"/>
            <a:ext cx="4379499" cy="1397727"/>
          </a:xfrm>
          <a:prstGeom prst="wedgeRoundRectCallout">
            <a:avLst>
              <a:gd name="adj1" fmla="val 62367"/>
              <a:gd name="adj2" fmla="val 32763"/>
              <a:gd name="adj3" fmla="val 16667"/>
            </a:avLst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07166" y="4405933"/>
            <a:ext cx="39203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one of the factors is 1, the product is equal to the other factor</a:t>
            </a:r>
            <a:r>
              <a:rPr lang="en-GB" sz="1600" dirty="0"/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1656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4" grpId="0"/>
      <p:bldP spid="14" grpId="1"/>
      <p:bldP spid="5" grpId="0" animBg="1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082" y="1989208"/>
            <a:ext cx="5703912" cy="3005873"/>
          </a:xfrm>
        </p:spPr>
        <p:txBody>
          <a:bodyPr/>
          <a:lstStyle/>
          <a:p>
            <a:r>
              <a:rPr lang="en-GB" dirty="0"/>
              <a:t>Have a go at questions  5 –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4915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784" y="1473190"/>
            <a:ext cx="1064296" cy="734984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688353" y="605087"/>
            <a:ext cx="4379499" cy="1397727"/>
            <a:chOff x="1688353" y="605087"/>
            <a:chExt cx="4379499" cy="1397727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1688353" y="605087"/>
              <a:ext cx="4379499" cy="1397727"/>
            </a:xfrm>
            <a:prstGeom prst="wedgeRoundRectCallout">
              <a:avLst>
                <a:gd name="adj1" fmla="val 62367"/>
                <a:gd name="adj2" fmla="val 32763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917903" y="703785"/>
              <a:ext cx="392039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When one of the factors is 1, the product is equal to the other factor</a:t>
              </a:r>
              <a:r>
                <a:rPr lang="en-GB" sz="1600" dirty="0"/>
                <a:t>.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653467" y="2337206"/>
                <a:ext cx="275705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/>
                  <a:t>5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1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3467" y="2337206"/>
                <a:ext cx="2757054" cy="646331"/>
              </a:xfrm>
              <a:prstGeom prst="rect">
                <a:avLst/>
              </a:prstGeom>
              <a:blipFill>
                <a:blip r:embed="rId6"/>
                <a:stretch>
                  <a:fillRect l="-6623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1102139" y="3298417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745424" y="3298417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388709" y="3298417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031994" y="3298417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675279" y="3298417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776582" y="2337206"/>
                <a:ext cx="275705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/>
                  <a:t> 3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6582" y="2337206"/>
                <a:ext cx="2757054" cy="646331"/>
              </a:xfrm>
              <a:prstGeom prst="rect">
                <a:avLst/>
              </a:prstGeom>
              <a:blipFill>
                <a:blip r:embed="rId7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Oval 53"/>
          <p:cNvSpPr/>
          <p:nvPr/>
        </p:nvSpPr>
        <p:spPr>
          <a:xfrm>
            <a:off x="1102139" y="4005244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1745424" y="4005244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388709" y="4005244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3031994" y="4005244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3675279" y="4005244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1102139" y="4712071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1745424" y="4712071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2388709" y="4712071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3031994" y="4712071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3675279" y="4712071"/>
            <a:ext cx="548640" cy="548640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5" name="Group 64"/>
          <p:cNvGrpSpPr/>
          <p:nvPr/>
        </p:nvGrpSpPr>
        <p:grpSpPr>
          <a:xfrm>
            <a:off x="1697573" y="605086"/>
            <a:ext cx="4392812" cy="1397727"/>
            <a:chOff x="1726867" y="-444461"/>
            <a:chExt cx="4392812" cy="1397727"/>
          </a:xfrm>
        </p:grpSpPr>
        <p:sp>
          <p:nvSpPr>
            <p:cNvPr id="66" name="Rounded Rectangular Callout 65"/>
            <p:cNvSpPr/>
            <p:nvPr/>
          </p:nvSpPr>
          <p:spPr>
            <a:xfrm>
              <a:off x="1726867" y="-444461"/>
              <a:ext cx="4379499" cy="1397727"/>
            </a:xfrm>
            <a:prstGeom prst="wedgeRoundRectCallout">
              <a:avLst>
                <a:gd name="adj1" fmla="val 62367"/>
                <a:gd name="adj2" fmla="val 32763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740180" y="-345762"/>
              <a:ext cx="43794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When there are </a:t>
              </a:r>
              <a:r>
                <a:rPr lang="en-GB" sz="2400" b="1" dirty="0">
                  <a:solidFill>
                    <a:schemeClr val="accent1"/>
                  </a:solidFill>
                </a:rPr>
                <a:t>2 factors </a:t>
              </a:r>
              <a:r>
                <a:rPr lang="en-GB" sz="2400" dirty="0"/>
                <a:t>and one of the factors is 1, the product is equal to the other factor</a:t>
              </a:r>
              <a:r>
                <a:rPr lang="en-GB" sz="1600" dirty="0"/>
                <a:t>.</a:t>
              </a: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4842460" y="2928084"/>
            <a:ext cx="2808595" cy="2593942"/>
            <a:chOff x="1688353" y="605087"/>
            <a:chExt cx="4392814" cy="1337515"/>
          </a:xfrm>
        </p:grpSpPr>
        <p:sp>
          <p:nvSpPr>
            <p:cNvPr id="69" name="Rounded Rectangular Callout 68"/>
            <p:cNvSpPr/>
            <p:nvPr/>
          </p:nvSpPr>
          <p:spPr>
            <a:xfrm>
              <a:off x="1688353" y="605087"/>
              <a:ext cx="4379499" cy="1337515"/>
            </a:xfrm>
            <a:prstGeom prst="wedgeRoundRectCallout">
              <a:avLst>
                <a:gd name="adj1" fmla="val 28834"/>
                <a:gd name="adj2" fmla="val -77262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701668" y="669168"/>
              <a:ext cx="4379499" cy="1190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When there are </a:t>
              </a:r>
              <a:r>
                <a:rPr lang="en-GB" sz="2400" b="1" dirty="0">
                  <a:solidFill>
                    <a:schemeClr val="accent1"/>
                  </a:solidFill>
                </a:rPr>
                <a:t>3 factors</a:t>
              </a:r>
              <a:r>
                <a:rPr lang="en-GB" sz="2400" dirty="0"/>
                <a:t> and one of the factors is 1, the product is equal to the product of the other factors</a:t>
              </a:r>
              <a:r>
                <a:rPr lang="en-GB" sz="1600" dirty="0"/>
                <a:t>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5850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24" grpId="0" animBg="1"/>
      <p:bldP spid="25" grpId="0" animBg="1"/>
      <p:bldP spid="26" grpId="0" animBg="1"/>
      <p:bldP spid="27" grpId="0" animBg="1"/>
      <p:bldP spid="28" grpId="0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D67633-EEDD-42BD-BB66-34B4A8D54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344076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3.2|3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2.1|2.6|11.1|5.3|21.3|6|2.5|2.6|5.4|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.2|5.1|3.1|8.2|7.2|1.3|15.7|2.2|2.8|5.8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|14.4|12.6|2.6|4.1|2.9|3.1|4.1|14.3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3|1.4|3.6|2.3|2.8|11.6|6.3|5.1|0.4|8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7.8|5.4|17.4|0.7|13.7|15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elements/1.1/"/>
    <ds:schemaRef ds:uri="522d4c35-b548-4432-90ae-af4376e1c4b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54F77D2-95CD-47A8-A4A6-FD6F21D4DA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22877</TotalTime>
  <Words>504</Words>
  <Application>Microsoft Office PowerPoint</Application>
  <PresentationFormat>On-screen Show (4:3)</PresentationFormat>
  <Paragraphs>98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4 on the worksheet</vt:lpstr>
      <vt:lpstr>PowerPoint Presentation</vt:lpstr>
      <vt:lpstr>PowerPoint Presentation</vt:lpstr>
      <vt:lpstr>Have a go at questions  5 – 8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124</cp:revision>
  <dcterms:created xsi:type="dcterms:W3CDTF">2019-07-05T11:02:13Z</dcterms:created>
  <dcterms:modified xsi:type="dcterms:W3CDTF">2020-11-30T11:09:04Z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