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x="18288000" cy="10287000"/>
  <p:notesSz cx="6858000" cy="9144000"/>
  <p:embeddedFontLst>
    <p:embeddedFont>
      <p:font typeface="Zing Rust Script" charset="1" panose="00000200000000000000"/>
      <p:regular r:id="rId44"/>
    </p:embeddedFont>
    <p:embeddedFont>
      <p:font typeface="Bobby Jones Soft" charset="1" panose="00000000000000000000"/>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fonts/font44.fntdata" Type="http://schemas.openxmlformats.org/officeDocument/2006/relationships/font"/><Relationship Id="rId45" Target="fonts/font45.fntdata" Type="http://schemas.openxmlformats.org/officeDocument/2006/relationships/font"/><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png" Type="http://schemas.openxmlformats.org/officeDocument/2006/relationships/image"/><Relationship Id="rId4" Target="../media/image14.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png" Type="http://schemas.openxmlformats.org/officeDocument/2006/relationships/image"/><Relationship Id="rId4" Target="../media/image21.png" Type="http://schemas.openxmlformats.org/officeDocument/2006/relationships/image"/><Relationship Id="rId5" Target="../media/image22.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4.png" Type="http://schemas.openxmlformats.org/officeDocument/2006/relationships/image"/><Relationship Id="rId3" Target="../media/image25.png" Type="http://schemas.openxmlformats.org/officeDocument/2006/relationships/image"/><Relationship Id="rId4" Target="../media/image26.png" Type="http://schemas.openxmlformats.org/officeDocument/2006/relationships/image"/><Relationship Id="rId5" Target="../media/image27.png" Type="http://schemas.openxmlformats.org/officeDocument/2006/relationships/image"/><Relationship Id="rId6" Target="../media/image28.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9.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0.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1.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2.png" Type="http://schemas.openxmlformats.org/officeDocument/2006/relationships/image"/><Relationship Id="rId3" Target="../media/image33.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png" Type="http://schemas.openxmlformats.org/officeDocument/2006/relationships/image"/><Relationship Id="rId3" Target="../media/image35.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ailto:2B@bramhopeprimaryschool.co.uk" TargetMode="External" Type="http://schemas.openxmlformats.org/officeDocument/2006/relationships/hyperlink"/></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6.png" Type="http://schemas.openxmlformats.org/officeDocument/2006/relationships/image"/><Relationship Id="rId3" Target="../media/image37.pn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8.png" Type="http://schemas.openxmlformats.org/officeDocument/2006/relationships/image"/><Relationship Id="rId3" Target="../media/image3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sp>
        <p:nvSpPr>
          <p:cNvPr name="Freeform 5" id="5"/>
          <p:cNvSpPr/>
          <p:nvPr/>
        </p:nvSpPr>
        <p:spPr>
          <a:xfrm flipH="false" flipV="false" rot="0">
            <a:off x="5773611" y="600321"/>
            <a:ext cx="6740778" cy="6740778"/>
          </a:xfrm>
          <a:custGeom>
            <a:avLst/>
            <a:gdLst/>
            <a:ahLst/>
            <a:cxnLst/>
            <a:rect r="r" b="b" t="t" l="l"/>
            <a:pathLst>
              <a:path h="6740778" w="6740778">
                <a:moveTo>
                  <a:pt x="0" y="0"/>
                </a:moveTo>
                <a:lnTo>
                  <a:pt x="6740778" y="0"/>
                </a:lnTo>
                <a:lnTo>
                  <a:pt x="6740778" y="6740778"/>
                </a:lnTo>
                <a:lnTo>
                  <a:pt x="0" y="6740778"/>
                </a:lnTo>
                <a:lnTo>
                  <a:pt x="0" y="0"/>
                </a:lnTo>
                <a:close/>
              </a:path>
            </a:pathLst>
          </a:custGeom>
          <a:blipFill>
            <a:blip r:embed="rId2"/>
            <a:stretch>
              <a:fillRect l="0" t="0" r="0" b="0"/>
            </a:stretch>
          </a:blipFill>
        </p:spPr>
      </p:sp>
      <p:sp>
        <p:nvSpPr>
          <p:cNvPr name="TextBox 6" id="6"/>
          <p:cNvSpPr txBox="true"/>
          <p:nvPr/>
        </p:nvSpPr>
        <p:spPr>
          <a:xfrm rot="0">
            <a:off x="3021017" y="7256359"/>
            <a:ext cx="12245966" cy="1681077"/>
          </a:xfrm>
          <a:prstGeom prst="rect">
            <a:avLst/>
          </a:prstGeom>
        </p:spPr>
        <p:txBody>
          <a:bodyPr anchor="t" rtlCol="false" tIns="0" lIns="0" bIns="0" rIns="0">
            <a:spAutoFit/>
          </a:bodyPr>
          <a:lstStyle/>
          <a:p>
            <a:pPr algn="ctr">
              <a:lnSpc>
                <a:spcPts val="11817"/>
              </a:lnSpc>
              <a:spcBef>
                <a:spcPct val="0"/>
              </a:spcBef>
            </a:pPr>
            <a:r>
              <a:rPr lang="en-US" sz="8440">
                <a:solidFill>
                  <a:srgbClr val="000000"/>
                </a:solidFill>
                <a:latin typeface="Zing Rust Script"/>
                <a:ea typeface="Zing Rust Script"/>
                <a:cs typeface="Zing Rust Script"/>
                <a:sym typeface="Zing Rust Script"/>
              </a:rPr>
              <a:t>Bramhope Primary School</a:t>
            </a: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2003296"/>
            <a:ext cx="7494550" cy="6882365"/>
            <a:chOff x="0" y="0"/>
            <a:chExt cx="1973873" cy="1812639"/>
          </a:xfrm>
        </p:grpSpPr>
        <p:sp>
          <p:nvSpPr>
            <p:cNvPr name="Freeform 6" id="6"/>
            <p:cNvSpPr/>
            <p:nvPr/>
          </p:nvSpPr>
          <p:spPr>
            <a:xfrm flipH="false" flipV="false" rot="0">
              <a:off x="0" y="0"/>
              <a:ext cx="1973873" cy="1812639"/>
            </a:xfrm>
            <a:custGeom>
              <a:avLst/>
              <a:gdLst/>
              <a:ahLst/>
              <a:cxnLst/>
              <a:rect r="r" b="b" t="t" l="l"/>
              <a:pathLst>
                <a:path h="1812639" w="1973873">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name="TextBox 7" id="7"/>
            <p:cNvSpPr txBox="true"/>
            <p:nvPr/>
          </p:nvSpPr>
          <p:spPr>
            <a:xfrm>
              <a:off x="0" y="-85725"/>
              <a:ext cx="1973873" cy="1898364"/>
            </a:xfrm>
            <a:prstGeom prst="rect">
              <a:avLst/>
            </a:prstGeom>
          </p:spPr>
          <p:txBody>
            <a:bodyPr anchor="ctr" rtlCol="false" tIns="50800" lIns="50800" bIns="50800" rIns="50800"/>
            <a:lstStyle/>
            <a:p>
              <a:pPr algn="ctr">
                <a:lnSpc>
                  <a:spcPts val="6077"/>
                </a:lnSpc>
              </a:pPr>
            </a:p>
          </p:txBody>
        </p:sp>
      </p:grpSp>
      <p:grpSp>
        <p:nvGrpSpPr>
          <p:cNvPr name="Group 8" id="8"/>
          <p:cNvGrpSpPr/>
          <p:nvPr/>
        </p:nvGrpSpPr>
        <p:grpSpPr>
          <a:xfrm rot="0">
            <a:off x="9144000" y="2003296"/>
            <a:ext cx="7494550" cy="6882365"/>
            <a:chOff x="0" y="0"/>
            <a:chExt cx="1973873" cy="1812639"/>
          </a:xfrm>
        </p:grpSpPr>
        <p:sp>
          <p:nvSpPr>
            <p:cNvPr name="Freeform 9" id="9"/>
            <p:cNvSpPr/>
            <p:nvPr/>
          </p:nvSpPr>
          <p:spPr>
            <a:xfrm flipH="false" flipV="false" rot="0">
              <a:off x="0" y="0"/>
              <a:ext cx="1973873" cy="1812639"/>
            </a:xfrm>
            <a:custGeom>
              <a:avLst/>
              <a:gdLst/>
              <a:ahLst/>
              <a:cxnLst/>
              <a:rect r="r" b="b" t="t" l="l"/>
              <a:pathLst>
                <a:path h="1812639" w="1973873">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name="TextBox 10" id="10"/>
            <p:cNvSpPr txBox="true"/>
            <p:nvPr/>
          </p:nvSpPr>
          <p:spPr>
            <a:xfrm>
              <a:off x="0" y="-85725"/>
              <a:ext cx="1973873" cy="1898364"/>
            </a:xfrm>
            <a:prstGeom prst="rect">
              <a:avLst/>
            </a:prstGeom>
          </p:spPr>
          <p:txBody>
            <a:bodyPr anchor="ctr" rtlCol="false" tIns="50800" lIns="50800" bIns="50800" rIns="50800"/>
            <a:lstStyle/>
            <a:p>
              <a:pPr algn="ctr">
                <a:lnSpc>
                  <a:spcPts val="6077"/>
                </a:lnSpc>
              </a:pPr>
            </a:p>
          </p:txBody>
        </p:sp>
      </p:grpSp>
      <p:sp>
        <p:nvSpPr>
          <p:cNvPr name="TextBox 11" id="11"/>
          <p:cNvSpPr txBox="true"/>
          <p:nvPr/>
        </p:nvSpPr>
        <p:spPr>
          <a:xfrm rot="0">
            <a:off x="1028700" y="2238251"/>
            <a:ext cx="7494550" cy="6202904"/>
          </a:xfrm>
          <a:prstGeom prst="rect">
            <a:avLst/>
          </a:prstGeom>
        </p:spPr>
        <p:txBody>
          <a:bodyPr anchor="t" rtlCol="false" tIns="0" lIns="0" bIns="0" rIns="0">
            <a:spAutoFit/>
          </a:bodyPr>
          <a:lstStyle/>
          <a:p>
            <a:pPr algn="ctr">
              <a:lnSpc>
                <a:spcPts val="6497"/>
              </a:lnSpc>
            </a:pPr>
            <a:r>
              <a:rPr lang="en-US" sz="4641" u="sng">
                <a:solidFill>
                  <a:srgbClr val="000000"/>
                </a:solidFill>
                <a:latin typeface="Zing Rust Script"/>
                <a:ea typeface="Zing Rust Script"/>
                <a:cs typeface="Zing Rust Script"/>
                <a:sym typeface="Zing Rust Script"/>
              </a:rPr>
              <a:t>EYFS/Key Stage 1</a:t>
            </a:r>
          </a:p>
          <a:p>
            <a:pPr algn="ctr">
              <a:lnSpc>
                <a:spcPts val="6497"/>
              </a:lnSpc>
            </a:pPr>
            <a:r>
              <a:rPr lang="en-US" sz="4641">
                <a:solidFill>
                  <a:srgbClr val="000000"/>
                </a:solidFill>
                <a:latin typeface="Zing Rust Script"/>
                <a:ea typeface="Zing Rust Script"/>
                <a:cs typeface="Zing Rust Script"/>
                <a:sym typeface="Zing Rust Script"/>
              </a:rPr>
              <a:t>Early Years</a:t>
            </a:r>
          </a:p>
          <a:p>
            <a:pPr algn="ctr">
              <a:lnSpc>
                <a:spcPts val="6497"/>
              </a:lnSpc>
            </a:pPr>
            <a:r>
              <a:rPr lang="en-US" sz="4641">
                <a:solidFill>
                  <a:srgbClr val="000000"/>
                </a:solidFill>
                <a:latin typeface="Zing Rust Script"/>
                <a:ea typeface="Zing Rust Script"/>
                <a:cs typeface="Zing Rust Script"/>
                <a:sym typeface="Zing Rust Script"/>
              </a:rPr>
              <a:t>Key Stage 1 (Years 1 and 2)</a:t>
            </a:r>
          </a:p>
          <a:p>
            <a:pPr algn="ctr">
              <a:lnSpc>
                <a:spcPts val="6497"/>
              </a:lnSpc>
            </a:pPr>
            <a:r>
              <a:rPr lang="en-US" sz="4641">
                <a:solidFill>
                  <a:srgbClr val="000000"/>
                </a:solidFill>
                <a:latin typeface="Zing Rust Script"/>
                <a:ea typeface="Zing Rust Script"/>
                <a:cs typeface="Zing Rust Script"/>
                <a:sym typeface="Zing Rust Script"/>
              </a:rPr>
              <a:t>Main Hall</a:t>
            </a:r>
          </a:p>
          <a:p>
            <a:pPr algn="ctr">
              <a:lnSpc>
                <a:spcPts val="6497"/>
              </a:lnSpc>
            </a:pPr>
            <a:r>
              <a:rPr lang="en-US" sz="4641">
                <a:solidFill>
                  <a:srgbClr val="000000"/>
                </a:solidFill>
                <a:latin typeface="Zing Rust Script"/>
                <a:ea typeface="Zing Rust Script"/>
                <a:cs typeface="Zing Rust Script"/>
                <a:sym typeface="Zing Rust Script"/>
              </a:rPr>
              <a:t>Mrs Colbourn’s Office</a:t>
            </a:r>
          </a:p>
          <a:p>
            <a:pPr algn="ctr">
              <a:lnSpc>
                <a:spcPts val="6497"/>
              </a:lnSpc>
            </a:pPr>
            <a:r>
              <a:rPr lang="en-US" sz="4641">
                <a:solidFill>
                  <a:srgbClr val="000000"/>
                </a:solidFill>
                <a:latin typeface="Zing Rust Script"/>
                <a:ea typeface="Zing Rust Script"/>
                <a:cs typeface="Zing Rust Script"/>
                <a:sym typeface="Zing Rust Script"/>
              </a:rPr>
              <a:t>Main Office</a:t>
            </a:r>
          </a:p>
          <a:p>
            <a:pPr algn="ctr">
              <a:lnSpc>
                <a:spcPts val="6497"/>
              </a:lnSpc>
            </a:pPr>
            <a:r>
              <a:rPr lang="en-US" sz="4641">
                <a:solidFill>
                  <a:srgbClr val="000000"/>
                </a:solidFill>
                <a:latin typeface="Zing Rust Script"/>
                <a:ea typeface="Zing Rust Script"/>
                <a:cs typeface="Zing Rust Script"/>
                <a:sym typeface="Zing Rust Script"/>
              </a:rPr>
              <a:t>Pastoral Office</a:t>
            </a:r>
          </a:p>
          <a:p>
            <a:pPr algn="ctr">
              <a:lnSpc>
                <a:spcPts val="2717"/>
              </a:lnSpc>
              <a:spcBef>
                <a:spcPct val="0"/>
              </a:spcBef>
            </a:pPr>
          </a:p>
        </p:txBody>
      </p:sp>
      <p:sp>
        <p:nvSpPr>
          <p:cNvPr name="TextBox 12" id="12"/>
          <p:cNvSpPr txBox="true"/>
          <p:nvPr/>
        </p:nvSpPr>
        <p:spPr>
          <a:xfrm rot="0">
            <a:off x="9144000" y="2238251"/>
            <a:ext cx="7494550" cy="5245973"/>
          </a:xfrm>
          <a:prstGeom prst="rect">
            <a:avLst/>
          </a:prstGeom>
        </p:spPr>
        <p:txBody>
          <a:bodyPr anchor="t" rtlCol="false" tIns="0" lIns="0" bIns="0" rIns="0">
            <a:spAutoFit/>
          </a:bodyPr>
          <a:lstStyle/>
          <a:p>
            <a:pPr algn="ctr">
              <a:lnSpc>
                <a:spcPts val="6496"/>
              </a:lnSpc>
            </a:pPr>
            <a:r>
              <a:rPr lang="en-US" sz="4640" u="sng">
                <a:solidFill>
                  <a:srgbClr val="000000"/>
                </a:solidFill>
                <a:latin typeface="Zing Rust Script"/>
                <a:ea typeface="Zing Rust Script"/>
                <a:cs typeface="Zing Rust Script"/>
                <a:sym typeface="Zing Rust Script"/>
              </a:rPr>
              <a:t>Key Stage 2</a:t>
            </a:r>
          </a:p>
          <a:p>
            <a:pPr algn="ctr">
              <a:lnSpc>
                <a:spcPts val="6496"/>
              </a:lnSpc>
            </a:pPr>
            <a:r>
              <a:rPr lang="en-US" sz="4640">
                <a:solidFill>
                  <a:srgbClr val="000000"/>
                </a:solidFill>
                <a:latin typeface="Zing Rust Script"/>
                <a:ea typeface="Zing Rust Script"/>
                <a:cs typeface="Zing Rust Script"/>
                <a:sym typeface="Zing Rust Script"/>
              </a:rPr>
              <a:t>Years 3-6</a:t>
            </a:r>
          </a:p>
          <a:p>
            <a:pPr algn="ctr">
              <a:lnSpc>
                <a:spcPts val="6496"/>
              </a:lnSpc>
            </a:pPr>
            <a:r>
              <a:rPr lang="en-US" sz="4640">
                <a:solidFill>
                  <a:srgbClr val="000000"/>
                </a:solidFill>
                <a:latin typeface="Zing Rust Script"/>
                <a:ea typeface="Zing Rust Script"/>
                <a:cs typeface="Zing Rust Script"/>
                <a:sym typeface="Zing Rust Script"/>
              </a:rPr>
              <a:t>Small Hall </a:t>
            </a:r>
          </a:p>
          <a:p>
            <a:pPr algn="ctr">
              <a:lnSpc>
                <a:spcPts val="6496"/>
              </a:lnSpc>
            </a:pPr>
            <a:r>
              <a:rPr lang="en-US" sz="4640">
                <a:solidFill>
                  <a:srgbClr val="000000"/>
                </a:solidFill>
                <a:latin typeface="Zing Rust Script"/>
                <a:ea typeface="Zing Rust Script"/>
                <a:cs typeface="Zing Rust Script"/>
                <a:sym typeface="Zing Rust Script"/>
              </a:rPr>
              <a:t>Library</a:t>
            </a:r>
          </a:p>
          <a:p>
            <a:pPr algn="ctr">
              <a:lnSpc>
                <a:spcPts val="6496"/>
              </a:lnSpc>
            </a:pPr>
            <a:r>
              <a:rPr lang="en-US" sz="4640">
                <a:solidFill>
                  <a:srgbClr val="000000"/>
                </a:solidFill>
                <a:latin typeface="Zing Rust Script"/>
                <a:ea typeface="Zing Rust Script"/>
                <a:cs typeface="Zing Rust Script"/>
                <a:sym typeface="Zing Rust Script"/>
              </a:rPr>
              <a:t>Learning Hub</a:t>
            </a:r>
          </a:p>
          <a:p>
            <a:pPr algn="ctr">
              <a:lnSpc>
                <a:spcPts val="5937"/>
              </a:lnSpc>
            </a:pPr>
          </a:p>
          <a:p>
            <a:pPr algn="ctr">
              <a:lnSpc>
                <a:spcPts val="2157"/>
              </a:lnSpc>
              <a:spcBef>
                <a:spcPct val="0"/>
              </a:spcBef>
            </a:pPr>
          </a:p>
        </p:txBody>
      </p:sp>
      <p:sp>
        <p:nvSpPr>
          <p:cNvPr name="TextBox 13" id="13"/>
          <p:cNvSpPr txBox="true"/>
          <p:nvPr/>
        </p:nvSpPr>
        <p:spPr>
          <a:xfrm rot="0">
            <a:off x="5396725" y="222440"/>
            <a:ext cx="7494550" cy="1307720"/>
          </a:xfrm>
          <a:prstGeom prst="rect">
            <a:avLst/>
          </a:prstGeom>
        </p:spPr>
        <p:txBody>
          <a:bodyPr anchor="t" rtlCol="false" tIns="0" lIns="0" bIns="0" rIns="0">
            <a:spAutoFit/>
          </a:bodyPr>
          <a:lstStyle/>
          <a:p>
            <a:pPr algn="ctr">
              <a:lnSpc>
                <a:spcPts val="9295"/>
              </a:lnSpc>
              <a:spcBef>
                <a:spcPct val="0"/>
              </a:spcBef>
            </a:pPr>
            <a:r>
              <a:rPr lang="en-US" sz="6639" u="sng">
                <a:solidFill>
                  <a:srgbClr val="000000"/>
                </a:solidFill>
                <a:latin typeface="Zing Rust Script"/>
                <a:ea typeface="Zing Rust Script"/>
                <a:cs typeface="Zing Rust Script"/>
                <a:sym typeface="Zing Rust Script"/>
              </a:rPr>
              <a:t>School Buildings</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2003296"/>
            <a:ext cx="7494550" cy="6882365"/>
            <a:chOff x="0" y="0"/>
            <a:chExt cx="1973873" cy="1812639"/>
          </a:xfrm>
        </p:grpSpPr>
        <p:sp>
          <p:nvSpPr>
            <p:cNvPr name="Freeform 6" id="6"/>
            <p:cNvSpPr/>
            <p:nvPr/>
          </p:nvSpPr>
          <p:spPr>
            <a:xfrm flipH="false" flipV="false" rot="0">
              <a:off x="0" y="0"/>
              <a:ext cx="1973873" cy="1812639"/>
            </a:xfrm>
            <a:custGeom>
              <a:avLst/>
              <a:gdLst/>
              <a:ahLst/>
              <a:cxnLst/>
              <a:rect r="r" b="b" t="t" l="l"/>
              <a:pathLst>
                <a:path h="1812639" w="1973873">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name="TextBox 7" id="7"/>
            <p:cNvSpPr txBox="true"/>
            <p:nvPr/>
          </p:nvSpPr>
          <p:spPr>
            <a:xfrm>
              <a:off x="0" y="-85725"/>
              <a:ext cx="1973873" cy="1898364"/>
            </a:xfrm>
            <a:prstGeom prst="rect">
              <a:avLst/>
            </a:prstGeom>
          </p:spPr>
          <p:txBody>
            <a:bodyPr anchor="ctr" rtlCol="false" tIns="50800" lIns="50800" bIns="50800" rIns="50800"/>
            <a:lstStyle/>
            <a:p>
              <a:pPr algn="ctr">
                <a:lnSpc>
                  <a:spcPts val="6077"/>
                </a:lnSpc>
              </a:pPr>
            </a:p>
          </p:txBody>
        </p:sp>
      </p:grpSp>
      <p:grpSp>
        <p:nvGrpSpPr>
          <p:cNvPr name="Group 8" id="8"/>
          <p:cNvGrpSpPr/>
          <p:nvPr/>
        </p:nvGrpSpPr>
        <p:grpSpPr>
          <a:xfrm rot="0">
            <a:off x="9144000" y="2003296"/>
            <a:ext cx="7494550" cy="6882365"/>
            <a:chOff x="0" y="0"/>
            <a:chExt cx="1973873" cy="1812639"/>
          </a:xfrm>
        </p:grpSpPr>
        <p:sp>
          <p:nvSpPr>
            <p:cNvPr name="Freeform 9" id="9"/>
            <p:cNvSpPr/>
            <p:nvPr/>
          </p:nvSpPr>
          <p:spPr>
            <a:xfrm flipH="false" flipV="false" rot="0">
              <a:off x="0" y="0"/>
              <a:ext cx="1973873" cy="1812639"/>
            </a:xfrm>
            <a:custGeom>
              <a:avLst/>
              <a:gdLst/>
              <a:ahLst/>
              <a:cxnLst/>
              <a:rect r="r" b="b" t="t" l="l"/>
              <a:pathLst>
                <a:path h="1812639" w="1973873">
                  <a:moveTo>
                    <a:pt x="20660" y="0"/>
                  </a:moveTo>
                  <a:lnTo>
                    <a:pt x="1953213" y="0"/>
                  </a:lnTo>
                  <a:cubicBezTo>
                    <a:pt x="1964623" y="0"/>
                    <a:pt x="1973873" y="9250"/>
                    <a:pt x="1973873" y="20660"/>
                  </a:cubicBezTo>
                  <a:lnTo>
                    <a:pt x="1973873" y="1791979"/>
                  </a:lnTo>
                  <a:cubicBezTo>
                    <a:pt x="1973873" y="1803390"/>
                    <a:pt x="1964623" y="1812639"/>
                    <a:pt x="1953213" y="1812639"/>
                  </a:cubicBezTo>
                  <a:lnTo>
                    <a:pt x="20660" y="1812639"/>
                  </a:lnTo>
                  <a:cubicBezTo>
                    <a:pt x="15181" y="1812639"/>
                    <a:pt x="9926" y="1810463"/>
                    <a:pt x="6051" y="1806588"/>
                  </a:cubicBezTo>
                  <a:cubicBezTo>
                    <a:pt x="2177" y="1802714"/>
                    <a:pt x="0" y="1797459"/>
                    <a:pt x="0" y="1791979"/>
                  </a:cubicBezTo>
                  <a:lnTo>
                    <a:pt x="0" y="20660"/>
                  </a:lnTo>
                  <a:cubicBezTo>
                    <a:pt x="0" y="15181"/>
                    <a:pt x="2177" y="9926"/>
                    <a:pt x="6051" y="6051"/>
                  </a:cubicBezTo>
                  <a:cubicBezTo>
                    <a:pt x="9926" y="2177"/>
                    <a:pt x="15181" y="0"/>
                    <a:pt x="20660" y="0"/>
                  </a:cubicBezTo>
                  <a:close/>
                </a:path>
              </a:pathLst>
            </a:custGeom>
            <a:solidFill>
              <a:srgbClr val="FFFFFF"/>
            </a:solidFill>
            <a:ln w="76200" cap="sq">
              <a:solidFill>
                <a:srgbClr val="000000"/>
              </a:solidFill>
              <a:prstDash val="solid"/>
              <a:miter/>
            </a:ln>
          </p:spPr>
        </p:sp>
        <p:sp>
          <p:nvSpPr>
            <p:cNvPr name="TextBox 10" id="10"/>
            <p:cNvSpPr txBox="true"/>
            <p:nvPr/>
          </p:nvSpPr>
          <p:spPr>
            <a:xfrm>
              <a:off x="0" y="-85725"/>
              <a:ext cx="1973873" cy="1898364"/>
            </a:xfrm>
            <a:prstGeom prst="rect">
              <a:avLst/>
            </a:prstGeom>
          </p:spPr>
          <p:txBody>
            <a:bodyPr anchor="ctr" rtlCol="false" tIns="50800" lIns="50800" bIns="50800" rIns="50800"/>
            <a:lstStyle/>
            <a:p>
              <a:pPr algn="ctr">
                <a:lnSpc>
                  <a:spcPts val="6077"/>
                </a:lnSpc>
              </a:pPr>
            </a:p>
          </p:txBody>
        </p:sp>
      </p:grpSp>
      <p:sp>
        <p:nvSpPr>
          <p:cNvPr name="TextBox 11" id="11"/>
          <p:cNvSpPr txBox="true"/>
          <p:nvPr/>
        </p:nvSpPr>
        <p:spPr>
          <a:xfrm rot="0">
            <a:off x="1028700" y="2280696"/>
            <a:ext cx="7494550" cy="7644354"/>
          </a:xfrm>
          <a:prstGeom prst="rect">
            <a:avLst/>
          </a:prstGeom>
        </p:spPr>
        <p:txBody>
          <a:bodyPr anchor="t" rtlCol="false" tIns="0" lIns="0" bIns="0" rIns="0">
            <a:spAutoFit/>
          </a:bodyPr>
          <a:lstStyle/>
          <a:p>
            <a:pPr algn="ctr">
              <a:lnSpc>
                <a:spcPts val="5097"/>
              </a:lnSpc>
            </a:pPr>
            <a:r>
              <a:rPr lang="en-US" sz="3641" u="sng">
                <a:solidFill>
                  <a:srgbClr val="000000"/>
                </a:solidFill>
                <a:latin typeface="Zing Rust Script"/>
                <a:ea typeface="Zing Rust Script"/>
                <a:cs typeface="Zing Rust Script"/>
                <a:sym typeface="Zing Rust Script"/>
              </a:rPr>
              <a:t>Class Teachers</a:t>
            </a:r>
          </a:p>
          <a:p>
            <a:pPr algn="ctr">
              <a:lnSpc>
                <a:spcPts val="5097"/>
              </a:lnSpc>
            </a:pPr>
            <a:r>
              <a:rPr lang="en-US" sz="3641">
                <a:solidFill>
                  <a:srgbClr val="000000"/>
                </a:solidFill>
                <a:latin typeface="Zing Rust Script"/>
                <a:ea typeface="Zing Rust Script"/>
                <a:cs typeface="Zing Rust Script"/>
                <a:sym typeface="Zing Rust Script"/>
              </a:rPr>
              <a:t>Mrs Schofield (2S)</a:t>
            </a:r>
          </a:p>
          <a:p>
            <a:pPr algn="ctr">
              <a:lnSpc>
                <a:spcPts val="5097"/>
              </a:lnSpc>
            </a:pPr>
            <a:r>
              <a:rPr lang="en-US" sz="3641">
                <a:solidFill>
                  <a:srgbClr val="000000"/>
                </a:solidFill>
                <a:latin typeface="Zing Rust Script"/>
                <a:ea typeface="Zing Rust Script"/>
                <a:cs typeface="Zing Rust Script"/>
                <a:sym typeface="Zing Rust Script"/>
              </a:rPr>
              <a:t>Miss Beaumont (2B)</a:t>
            </a:r>
          </a:p>
          <a:p>
            <a:pPr algn="ctr">
              <a:lnSpc>
                <a:spcPts val="5097"/>
              </a:lnSpc>
            </a:pPr>
            <a:r>
              <a:rPr lang="en-US" sz="3641" u="sng">
                <a:solidFill>
                  <a:srgbClr val="000000"/>
                </a:solidFill>
                <a:latin typeface="Zing Rust Script"/>
                <a:ea typeface="Zing Rust Script"/>
                <a:cs typeface="Zing Rust Script"/>
                <a:sym typeface="Zing Rust Script"/>
              </a:rPr>
              <a:t>Monday PM</a:t>
            </a:r>
          </a:p>
          <a:p>
            <a:pPr algn="ctr">
              <a:lnSpc>
                <a:spcPts val="5097"/>
              </a:lnSpc>
            </a:pPr>
            <a:r>
              <a:rPr lang="en-US" sz="3641">
                <a:solidFill>
                  <a:srgbClr val="000000"/>
                </a:solidFill>
                <a:latin typeface="Zing Rust Script"/>
                <a:ea typeface="Zing Rust Script"/>
                <a:cs typeface="Zing Rust Script"/>
                <a:sym typeface="Zing Rust Script"/>
              </a:rPr>
              <a:t>Mrs Reynard (2B)</a:t>
            </a:r>
          </a:p>
          <a:p>
            <a:pPr algn="ctr">
              <a:lnSpc>
                <a:spcPts val="5097"/>
              </a:lnSpc>
            </a:pPr>
            <a:r>
              <a:rPr lang="en-US" sz="3641">
                <a:solidFill>
                  <a:srgbClr val="000000"/>
                </a:solidFill>
                <a:latin typeface="Zing Rust Script"/>
                <a:ea typeface="Zing Rust Script"/>
                <a:cs typeface="Zing Rust Script"/>
                <a:sym typeface="Zing Rust Script"/>
              </a:rPr>
              <a:t>Mrs Stenton (2S)</a:t>
            </a:r>
          </a:p>
          <a:p>
            <a:pPr algn="ctr">
              <a:lnSpc>
                <a:spcPts val="5097"/>
              </a:lnSpc>
            </a:pPr>
            <a:r>
              <a:rPr lang="en-US" sz="3641" u="sng">
                <a:solidFill>
                  <a:srgbClr val="000000"/>
                </a:solidFill>
                <a:latin typeface="Zing Rust Script"/>
                <a:ea typeface="Zing Rust Script"/>
                <a:cs typeface="Zing Rust Script"/>
                <a:sym typeface="Zing Rust Script"/>
              </a:rPr>
              <a:t>Year 2 Support Assistants</a:t>
            </a:r>
          </a:p>
          <a:p>
            <a:pPr algn="ctr">
              <a:lnSpc>
                <a:spcPts val="5097"/>
              </a:lnSpc>
            </a:pPr>
            <a:r>
              <a:rPr lang="en-US" sz="3641">
                <a:solidFill>
                  <a:srgbClr val="000000"/>
                </a:solidFill>
                <a:latin typeface="Zing Rust Script"/>
                <a:ea typeface="Zing Rust Script"/>
                <a:cs typeface="Zing Rust Script"/>
                <a:sym typeface="Zing Rust Script"/>
              </a:rPr>
              <a:t>Miss Smith</a:t>
            </a:r>
          </a:p>
          <a:p>
            <a:pPr algn="ctr">
              <a:lnSpc>
                <a:spcPts val="5097"/>
              </a:lnSpc>
            </a:pPr>
            <a:r>
              <a:rPr lang="en-US" sz="3641">
                <a:solidFill>
                  <a:srgbClr val="000000"/>
                </a:solidFill>
                <a:latin typeface="Zing Rust Script"/>
                <a:ea typeface="Zing Rust Script"/>
                <a:cs typeface="Zing Rust Script"/>
                <a:sym typeface="Zing Rust Script"/>
              </a:rPr>
              <a:t>Miss Sanna</a:t>
            </a:r>
          </a:p>
          <a:p>
            <a:pPr algn="ctr">
              <a:lnSpc>
                <a:spcPts val="5097"/>
              </a:lnSpc>
            </a:pPr>
            <a:r>
              <a:rPr lang="en-US" sz="3641">
                <a:solidFill>
                  <a:srgbClr val="000000"/>
                </a:solidFill>
                <a:latin typeface="Zing Rust Script"/>
                <a:ea typeface="Zing Rust Script"/>
                <a:cs typeface="Zing Rust Script"/>
                <a:sym typeface="Zing Rust Script"/>
              </a:rPr>
              <a:t>Mr Knight</a:t>
            </a:r>
          </a:p>
          <a:p>
            <a:pPr algn="ctr">
              <a:lnSpc>
                <a:spcPts val="6497"/>
              </a:lnSpc>
            </a:pPr>
          </a:p>
          <a:p>
            <a:pPr algn="ctr">
              <a:lnSpc>
                <a:spcPts val="2717"/>
              </a:lnSpc>
              <a:spcBef>
                <a:spcPct val="0"/>
              </a:spcBef>
            </a:pPr>
          </a:p>
        </p:txBody>
      </p:sp>
      <p:sp>
        <p:nvSpPr>
          <p:cNvPr name="TextBox 12" id="12"/>
          <p:cNvSpPr txBox="true"/>
          <p:nvPr/>
        </p:nvSpPr>
        <p:spPr>
          <a:xfrm rot="0">
            <a:off x="9144000" y="2055356"/>
            <a:ext cx="7494550" cy="4546218"/>
          </a:xfrm>
          <a:prstGeom prst="rect">
            <a:avLst/>
          </a:prstGeom>
        </p:spPr>
        <p:txBody>
          <a:bodyPr anchor="t" rtlCol="false" tIns="0" lIns="0" bIns="0" rIns="0">
            <a:spAutoFit/>
          </a:bodyPr>
          <a:lstStyle/>
          <a:p>
            <a:pPr algn="ctr">
              <a:lnSpc>
                <a:spcPts val="5096"/>
              </a:lnSpc>
            </a:pPr>
            <a:r>
              <a:rPr lang="en-US" sz="3640" u="sng">
                <a:solidFill>
                  <a:srgbClr val="000000"/>
                </a:solidFill>
                <a:latin typeface="Zing Rust Script"/>
                <a:ea typeface="Zing Rust Script"/>
                <a:cs typeface="Zing Rust Script"/>
                <a:sym typeface="Zing Rust Script"/>
              </a:rPr>
              <a:t>Year 1 Class Teachers</a:t>
            </a:r>
          </a:p>
          <a:p>
            <a:pPr algn="ctr">
              <a:lnSpc>
                <a:spcPts val="5096"/>
              </a:lnSpc>
            </a:pPr>
            <a:r>
              <a:rPr lang="en-US" sz="3640">
                <a:solidFill>
                  <a:srgbClr val="000000"/>
                </a:solidFill>
                <a:latin typeface="Zing Rust Script"/>
                <a:ea typeface="Zing Rust Script"/>
                <a:cs typeface="Zing Rust Script"/>
                <a:sym typeface="Zing Rust Script"/>
              </a:rPr>
              <a:t>Miss Driscoll (1D)</a:t>
            </a:r>
          </a:p>
          <a:p>
            <a:pPr algn="ctr">
              <a:lnSpc>
                <a:spcPts val="5096"/>
              </a:lnSpc>
            </a:pPr>
            <a:r>
              <a:rPr lang="en-US" sz="3640">
                <a:solidFill>
                  <a:srgbClr val="000000"/>
                </a:solidFill>
                <a:latin typeface="Zing Rust Script"/>
                <a:ea typeface="Zing Rust Script"/>
                <a:cs typeface="Zing Rust Script"/>
                <a:sym typeface="Zing Rust Script"/>
              </a:rPr>
              <a:t>Miss Parker (1P)</a:t>
            </a:r>
          </a:p>
          <a:p>
            <a:pPr algn="ctr">
              <a:lnSpc>
                <a:spcPts val="5096"/>
              </a:lnSpc>
            </a:pPr>
          </a:p>
          <a:p>
            <a:pPr algn="ctr">
              <a:lnSpc>
                <a:spcPts val="5096"/>
              </a:lnSpc>
            </a:pPr>
            <a:r>
              <a:rPr lang="en-US" sz="3640" u="sng">
                <a:solidFill>
                  <a:srgbClr val="000000"/>
                </a:solidFill>
                <a:latin typeface="Zing Rust Script"/>
                <a:ea typeface="Zing Rust Script"/>
                <a:cs typeface="Zing Rust Script"/>
                <a:sym typeface="Zing Rust Script"/>
              </a:rPr>
              <a:t>KS1 Support Assistants</a:t>
            </a:r>
          </a:p>
          <a:p>
            <a:pPr algn="ctr">
              <a:lnSpc>
                <a:spcPts val="5096"/>
              </a:lnSpc>
            </a:pPr>
            <a:r>
              <a:rPr lang="en-US" sz="3640">
                <a:solidFill>
                  <a:srgbClr val="000000"/>
                </a:solidFill>
                <a:latin typeface="Zing Rust Script"/>
                <a:ea typeface="Zing Rust Script"/>
                <a:cs typeface="Zing Rust Script"/>
                <a:sym typeface="Zing Rust Script"/>
              </a:rPr>
              <a:t>Mrs Pugal - Year 1</a:t>
            </a:r>
          </a:p>
          <a:p>
            <a:pPr algn="ctr">
              <a:lnSpc>
                <a:spcPts val="5096"/>
              </a:lnSpc>
              <a:spcBef>
                <a:spcPct val="0"/>
              </a:spcBef>
            </a:pPr>
          </a:p>
        </p:txBody>
      </p:sp>
      <p:sp>
        <p:nvSpPr>
          <p:cNvPr name="TextBox 13" id="13"/>
          <p:cNvSpPr txBox="true"/>
          <p:nvPr/>
        </p:nvSpPr>
        <p:spPr>
          <a:xfrm rot="0">
            <a:off x="5396725" y="222440"/>
            <a:ext cx="7494550" cy="1307720"/>
          </a:xfrm>
          <a:prstGeom prst="rect">
            <a:avLst/>
          </a:prstGeom>
        </p:spPr>
        <p:txBody>
          <a:bodyPr anchor="t" rtlCol="false" tIns="0" lIns="0" bIns="0" rIns="0">
            <a:spAutoFit/>
          </a:bodyPr>
          <a:lstStyle/>
          <a:p>
            <a:pPr algn="ctr">
              <a:lnSpc>
                <a:spcPts val="9295"/>
              </a:lnSpc>
              <a:spcBef>
                <a:spcPct val="0"/>
              </a:spcBef>
            </a:pPr>
            <a:r>
              <a:rPr lang="en-US" sz="6639" u="sng">
                <a:solidFill>
                  <a:srgbClr val="000000"/>
                </a:solidFill>
                <a:latin typeface="Zing Rust Script"/>
                <a:ea typeface="Zing Rust Script"/>
                <a:cs typeface="Zing Rust Script"/>
                <a:sym typeface="Zing Rust Script"/>
              </a:rPr>
              <a:t>Year 2 Staff </a:t>
            </a:r>
          </a:p>
        </p:txBody>
      </p:sp>
    </p:spTree>
  </p:cSld>
  <p:clrMapOvr>
    <a:masterClrMapping/>
  </p:clrMapOvr>
</p:sld>
</file>

<file path=ppt/slides/slide4.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483653" y="1028700"/>
            <a:ext cx="10023847" cy="1789924"/>
            <a:chOff x="0" y="0"/>
            <a:chExt cx="3480405" cy="621484"/>
          </a:xfrm>
        </p:grpSpPr>
        <p:sp>
          <p:nvSpPr>
            <p:cNvPr name="Freeform 6" id="6"/>
            <p:cNvSpPr/>
            <p:nvPr/>
          </p:nvSpPr>
          <p:spPr>
            <a:xfrm flipH="false" flipV="false" rot="0">
              <a:off x="0" y="0"/>
              <a:ext cx="3480405" cy="621484"/>
            </a:xfrm>
            <a:custGeom>
              <a:avLst/>
              <a:gdLst/>
              <a:ahLst/>
              <a:cxnLst/>
              <a:rect r="r" b="b" t="t" l="l"/>
              <a:pathLst>
                <a:path h="621484" w="3480405">
                  <a:moveTo>
                    <a:pt x="15447" y="0"/>
                  </a:moveTo>
                  <a:lnTo>
                    <a:pt x="3464958" y="0"/>
                  </a:lnTo>
                  <a:cubicBezTo>
                    <a:pt x="3469055" y="0"/>
                    <a:pt x="3472984" y="1627"/>
                    <a:pt x="3475881" y="4524"/>
                  </a:cubicBezTo>
                  <a:cubicBezTo>
                    <a:pt x="3478778" y="7421"/>
                    <a:pt x="3480405" y="11350"/>
                    <a:pt x="3480405" y="15447"/>
                  </a:cubicBezTo>
                  <a:lnTo>
                    <a:pt x="3480405" y="606037"/>
                  </a:lnTo>
                  <a:cubicBezTo>
                    <a:pt x="3480405" y="614568"/>
                    <a:pt x="3473489" y="621484"/>
                    <a:pt x="3464958" y="621484"/>
                  </a:cubicBezTo>
                  <a:lnTo>
                    <a:pt x="15447" y="621484"/>
                  </a:lnTo>
                  <a:cubicBezTo>
                    <a:pt x="11350" y="621484"/>
                    <a:pt x="7421" y="619857"/>
                    <a:pt x="4524" y="616960"/>
                  </a:cubicBezTo>
                  <a:cubicBezTo>
                    <a:pt x="1627" y="614063"/>
                    <a:pt x="0" y="610134"/>
                    <a:pt x="0" y="606037"/>
                  </a:cubicBezTo>
                  <a:lnTo>
                    <a:pt x="0" y="15447"/>
                  </a:lnTo>
                  <a:cubicBezTo>
                    <a:pt x="0" y="11350"/>
                    <a:pt x="1627" y="7421"/>
                    <a:pt x="4524" y="4524"/>
                  </a:cubicBezTo>
                  <a:cubicBezTo>
                    <a:pt x="7421" y="1627"/>
                    <a:pt x="11350" y="0"/>
                    <a:pt x="15447"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3480405"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809505" y="3129808"/>
            <a:ext cx="16668990" cy="6128492"/>
            <a:chOff x="0" y="0"/>
            <a:chExt cx="5787681" cy="2127889"/>
          </a:xfrm>
        </p:grpSpPr>
        <p:sp>
          <p:nvSpPr>
            <p:cNvPr name="Freeform 9" id="9"/>
            <p:cNvSpPr/>
            <p:nvPr/>
          </p:nvSpPr>
          <p:spPr>
            <a:xfrm flipH="false" flipV="false" rot="0">
              <a:off x="0" y="0"/>
              <a:ext cx="5787682" cy="2127889"/>
            </a:xfrm>
            <a:custGeom>
              <a:avLst/>
              <a:gdLst/>
              <a:ahLst/>
              <a:cxnLst/>
              <a:rect r="r" b="b" t="t" l="l"/>
              <a:pathLst>
                <a:path h="2127889" w="5787682">
                  <a:moveTo>
                    <a:pt x="9289" y="0"/>
                  </a:moveTo>
                  <a:lnTo>
                    <a:pt x="5778393" y="0"/>
                  </a:lnTo>
                  <a:cubicBezTo>
                    <a:pt x="5780856" y="0"/>
                    <a:pt x="5783219" y="979"/>
                    <a:pt x="5784961" y="2721"/>
                  </a:cubicBezTo>
                  <a:cubicBezTo>
                    <a:pt x="5786703" y="4463"/>
                    <a:pt x="5787682" y="6825"/>
                    <a:pt x="5787682" y="9289"/>
                  </a:cubicBezTo>
                  <a:lnTo>
                    <a:pt x="5787682" y="2118600"/>
                  </a:lnTo>
                  <a:cubicBezTo>
                    <a:pt x="5787682" y="2121063"/>
                    <a:pt x="5786703" y="2123426"/>
                    <a:pt x="5784961" y="2125168"/>
                  </a:cubicBezTo>
                  <a:cubicBezTo>
                    <a:pt x="5783219" y="2126910"/>
                    <a:pt x="5780856" y="2127889"/>
                    <a:pt x="5778393" y="2127889"/>
                  </a:cubicBezTo>
                  <a:lnTo>
                    <a:pt x="9289" y="2127889"/>
                  </a:lnTo>
                  <a:cubicBezTo>
                    <a:pt x="6825" y="2127889"/>
                    <a:pt x="4463" y="2126910"/>
                    <a:pt x="2721" y="2125168"/>
                  </a:cubicBezTo>
                  <a:cubicBezTo>
                    <a:pt x="979" y="2123426"/>
                    <a:pt x="0" y="2121063"/>
                    <a:pt x="0" y="2118600"/>
                  </a:cubicBezTo>
                  <a:lnTo>
                    <a:pt x="0" y="9289"/>
                  </a:lnTo>
                  <a:cubicBezTo>
                    <a:pt x="0" y="6825"/>
                    <a:pt x="979" y="4463"/>
                    <a:pt x="2721" y="2721"/>
                  </a:cubicBezTo>
                  <a:cubicBezTo>
                    <a:pt x="4463" y="979"/>
                    <a:pt x="6825" y="0"/>
                    <a:pt x="9289"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787681" cy="2194564"/>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5575316" y="1224527"/>
            <a:ext cx="8184497"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Safeguarding</a:t>
            </a:r>
          </a:p>
        </p:txBody>
      </p:sp>
      <p:sp>
        <p:nvSpPr>
          <p:cNvPr name="TextBox 12" id="12"/>
          <p:cNvSpPr txBox="true"/>
          <p:nvPr/>
        </p:nvSpPr>
        <p:spPr>
          <a:xfrm rot="0">
            <a:off x="1025318" y="3186515"/>
            <a:ext cx="16233982" cy="6742685"/>
          </a:xfrm>
          <a:prstGeom prst="rect">
            <a:avLst/>
          </a:prstGeom>
        </p:spPr>
        <p:txBody>
          <a:bodyPr anchor="t" rtlCol="false" tIns="0" lIns="0" bIns="0" rIns="0">
            <a:spAutoFit/>
          </a:bodyPr>
          <a:lstStyle/>
          <a:p>
            <a:pPr algn="ctr" marL="798828" indent="-399414" lvl="1">
              <a:lnSpc>
                <a:spcPts val="6622"/>
              </a:lnSpc>
              <a:buFont typeface="Arial"/>
              <a:buChar char="•"/>
            </a:pPr>
            <a:r>
              <a:rPr lang="en-US" sz="3699">
                <a:solidFill>
                  <a:srgbClr val="000000"/>
                </a:solidFill>
                <a:latin typeface="Zing Rust Script"/>
                <a:ea typeface="Zing Rust Script"/>
                <a:cs typeface="Zing Rust Script"/>
                <a:sym typeface="Zing Rust Script"/>
              </a:rPr>
              <a:t>All Bramhope staff are committed to the protection, safety and promotion of the welfare of all pupils.​</a:t>
            </a:r>
          </a:p>
          <a:p>
            <a:pPr algn="ctr" marL="798828" indent="-399414" lvl="1">
              <a:lnSpc>
                <a:spcPts val="6622"/>
              </a:lnSpc>
              <a:buFont typeface="Arial"/>
              <a:buChar char="•"/>
            </a:pPr>
            <a:r>
              <a:rPr lang="en-US" sz="3699">
                <a:solidFill>
                  <a:srgbClr val="000000"/>
                </a:solidFill>
                <a:latin typeface="Zing Rust Script"/>
                <a:ea typeface="Zing Rust Script"/>
                <a:cs typeface="Zing Rust Script"/>
                <a:sym typeface="Zing Rust Script"/>
              </a:rPr>
              <a:t>Any safeguarding concerns or questions about your child's welfare please contact the safeguarding team, who are able to offer support and advice.</a:t>
            </a:r>
          </a:p>
          <a:p>
            <a:pPr algn="ctr" marL="798828" indent="-399414" lvl="1">
              <a:lnSpc>
                <a:spcPts val="6622"/>
              </a:lnSpc>
              <a:buFont typeface="Arial"/>
              <a:buChar char="•"/>
            </a:pPr>
            <a:r>
              <a:rPr lang="en-US" sz="3699">
                <a:solidFill>
                  <a:srgbClr val="000000"/>
                </a:solidFill>
                <a:latin typeface="Zing Rust Script"/>
                <a:ea typeface="Zing Rust Script"/>
                <a:cs typeface="Zing Rust Script"/>
                <a:sym typeface="Zing Rust Script"/>
              </a:rPr>
              <a:t>The school Safeguarding and Child Protection policies can be found on the website. </a:t>
            </a:r>
          </a:p>
          <a:p>
            <a:pPr algn="ctr">
              <a:lnSpc>
                <a:spcPts val="6622"/>
              </a:lnSpc>
            </a:pPr>
            <a:r>
              <a:rPr lang="en-US" sz="3699" u="sng">
                <a:solidFill>
                  <a:srgbClr val="000000"/>
                </a:solidFill>
                <a:latin typeface="Zing Rust Script"/>
                <a:ea typeface="Zing Rust Script"/>
                <a:cs typeface="Zing Rust Script"/>
                <a:sym typeface="Zing Rust Script"/>
              </a:rPr>
              <a:t>Mr Richard Street (DSL) and Mrs Caroline Judd (DDSL)</a:t>
            </a:r>
          </a:p>
          <a:p>
            <a:pPr algn="ctr">
              <a:lnSpc>
                <a:spcPts val="6622"/>
              </a:lnSpc>
            </a:pPr>
          </a:p>
        </p:txBody>
      </p:sp>
    </p:spTree>
  </p:cSld>
  <p:clrMapOvr>
    <a:masterClrMapping/>
  </p:clrMapOvr>
</p:sld>
</file>

<file path=ppt/slides/slide5.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2856503" y="1028700"/>
            <a:ext cx="12574994" cy="1789924"/>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2313" y="0"/>
                  </a:moveTo>
                  <a:lnTo>
                    <a:pt x="4353882" y="0"/>
                  </a:lnTo>
                  <a:cubicBezTo>
                    <a:pt x="4357148" y="0"/>
                    <a:pt x="4360280" y="1297"/>
                    <a:pt x="4362589" y="3606"/>
                  </a:cubicBezTo>
                  <a:cubicBezTo>
                    <a:pt x="4364898" y="5916"/>
                    <a:pt x="4366195" y="9048"/>
                    <a:pt x="4366195" y="12313"/>
                  </a:cubicBezTo>
                  <a:lnTo>
                    <a:pt x="4366195" y="609171"/>
                  </a:lnTo>
                  <a:cubicBezTo>
                    <a:pt x="4366195" y="615971"/>
                    <a:pt x="4360682" y="621484"/>
                    <a:pt x="4353882" y="621484"/>
                  </a:cubicBezTo>
                  <a:lnTo>
                    <a:pt x="12313" y="621484"/>
                  </a:lnTo>
                  <a:cubicBezTo>
                    <a:pt x="9048" y="621484"/>
                    <a:pt x="5916" y="620187"/>
                    <a:pt x="3606" y="617878"/>
                  </a:cubicBezTo>
                  <a:cubicBezTo>
                    <a:pt x="1297" y="615568"/>
                    <a:pt x="0" y="612436"/>
                    <a:pt x="0" y="609171"/>
                  </a:cubicBezTo>
                  <a:lnTo>
                    <a:pt x="0" y="12313"/>
                  </a:lnTo>
                  <a:cubicBezTo>
                    <a:pt x="0" y="5513"/>
                    <a:pt x="5513" y="0"/>
                    <a:pt x="12313"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TextBox 8" id="8"/>
          <p:cNvSpPr txBox="true"/>
          <p:nvPr/>
        </p:nvSpPr>
        <p:spPr>
          <a:xfrm rot="0">
            <a:off x="3346209" y="1224527"/>
            <a:ext cx="11337600"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Behaviour and Attitudes</a:t>
            </a:r>
          </a:p>
        </p:txBody>
      </p:sp>
      <p:sp>
        <p:nvSpPr>
          <p:cNvPr name="TextBox 9" id="9"/>
          <p:cNvSpPr txBox="true"/>
          <p:nvPr/>
        </p:nvSpPr>
        <p:spPr>
          <a:xfrm rot="0">
            <a:off x="5747266" y="2922671"/>
            <a:ext cx="6793468" cy="5345788"/>
          </a:xfrm>
          <a:prstGeom prst="rect">
            <a:avLst/>
          </a:prstGeom>
        </p:spPr>
        <p:txBody>
          <a:bodyPr anchor="t" rtlCol="false" tIns="0" lIns="0" bIns="0" rIns="0">
            <a:spAutoFit/>
          </a:bodyPr>
          <a:lstStyle/>
          <a:p>
            <a:pPr algn="ctr">
              <a:lnSpc>
                <a:spcPts val="13525"/>
              </a:lnSpc>
              <a:spcBef>
                <a:spcPct val="0"/>
              </a:spcBef>
            </a:pPr>
            <a:r>
              <a:rPr lang="en-US" sz="9660">
                <a:solidFill>
                  <a:srgbClr val="901F1F"/>
                </a:solidFill>
                <a:latin typeface="Zing Rust Script"/>
                <a:ea typeface="Zing Rust Script"/>
                <a:cs typeface="Zing Rust Script"/>
                <a:sym typeface="Zing Rust Script"/>
              </a:rPr>
              <a:t>B</a:t>
            </a:r>
            <a:r>
              <a:rPr lang="en-US" sz="9660">
                <a:solidFill>
                  <a:srgbClr val="000000"/>
                </a:solidFill>
                <a:latin typeface="Zing Rust Script"/>
                <a:ea typeface="Zing Rust Script"/>
                <a:cs typeface="Zing Rust Script"/>
                <a:sym typeface="Zing Rust Script"/>
              </a:rPr>
              <a:t>e safe​</a:t>
            </a:r>
          </a:p>
          <a:p>
            <a:pPr algn="ctr">
              <a:lnSpc>
                <a:spcPts val="13525"/>
              </a:lnSpc>
              <a:spcBef>
                <a:spcPct val="0"/>
              </a:spcBef>
            </a:pPr>
            <a:r>
              <a:rPr lang="en-US" sz="9660">
                <a:solidFill>
                  <a:srgbClr val="901F1F"/>
                </a:solidFill>
                <a:latin typeface="Zing Rust Script"/>
                <a:ea typeface="Zing Rust Script"/>
                <a:cs typeface="Zing Rust Script"/>
                <a:sym typeface="Zing Rust Script"/>
              </a:rPr>
              <a:t>P</a:t>
            </a:r>
            <a:r>
              <a:rPr lang="en-US" sz="9660">
                <a:solidFill>
                  <a:srgbClr val="000000"/>
                </a:solidFill>
                <a:latin typeface="Zing Rust Script"/>
                <a:ea typeface="Zing Rust Script"/>
                <a:cs typeface="Zing Rust Script"/>
                <a:sym typeface="Zing Rust Script"/>
              </a:rPr>
              <a:t>ositive ​</a:t>
            </a:r>
          </a:p>
          <a:p>
            <a:pPr algn="ctr">
              <a:lnSpc>
                <a:spcPts val="13525"/>
              </a:lnSpc>
              <a:spcBef>
                <a:spcPct val="0"/>
              </a:spcBef>
            </a:pPr>
            <a:r>
              <a:rPr lang="en-US" sz="9660">
                <a:solidFill>
                  <a:srgbClr val="901F1F"/>
                </a:solidFill>
                <a:latin typeface="Zing Rust Script"/>
                <a:ea typeface="Zing Rust Script"/>
                <a:cs typeface="Zing Rust Script"/>
                <a:sym typeface="Zing Rust Script"/>
              </a:rPr>
              <a:t>S</a:t>
            </a:r>
            <a:r>
              <a:rPr lang="en-US" sz="9660">
                <a:solidFill>
                  <a:srgbClr val="000000"/>
                </a:solidFill>
                <a:latin typeface="Zing Rust Script"/>
                <a:ea typeface="Zing Rust Script"/>
                <a:cs typeface="Zing Rust Script"/>
                <a:sym typeface="Zing Rust Script"/>
              </a:rPr>
              <a:t>how respect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612258" y="383652"/>
            <a:ext cx="9063483" cy="1290096"/>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3306838" y="1888403"/>
            <a:ext cx="11488383" cy="7883903"/>
          </a:xfrm>
          <a:custGeom>
            <a:avLst/>
            <a:gdLst/>
            <a:ahLst/>
            <a:cxnLst/>
            <a:rect r="r" b="b" t="t" l="l"/>
            <a:pathLst>
              <a:path h="7883903" w="11488383">
                <a:moveTo>
                  <a:pt x="0" y="0"/>
                </a:moveTo>
                <a:lnTo>
                  <a:pt x="11488383" y="0"/>
                </a:lnTo>
                <a:lnTo>
                  <a:pt x="11488383" y="7883903"/>
                </a:lnTo>
                <a:lnTo>
                  <a:pt x="0" y="7883903"/>
                </a:lnTo>
                <a:lnTo>
                  <a:pt x="0" y="0"/>
                </a:lnTo>
                <a:close/>
              </a:path>
            </a:pathLst>
          </a:custGeom>
          <a:blipFill>
            <a:blip r:embed="rId2"/>
            <a:stretch>
              <a:fillRect l="0" t="0" r="0" b="0"/>
            </a:stretch>
          </a:blipFill>
        </p:spPr>
      </p:sp>
      <p:sp>
        <p:nvSpPr>
          <p:cNvPr name="TextBox 9" id="9"/>
          <p:cNvSpPr txBox="true"/>
          <p:nvPr/>
        </p:nvSpPr>
        <p:spPr>
          <a:xfrm rot="0">
            <a:off x="4965217" y="529863"/>
            <a:ext cx="8171626" cy="892898"/>
          </a:xfrm>
          <a:prstGeom prst="rect">
            <a:avLst/>
          </a:prstGeom>
        </p:spPr>
        <p:txBody>
          <a:bodyPr anchor="t" rtlCol="false" tIns="0" lIns="0" bIns="0" rIns="0">
            <a:spAutoFit/>
          </a:bodyPr>
          <a:lstStyle/>
          <a:p>
            <a:pPr algn="ctr">
              <a:lnSpc>
                <a:spcPts val="7265"/>
              </a:lnSpc>
            </a:pPr>
            <a:r>
              <a:rPr lang="en-US" sz="5189">
                <a:solidFill>
                  <a:srgbClr val="000000"/>
                </a:solidFill>
                <a:latin typeface="Bobby Jones Soft"/>
                <a:ea typeface="Bobby Jones Soft"/>
                <a:cs typeface="Bobby Jones Soft"/>
                <a:sym typeface="Bobby Jones Soft"/>
              </a:rPr>
              <a:t>KS1 Behaviour Matrix</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612258" y="383652"/>
            <a:ext cx="9063483" cy="1290096"/>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3536563" y="1926196"/>
            <a:ext cx="11214875" cy="7752306"/>
          </a:xfrm>
          <a:custGeom>
            <a:avLst/>
            <a:gdLst/>
            <a:ahLst/>
            <a:cxnLst/>
            <a:rect r="r" b="b" t="t" l="l"/>
            <a:pathLst>
              <a:path h="7752306" w="11214875">
                <a:moveTo>
                  <a:pt x="0" y="0"/>
                </a:moveTo>
                <a:lnTo>
                  <a:pt x="11214874" y="0"/>
                </a:lnTo>
                <a:lnTo>
                  <a:pt x="11214874" y="7752306"/>
                </a:lnTo>
                <a:lnTo>
                  <a:pt x="0" y="7752306"/>
                </a:lnTo>
                <a:lnTo>
                  <a:pt x="0" y="0"/>
                </a:lnTo>
                <a:close/>
              </a:path>
            </a:pathLst>
          </a:custGeom>
          <a:blipFill>
            <a:blip r:embed="rId2"/>
            <a:stretch>
              <a:fillRect l="0" t="0" r="0" b="0"/>
            </a:stretch>
          </a:blipFill>
        </p:spPr>
      </p:sp>
      <p:sp>
        <p:nvSpPr>
          <p:cNvPr name="TextBox 9" id="9"/>
          <p:cNvSpPr txBox="true"/>
          <p:nvPr/>
        </p:nvSpPr>
        <p:spPr>
          <a:xfrm rot="0">
            <a:off x="5058187" y="529863"/>
            <a:ext cx="8171626" cy="892898"/>
          </a:xfrm>
          <a:prstGeom prst="rect">
            <a:avLst/>
          </a:prstGeom>
        </p:spPr>
        <p:txBody>
          <a:bodyPr anchor="t" rtlCol="false" tIns="0" lIns="0" bIns="0" rIns="0">
            <a:spAutoFit/>
          </a:bodyPr>
          <a:lstStyle/>
          <a:p>
            <a:pPr algn="ctr">
              <a:lnSpc>
                <a:spcPts val="7265"/>
              </a:lnSpc>
            </a:pPr>
            <a:r>
              <a:rPr lang="en-US" sz="5189">
                <a:solidFill>
                  <a:srgbClr val="000000"/>
                </a:solidFill>
                <a:latin typeface="Bobby Jones Soft"/>
                <a:ea typeface="Bobby Jones Soft"/>
                <a:cs typeface="Bobby Jones Soft"/>
                <a:sym typeface="Bobby Jones Soft"/>
              </a:rPr>
              <a:t>Restorative Practice</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612258" y="383652"/>
            <a:ext cx="9063483" cy="1290096"/>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2319462" y="1673748"/>
            <a:ext cx="13649076" cy="8227625"/>
          </a:xfrm>
          <a:custGeom>
            <a:avLst/>
            <a:gdLst/>
            <a:ahLst/>
            <a:cxnLst/>
            <a:rect r="r" b="b" t="t" l="l"/>
            <a:pathLst>
              <a:path h="8227625" w="13649076">
                <a:moveTo>
                  <a:pt x="0" y="0"/>
                </a:moveTo>
                <a:lnTo>
                  <a:pt x="13649076" y="0"/>
                </a:lnTo>
                <a:lnTo>
                  <a:pt x="13649076" y="8227625"/>
                </a:lnTo>
                <a:lnTo>
                  <a:pt x="0" y="8227625"/>
                </a:lnTo>
                <a:lnTo>
                  <a:pt x="0" y="0"/>
                </a:lnTo>
                <a:close/>
              </a:path>
            </a:pathLst>
          </a:custGeom>
          <a:blipFill>
            <a:blip r:embed="rId2"/>
            <a:stretch>
              <a:fillRect l="0" t="0" r="0" b="0"/>
            </a:stretch>
          </a:blipFill>
        </p:spPr>
      </p:sp>
      <p:sp>
        <p:nvSpPr>
          <p:cNvPr name="TextBox 9" id="9"/>
          <p:cNvSpPr txBox="true"/>
          <p:nvPr/>
        </p:nvSpPr>
        <p:spPr>
          <a:xfrm rot="0">
            <a:off x="4965217" y="529863"/>
            <a:ext cx="8171626" cy="892898"/>
          </a:xfrm>
          <a:prstGeom prst="rect">
            <a:avLst/>
          </a:prstGeom>
        </p:spPr>
        <p:txBody>
          <a:bodyPr anchor="t" rtlCol="false" tIns="0" lIns="0" bIns="0" rIns="0">
            <a:spAutoFit/>
          </a:bodyPr>
          <a:lstStyle/>
          <a:p>
            <a:pPr algn="ctr">
              <a:lnSpc>
                <a:spcPts val="7265"/>
              </a:lnSpc>
            </a:pPr>
            <a:r>
              <a:rPr lang="en-US" sz="5189">
                <a:solidFill>
                  <a:srgbClr val="000000"/>
                </a:solidFill>
                <a:latin typeface="Bobby Jones Soft"/>
                <a:ea typeface="Bobby Jones Soft"/>
                <a:cs typeface="Bobby Jones Soft"/>
                <a:sym typeface="Bobby Jones Soft"/>
              </a:rPr>
              <a:t>SEMH/Journaling</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612258" y="383652"/>
            <a:ext cx="9063483" cy="1290096"/>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9386939" y="5143500"/>
            <a:ext cx="8577605" cy="4696239"/>
          </a:xfrm>
          <a:custGeom>
            <a:avLst/>
            <a:gdLst/>
            <a:ahLst/>
            <a:cxnLst/>
            <a:rect r="r" b="b" t="t" l="l"/>
            <a:pathLst>
              <a:path h="4696239" w="8577605">
                <a:moveTo>
                  <a:pt x="0" y="0"/>
                </a:moveTo>
                <a:lnTo>
                  <a:pt x="8577605" y="0"/>
                </a:lnTo>
                <a:lnTo>
                  <a:pt x="8577605" y="4696239"/>
                </a:lnTo>
                <a:lnTo>
                  <a:pt x="0" y="4696239"/>
                </a:lnTo>
                <a:lnTo>
                  <a:pt x="0" y="0"/>
                </a:lnTo>
                <a:close/>
              </a:path>
            </a:pathLst>
          </a:custGeom>
          <a:blipFill>
            <a:blip r:embed="rId2"/>
            <a:stretch>
              <a:fillRect l="0" t="0" r="0" b="0"/>
            </a:stretch>
          </a:blipFill>
        </p:spPr>
      </p:sp>
      <p:sp>
        <p:nvSpPr>
          <p:cNvPr name="Freeform 9" id="9"/>
          <p:cNvSpPr/>
          <p:nvPr/>
        </p:nvSpPr>
        <p:spPr>
          <a:xfrm flipH="false" flipV="false" rot="0">
            <a:off x="201601" y="1864248"/>
            <a:ext cx="9307194" cy="4696239"/>
          </a:xfrm>
          <a:custGeom>
            <a:avLst/>
            <a:gdLst/>
            <a:ahLst/>
            <a:cxnLst/>
            <a:rect r="r" b="b" t="t" l="l"/>
            <a:pathLst>
              <a:path h="4696239" w="9307194">
                <a:moveTo>
                  <a:pt x="0" y="0"/>
                </a:moveTo>
                <a:lnTo>
                  <a:pt x="9307193" y="0"/>
                </a:lnTo>
                <a:lnTo>
                  <a:pt x="9307193" y="4696239"/>
                </a:lnTo>
                <a:lnTo>
                  <a:pt x="0" y="4696239"/>
                </a:lnTo>
                <a:lnTo>
                  <a:pt x="0" y="0"/>
                </a:lnTo>
                <a:close/>
              </a:path>
            </a:pathLst>
          </a:custGeom>
          <a:blipFill>
            <a:blip r:embed="rId3"/>
            <a:stretch>
              <a:fillRect l="0" t="0" r="0" b="-10487"/>
            </a:stretch>
          </a:blipFill>
        </p:spPr>
      </p:sp>
      <p:sp>
        <p:nvSpPr>
          <p:cNvPr name="TextBox 10" id="10"/>
          <p:cNvSpPr txBox="true"/>
          <p:nvPr/>
        </p:nvSpPr>
        <p:spPr>
          <a:xfrm rot="0">
            <a:off x="4965217" y="529863"/>
            <a:ext cx="8171626" cy="892898"/>
          </a:xfrm>
          <a:prstGeom prst="rect">
            <a:avLst/>
          </a:prstGeom>
        </p:spPr>
        <p:txBody>
          <a:bodyPr anchor="t" rtlCol="false" tIns="0" lIns="0" bIns="0" rIns="0">
            <a:spAutoFit/>
          </a:bodyPr>
          <a:lstStyle/>
          <a:p>
            <a:pPr algn="ctr">
              <a:lnSpc>
                <a:spcPts val="7265"/>
              </a:lnSpc>
            </a:pPr>
            <a:r>
              <a:rPr lang="en-US" sz="5189">
                <a:solidFill>
                  <a:srgbClr val="000000"/>
                </a:solidFill>
                <a:latin typeface="Bobby Jones Soft"/>
                <a:ea typeface="Bobby Jones Soft"/>
                <a:cs typeface="Bobby Jones Soft"/>
                <a:sym typeface="Bobby Jones Soft"/>
              </a:rPr>
              <a:t>SEMH/Journaling</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612258" y="383652"/>
            <a:ext cx="9063483" cy="1290096"/>
            <a:chOff x="0" y="0"/>
            <a:chExt cx="4366195" cy="621484"/>
          </a:xfrm>
        </p:grpSpPr>
        <p:sp>
          <p:nvSpPr>
            <p:cNvPr name="Freeform 6" id="6"/>
            <p:cNvSpPr/>
            <p:nvPr/>
          </p:nvSpPr>
          <p:spPr>
            <a:xfrm flipH="false" flipV="false" rot="0">
              <a:off x="0" y="0"/>
              <a:ext cx="4366195" cy="621484"/>
            </a:xfrm>
            <a:custGeom>
              <a:avLst/>
              <a:gdLst/>
              <a:ahLst/>
              <a:cxnLst/>
              <a:rect r="r" b="b" t="t" l="l"/>
              <a:pathLst>
                <a:path h="621484" w="4366195">
                  <a:moveTo>
                    <a:pt x="17084" y="0"/>
                  </a:moveTo>
                  <a:lnTo>
                    <a:pt x="4349111" y="0"/>
                  </a:lnTo>
                  <a:cubicBezTo>
                    <a:pt x="4358546" y="0"/>
                    <a:pt x="4366195" y="7649"/>
                    <a:pt x="4366195" y="17084"/>
                  </a:cubicBezTo>
                  <a:lnTo>
                    <a:pt x="4366195" y="604400"/>
                  </a:lnTo>
                  <a:cubicBezTo>
                    <a:pt x="4366195" y="613835"/>
                    <a:pt x="4358546" y="621484"/>
                    <a:pt x="4349111" y="621484"/>
                  </a:cubicBezTo>
                  <a:lnTo>
                    <a:pt x="17084" y="621484"/>
                  </a:lnTo>
                  <a:cubicBezTo>
                    <a:pt x="7649" y="621484"/>
                    <a:pt x="0" y="613835"/>
                    <a:pt x="0" y="604400"/>
                  </a:cubicBezTo>
                  <a:lnTo>
                    <a:pt x="0" y="17084"/>
                  </a:lnTo>
                  <a:cubicBezTo>
                    <a:pt x="0" y="7649"/>
                    <a:pt x="7649" y="0"/>
                    <a:pt x="1708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4366195"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478013" y="2208664"/>
            <a:ext cx="8268490" cy="5869673"/>
          </a:xfrm>
          <a:custGeom>
            <a:avLst/>
            <a:gdLst/>
            <a:ahLst/>
            <a:cxnLst/>
            <a:rect r="r" b="b" t="t" l="l"/>
            <a:pathLst>
              <a:path h="5869673" w="8268490">
                <a:moveTo>
                  <a:pt x="0" y="0"/>
                </a:moveTo>
                <a:lnTo>
                  <a:pt x="8268491" y="0"/>
                </a:lnTo>
                <a:lnTo>
                  <a:pt x="8268491" y="5869672"/>
                </a:lnTo>
                <a:lnTo>
                  <a:pt x="0" y="5869672"/>
                </a:lnTo>
                <a:lnTo>
                  <a:pt x="0" y="0"/>
                </a:lnTo>
                <a:close/>
              </a:path>
            </a:pathLst>
          </a:custGeom>
          <a:blipFill>
            <a:blip r:embed="rId2"/>
            <a:stretch>
              <a:fillRect l="0" t="0" r="0" b="0"/>
            </a:stretch>
          </a:blipFill>
        </p:spPr>
      </p:sp>
      <p:sp>
        <p:nvSpPr>
          <p:cNvPr name="Freeform 9" id="9"/>
          <p:cNvSpPr/>
          <p:nvPr/>
        </p:nvSpPr>
        <p:spPr>
          <a:xfrm flipH="false" flipV="false" rot="0">
            <a:off x="9289960" y="2208664"/>
            <a:ext cx="8328204" cy="5876246"/>
          </a:xfrm>
          <a:custGeom>
            <a:avLst/>
            <a:gdLst/>
            <a:ahLst/>
            <a:cxnLst/>
            <a:rect r="r" b="b" t="t" l="l"/>
            <a:pathLst>
              <a:path h="5876246" w="8328204">
                <a:moveTo>
                  <a:pt x="0" y="0"/>
                </a:moveTo>
                <a:lnTo>
                  <a:pt x="8328205" y="0"/>
                </a:lnTo>
                <a:lnTo>
                  <a:pt x="8328205" y="5876245"/>
                </a:lnTo>
                <a:lnTo>
                  <a:pt x="0" y="5876245"/>
                </a:lnTo>
                <a:lnTo>
                  <a:pt x="0" y="0"/>
                </a:lnTo>
                <a:close/>
              </a:path>
            </a:pathLst>
          </a:custGeom>
          <a:blipFill>
            <a:blip r:embed="rId3"/>
            <a:stretch>
              <a:fillRect l="0" t="0" r="0" b="0"/>
            </a:stretch>
          </a:blipFill>
        </p:spPr>
      </p:sp>
      <p:sp>
        <p:nvSpPr>
          <p:cNvPr name="TextBox 10" id="10"/>
          <p:cNvSpPr txBox="true"/>
          <p:nvPr/>
        </p:nvSpPr>
        <p:spPr>
          <a:xfrm rot="0">
            <a:off x="4965217" y="529863"/>
            <a:ext cx="8171626" cy="892898"/>
          </a:xfrm>
          <a:prstGeom prst="rect">
            <a:avLst/>
          </a:prstGeom>
        </p:spPr>
        <p:txBody>
          <a:bodyPr anchor="t" rtlCol="false" tIns="0" lIns="0" bIns="0" rIns="0">
            <a:spAutoFit/>
          </a:bodyPr>
          <a:lstStyle/>
          <a:p>
            <a:pPr algn="ctr">
              <a:lnSpc>
                <a:spcPts val="7265"/>
              </a:lnSpc>
            </a:pPr>
            <a:r>
              <a:rPr lang="en-US" sz="5189">
                <a:solidFill>
                  <a:srgbClr val="000000"/>
                </a:solidFill>
                <a:latin typeface="Bobby Jones Soft"/>
                <a:ea typeface="Bobby Jones Soft"/>
                <a:cs typeface="Bobby Jones Soft"/>
                <a:sym typeface="Bobby Jones Soft"/>
              </a:rPr>
              <a:t>Flexible seating</a:t>
            </a:r>
          </a:p>
        </p:txBody>
      </p:sp>
    </p:spTree>
  </p:cSld>
  <p:clrMapOvr>
    <a:masterClrMapping/>
  </p:clrMapOvr>
</p:sld>
</file>

<file path=ppt/slides/slide11.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TextBox 8" id="8"/>
          <p:cNvSpPr txBox="true"/>
          <p:nvPr/>
        </p:nvSpPr>
        <p:spPr>
          <a:xfrm rot="0">
            <a:off x="4148902" y="1224527"/>
            <a:ext cx="9990195"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Pastoral Care</a:t>
            </a:r>
          </a:p>
        </p:txBody>
      </p:sp>
      <p:grpSp>
        <p:nvGrpSpPr>
          <p:cNvPr name="Group 9" id="9"/>
          <p:cNvGrpSpPr/>
          <p:nvPr/>
        </p:nvGrpSpPr>
        <p:grpSpPr>
          <a:xfrm rot="0">
            <a:off x="6751465" y="6983798"/>
            <a:ext cx="10507835" cy="2630431"/>
            <a:chOff x="0" y="0"/>
            <a:chExt cx="3648452" cy="913319"/>
          </a:xfrm>
        </p:grpSpPr>
        <p:sp>
          <p:nvSpPr>
            <p:cNvPr name="Freeform 10" id="10"/>
            <p:cNvSpPr/>
            <p:nvPr/>
          </p:nvSpPr>
          <p:spPr>
            <a:xfrm flipH="false" flipV="false" rot="0">
              <a:off x="0" y="0"/>
              <a:ext cx="3648452" cy="913319"/>
            </a:xfrm>
            <a:custGeom>
              <a:avLst/>
              <a:gdLst/>
              <a:ahLst/>
              <a:cxnLst/>
              <a:rect r="r" b="b" t="t" l="l"/>
              <a:pathLst>
                <a:path h="913319" w="3648452">
                  <a:moveTo>
                    <a:pt x="14736" y="0"/>
                  </a:moveTo>
                  <a:lnTo>
                    <a:pt x="3633716" y="0"/>
                  </a:lnTo>
                  <a:cubicBezTo>
                    <a:pt x="3637624" y="0"/>
                    <a:pt x="3641372" y="1552"/>
                    <a:pt x="3644136" y="4316"/>
                  </a:cubicBezTo>
                  <a:cubicBezTo>
                    <a:pt x="3646899" y="7079"/>
                    <a:pt x="3648452" y="10827"/>
                    <a:pt x="3648452" y="14736"/>
                  </a:cubicBezTo>
                  <a:lnTo>
                    <a:pt x="3648452" y="898583"/>
                  </a:lnTo>
                  <a:cubicBezTo>
                    <a:pt x="3648452" y="902491"/>
                    <a:pt x="3646899" y="906239"/>
                    <a:pt x="3644136" y="909003"/>
                  </a:cubicBezTo>
                  <a:cubicBezTo>
                    <a:pt x="3641372" y="911766"/>
                    <a:pt x="3637624" y="913319"/>
                    <a:pt x="3633716" y="913319"/>
                  </a:cubicBezTo>
                  <a:lnTo>
                    <a:pt x="14736" y="913319"/>
                  </a:lnTo>
                  <a:cubicBezTo>
                    <a:pt x="10827" y="913319"/>
                    <a:pt x="7079" y="911766"/>
                    <a:pt x="4316" y="909003"/>
                  </a:cubicBezTo>
                  <a:cubicBezTo>
                    <a:pt x="1552" y="906239"/>
                    <a:pt x="0" y="902491"/>
                    <a:pt x="0" y="898583"/>
                  </a:cubicBezTo>
                  <a:lnTo>
                    <a:pt x="0" y="14736"/>
                  </a:lnTo>
                  <a:cubicBezTo>
                    <a:pt x="0" y="10827"/>
                    <a:pt x="1552" y="7079"/>
                    <a:pt x="4316" y="4316"/>
                  </a:cubicBezTo>
                  <a:cubicBezTo>
                    <a:pt x="7079" y="1552"/>
                    <a:pt x="10827" y="0"/>
                    <a:pt x="14736" y="0"/>
                  </a:cubicBezTo>
                  <a:close/>
                </a:path>
              </a:pathLst>
            </a:custGeom>
            <a:solidFill>
              <a:srgbClr val="FFFFFF"/>
            </a:solidFill>
            <a:ln w="28575" cap="sq">
              <a:solidFill>
                <a:srgbClr val="901F1F"/>
              </a:solidFill>
              <a:prstDash val="solid"/>
              <a:miter/>
            </a:ln>
          </p:spPr>
        </p:sp>
        <p:sp>
          <p:nvSpPr>
            <p:cNvPr name="TextBox 11" id="11"/>
            <p:cNvSpPr txBox="true"/>
            <p:nvPr/>
          </p:nvSpPr>
          <p:spPr>
            <a:xfrm>
              <a:off x="0" y="-28575"/>
              <a:ext cx="3648452" cy="941894"/>
            </a:xfrm>
            <a:prstGeom prst="rect">
              <a:avLst/>
            </a:prstGeom>
          </p:spPr>
          <p:txBody>
            <a:bodyPr anchor="ctr" rtlCol="false" tIns="38534" lIns="38534" bIns="38534" rIns="38534"/>
            <a:lstStyle/>
            <a:p>
              <a:pPr algn="ctr">
                <a:lnSpc>
                  <a:spcPts val="2017"/>
                </a:lnSpc>
              </a:pPr>
            </a:p>
          </p:txBody>
        </p:sp>
      </p:grpSp>
      <p:grpSp>
        <p:nvGrpSpPr>
          <p:cNvPr name="Group 12" id="12"/>
          <p:cNvGrpSpPr/>
          <p:nvPr/>
        </p:nvGrpSpPr>
        <p:grpSpPr>
          <a:xfrm rot="0">
            <a:off x="6751465" y="3675499"/>
            <a:ext cx="4733852" cy="2630431"/>
            <a:chOff x="0" y="0"/>
            <a:chExt cx="1643652" cy="913319"/>
          </a:xfrm>
        </p:grpSpPr>
        <p:sp>
          <p:nvSpPr>
            <p:cNvPr name="Freeform 13" id="13"/>
            <p:cNvSpPr/>
            <p:nvPr/>
          </p:nvSpPr>
          <p:spPr>
            <a:xfrm flipH="false" flipV="false" rot="0">
              <a:off x="0" y="0"/>
              <a:ext cx="1643652" cy="913319"/>
            </a:xfrm>
            <a:custGeom>
              <a:avLst/>
              <a:gdLst/>
              <a:ahLst/>
              <a:cxnLst/>
              <a:rect r="r" b="b" t="t" l="l"/>
              <a:pathLst>
                <a:path h="913319" w="1643652">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name="TextBox 14" id="14"/>
            <p:cNvSpPr txBox="true"/>
            <p:nvPr/>
          </p:nvSpPr>
          <p:spPr>
            <a:xfrm>
              <a:off x="0" y="-28575"/>
              <a:ext cx="1643652" cy="941894"/>
            </a:xfrm>
            <a:prstGeom prst="rect">
              <a:avLst/>
            </a:prstGeom>
          </p:spPr>
          <p:txBody>
            <a:bodyPr anchor="ctr" rtlCol="false" tIns="38534" lIns="38534" bIns="38534" rIns="38534"/>
            <a:lstStyle/>
            <a:p>
              <a:pPr algn="ctr">
                <a:lnSpc>
                  <a:spcPts val="2017"/>
                </a:lnSpc>
              </a:pPr>
            </a:p>
          </p:txBody>
        </p:sp>
      </p:grpSp>
      <p:grpSp>
        <p:nvGrpSpPr>
          <p:cNvPr name="Group 15" id="15"/>
          <p:cNvGrpSpPr/>
          <p:nvPr/>
        </p:nvGrpSpPr>
        <p:grpSpPr>
          <a:xfrm rot="0">
            <a:off x="12475917" y="3675499"/>
            <a:ext cx="4733852" cy="2630431"/>
            <a:chOff x="0" y="0"/>
            <a:chExt cx="1643652" cy="913319"/>
          </a:xfrm>
        </p:grpSpPr>
        <p:sp>
          <p:nvSpPr>
            <p:cNvPr name="Freeform 16" id="16"/>
            <p:cNvSpPr/>
            <p:nvPr/>
          </p:nvSpPr>
          <p:spPr>
            <a:xfrm flipH="false" flipV="false" rot="0">
              <a:off x="0" y="0"/>
              <a:ext cx="1643652" cy="913319"/>
            </a:xfrm>
            <a:custGeom>
              <a:avLst/>
              <a:gdLst/>
              <a:ahLst/>
              <a:cxnLst/>
              <a:rect r="r" b="b" t="t" l="l"/>
              <a:pathLst>
                <a:path h="913319" w="1643652">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name="TextBox 17" id="17"/>
            <p:cNvSpPr txBox="true"/>
            <p:nvPr/>
          </p:nvSpPr>
          <p:spPr>
            <a:xfrm>
              <a:off x="0" y="-28575"/>
              <a:ext cx="1643652" cy="941894"/>
            </a:xfrm>
            <a:prstGeom prst="rect">
              <a:avLst/>
            </a:prstGeom>
          </p:spPr>
          <p:txBody>
            <a:bodyPr anchor="ctr" rtlCol="false" tIns="38534" lIns="38534" bIns="38534" rIns="38534"/>
            <a:lstStyle/>
            <a:p>
              <a:pPr algn="ctr">
                <a:lnSpc>
                  <a:spcPts val="2017"/>
                </a:lnSpc>
              </a:pPr>
            </a:p>
          </p:txBody>
        </p:sp>
      </p:grpSp>
      <p:grpSp>
        <p:nvGrpSpPr>
          <p:cNvPr name="Group 18" id="18"/>
          <p:cNvGrpSpPr/>
          <p:nvPr/>
        </p:nvGrpSpPr>
        <p:grpSpPr>
          <a:xfrm rot="0">
            <a:off x="1155902" y="6983798"/>
            <a:ext cx="4733852" cy="2630431"/>
            <a:chOff x="0" y="0"/>
            <a:chExt cx="1643652" cy="913319"/>
          </a:xfrm>
        </p:grpSpPr>
        <p:sp>
          <p:nvSpPr>
            <p:cNvPr name="Freeform 19" id="19"/>
            <p:cNvSpPr/>
            <p:nvPr/>
          </p:nvSpPr>
          <p:spPr>
            <a:xfrm flipH="false" flipV="false" rot="0">
              <a:off x="0" y="0"/>
              <a:ext cx="1643652" cy="913319"/>
            </a:xfrm>
            <a:custGeom>
              <a:avLst/>
              <a:gdLst/>
              <a:ahLst/>
              <a:cxnLst/>
              <a:rect r="r" b="b" t="t" l="l"/>
              <a:pathLst>
                <a:path h="913319" w="1643652">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name="TextBox 20" id="20"/>
            <p:cNvSpPr txBox="true"/>
            <p:nvPr/>
          </p:nvSpPr>
          <p:spPr>
            <a:xfrm>
              <a:off x="0" y="-28575"/>
              <a:ext cx="1643652" cy="941894"/>
            </a:xfrm>
            <a:prstGeom prst="rect">
              <a:avLst/>
            </a:prstGeom>
          </p:spPr>
          <p:txBody>
            <a:bodyPr anchor="ctr" rtlCol="false" tIns="38534" lIns="38534" bIns="38534" rIns="38534"/>
            <a:lstStyle/>
            <a:p>
              <a:pPr algn="ctr">
                <a:lnSpc>
                  <a:spcPts val="2017"/>
                </a:lnSpc>
              </a:pPr>
            </a:p>
          </p:txBody>
        </p:sp>
      </p:grpSp>
      <p:grpSp>
        <p:nvGrpSpPr>
          <p:cNvPr name="Group 21" id="21"/>
          <p:cNvGrpSpPr/>
          <p:nvPr/>
        </p:nvGrpSpPr>
        <p:grpSpPr>
          <a:xfrm rot="0">
            <a:off x="1155902" y="3675499"/>
            <a:ext cx="4733852" cy="2630431"/>
            <a:chOff x="0" y="0"/>
            <a:chExt cx="1643652" cy="913319"/>
          </a:xfrm>
        </p:grpSpPr>
        <p:sp>
          <p:nvSpPr>
            <p:cNvPr name="Freeform 22" id="22"/>
            <p:cNvSpPr/>
            <p:nvPr/>
          </p:nvSpPr>
          <p:spPr>
            <a:xfrm flipH="false" flipV="false" rot="0">
              <a:off x="0" y="0"/>
              <a:ext cx="1643652" cy="913319"/>
            </a:xfrm>
            <a:custGeom>
              <a:avLst/>
              <a:gdLst/>
              <a:ahLst/>
              <a:cxnLst/>
              <a:rect r="r" b="b" t="t" l="l"/>
              <a:pathLst>
                <a:path h="913319" w="1643652">
                  <a:moveTo>
                    <a:pt x="32709" y="0"/>
                  </a:moveTo>
                  <a:lnTo>
                    <a:pt x="1610944" y="0"/>
                  </a:lnTo>
                  <a:cubicBezTo>
                    <a:pt x="1619619" y="0"/>
                    <a:pt x="1627938" y="3446"/>
                    <a:pt x="1634072" y="9580"/>
                  </a:cubicBezTo>
                  <a:cubicBezTo>
                    <a:pt x="1640206" y="15714"/>
                    <a:pt x="1643652" y="24034"/>
                    <a:pt x="1643652" y="32709"/>
                  </a:cubicBezTo>
                  <a:lnTo>
                    <a:pt x="1643652" y="880610"/>
                  </a:lnTo>
                  <a:cubicBezTo>
                    <a:pt x="1643652" y="889285"/>
                    <a:pt x="1640206" y="897604"/>
                    <a:pt x="1634072" y="903738"/>
                  </a:cubicBezTo>
                  <a:cubicBezTo>
                    <a:pt x="1627938" y="909872"/>
                    <a:pt x="1619619" y="913319"/>
                    <a:pt x="1610944" y="913319"/>
                  </a:cubicBezTo>
                  <a:lnTo>
                    <a:pt x="32709" y="913319"/>
                  </a:lnTo>
                  <a:cubicBezTo>
                    <a:pt x="24034" y="913319"/>
                    <a:pt x="15714" y="909872"/>
                    <a:pt x="9580" y="903738"/>
                  </a:cubicBezTo>
                  <a:cubicBezTo>
                    <a:pt x="3446" y="897604"/>
                    <a:pt x="0" y="889285"/>
                    <a:pt x="0" y="880610"/>
                  </a:cubicBezTo>
                  <a:lnTo>
                    <a:pt x="0" y="32709"/>
                  </a:lnTo>
                  <a:cubicBezTo>
                    <a:pt x="0" y="24034"/>
                    <a:pt x="3446" y="15714"/>
                    <a:pt x="9580" y="9580"/>
                  </a:cubicBezTo>
                  <a:cubicBezTo>
                    <a:pt x="15714" y="3446"/>
                    <a:pt x="24034" y="0"/>
                    <a:pt x="32709" y="0"/>
                  </a:cubicBezTo>
                  <a:close/>
                </a:path>
              </a:pathLst>
            </a:custGeom>
            <a:solidFill>
              <a:srgbClr val="FFFFFF"/>
            </a:solidFill>
            <a:ln w="28575" cap="sq">
              <a:solidFill>
                <a:srgbClr val="901F1F"/>
              </a:solidFill>
              <a:prstDash val="solid"/>
              <a:miter/>
            </a:ln>
          </p:spPr>
        </p:sp>
        <p:sp>
          <p:nvSpPr>
            <p:cNvPr name="TextBox 23" id="23"/>
            <p:cNvSpPr txBox="true"/>
            <p:nvPr/>
          </p:nvSpPr>
          <p:spPr>
            <a:xfrm>
              <a:off x="0" y="-28575"/>
              <a:ext cx="1643652" cy="941894"/>
            </a:xfrm>
            <a:prstGeom prst="rect">
              <a:avLst/>
            </a:prstGeom>
          </p:spPr>
          <p:txBody>
            <a:bodyPr anchor="ctr" rtlCol="false" tIns="38534" lIns="38534" bIns="38534" rIns="38534"/>
            <a:lstStyle/>
            <a:p>
              <a:pPr algn="ctr">
                <a:lnSpc>
                  <a:spcPts val="2017"/>
                </a:lnSpc>
              </a:pPr>
            </a:p>
          </p:txBody>
        </p:sp>
      </p:grpSp>
      <p:sp>
        <p:nvSpPr>
          <p:cNvPr name="TextBox 24" id="24"/>
          <p:cNvSpPr txBox="true"/>
          <p:nvPr/>
        </p:nvSpPr>
        <p:spPr>
          <a:xfrm rot="0">
            <a:off x="6922132" y="7229855"/>
            <a:ext cx="10166500" cy="2139315"/>
          </a:xfrm>
          <a:prstGeom prst="rect">
            <a:avLst/>
          </a:prstGeom>
        </p:spPr>
        <p:txBody>
          <a:bodyPr anchor="t" rtlCol="false" tIns="0" lIns="0" bIns="0" rIns="0">
            <a:spAutoFit/>
          </a:bodyPr>
          <a:lstStyle/>
          <a:p>
            <a:pPr algn="ctr">
              <a:lnSpc>
                <a:spcPts val="3359"/>
              </a:lnSpc>
              <a:spcBef>
                <a:spcPct val="0"/>
              </a:spcBef>
            </a:pPr>
            <a:r>
              <a:rPr lang="en-US" sz="2400">
                <a:solidFill>
                  <a:srgbClr val="000000"/>
                </a:solidFill>
                <a:latin typeface="Zing Rust Script"/>
                <a:ea typeface="Zing Rust Script"/>
                <a:cs typeface="Zing Rust Script"/>
                <a:sym typeface="Zing Rust Script"/>
              </a:rPr>
              <a:t>We provide support and guidance to pupils and their families, helping them to address any social, emotional and/or behavioural needs. This may include: building confidence &amp; self-esteem, developing social skills, coping with bereavement and other life events, new pupil induction &amp; transition between key stages.​</a:t>
            </a:r>
          </a:p>
        </p:txBody>
      </p:sp>
      <p:sp>
        <p:nvSpPr>
          <p:cNvPr name="TextBox 25" id="25"/>
          <p:cNvSpPr txBox="true"/>
          <p:nvPr/>
        </p:nvSpPr>
        <p:spPr>
          <a:xfrm rot="0">
            <a:off x="7443170" y="3674994"/>
            <a:ext cx="3401660" cy="2431416"/>
          </a:xfrm>
          <a:prstGeom prst="rect">
            <a:avLst/>
          </a:prstGeom>
        </p:spPr>
        <p:txBody>
          <a:bodyPr anchor="t" rtlCol="false" tIns="0" lIns="0" bIns="0" rIns="0">
            <a:spAutoFit/>
          </a:bodyPr>
          <a:lstStyle/>
          <a:p>
            <a:pPr algn="ctr">
              <a:lnSpc>
                <a:spcPts val="6159"/>
              </a:lnSpc>
              <a:spcBef>
                <a:spcPct val="0"/>
              </a:spcBef>
            </a:pPr>
            <a:r>
              <a:rPr lang="en-US" sz="4399">
                <a:solidFill>
                  <a:srgbClr val="000000"/>
                </a:solidFill>
                <a:latin typeface="Zing Rust Script"/>
                <a:ea typeface="Zing Rust Script"/>
                <a:cs typeface="Zing Rust Script"/>
                <a:sym typeface="Zing Rust Script"/>
              </a:rPr>
              <a:t>Targeted individual support</a:t>
            </a:r>
          </a:p>
        </p:txBody>
      </p:sp>
      <p:sp>
        <p:nvSpPr>
          <p:cNvPr name="TextBox 26" id="26"/>
          <p:cNvSpPr txBox="true"/>
          <p:nvPr/>
        </p:nvSpPr>
        <p:spPr>
          <a:xfrm rot="0">
            <a:off x="13142012" y="3674994"/>
            <a:ext cx="3401660" cy="2431416"/>
          </a:xfrm>
          <a:prstGeom prst="rect">
            <a:avLst/>
          </a:prstGeom>
        </p:spPr>
        <p:txBody>
          <a:bodyPr anchor="t" rtlCol="false" tIns="0" lIns="0" bIns="0" rIns="0">
            <a:spAutoFit/>
          </a:bodyPr>
          <a:lstStyle/>
          <a:p>
            <a:pPr algn="ctr">
              <a:lnSpc>
                <a:spcPts val="6159"/>
              </a:lnSpc>
              <a:spcBef>
                <a:spcPct val="0"/>
              </a:spcBef>
            </a:pPr>
            <a:r>
              <a:rPr lang="en-US" sz="4399">
                <a:solidFill>
                  <a:srgbClr val="000000"/>
                </a:solidFill>
                <a:latin typeface="Zing Rust Script"/>
                <a:ea typeface="Zing Rust Script"/>
                <a:cs typeface="Zing Rust Script"/>
                <a:sym typeface="Zing Rust Script"/>
              </a:rPr>
              <a:t>Support and advice to parents</a:t>
            </a:r>
          </a:p>
        </p:txBody>
      </p:sp>
      <p:sp>
        <p:nvSpPr>
          <p:cNvPr name="TextBox 27" id="27"/>
          <p:cNvSpPr txBox="true"/>
          <p:nvPr/>
        </p:nvSpPr>
        <p:spPr>
          <a:xfrm rot="0">
            <a:off x="1376230" y="6963155"/>
            <a:ext cx="4293195" cy="2431416"/>
          </a:xfrm>
          <a:prstGeom prst="rect">
            <a:avLst/>
          </a:prstGeom>
        </p:spPr>
        <p:txBody>
          <a:bodyPr anchor="t" rtlCol="false" tIns="0" lIns="0" bIns="0" rIns="0">
            <a:spAutoFit/>
          </a:bodyPr>
          <a:lstStyle/>
          <a:p>
            <a:pPr algn="ctr">
              <a:lnSpc>
                <a:spcPts val="6159"/>
              </a:lnSpc>
              <a:spcBef>
                <a:spcPct val="0"/>
              </a:spcBef>
            </a:pPr>
            <a:r>
              <a:rPr lang="en-US" sz="4399">
                <a:solidFill>
                  <a:srgbClr val="000000"/>
                </a:solidFill>
                <a:latin typeface="Zing Rust Script"/>
                <a:ea typeface="Zing Rust Script"/>
                <a:cs typeface="Zing Rust Script"/>
                <a:sym typeface="Zing Rust Script"/>
              </a:rPr>
              <a:t>Support and advice to teachers and other staff</a:t>
            </a:r>
          </a:p>
        </p:txBody>
      </p:sp>
      <p:sp>
        <p:nvSpPr>
          <p:cNvPr name="TextBox 28" id="28"/>
          <p:cNvSpPr txBox="true"/>
          <p:nvPr/>
        </p:nvSpPr>
        <p:spPr>
          <a:xfrm rot="0">
            <a:off x="1841608" y="4065519"/>
            <a:ext cx="3401660" cy="1650366"/>
          </a:xfrm>
          <a:prstGeom prst="rect">
            <a:avLst/>
          </a:prstGeom>
        </p:spPr>
        <p:txBody>
          <a:bodyPr anchor="t" rtlCol="false" tIns="0" lIns="0" bIns="0" rIns="0">
            <a:spAutoFit/>
          </a:bodyPr>
          <a:lstStyle/>
          <a:p>
            <a:pPr algn="ctr">
              <a:lnSpc>
                <a:spcPts val="6159"/>
              </a:lnSpc>
              <a:spcBef>
                <a:spcPct val="0"/>
              </a:spcBef>
            </a:pPr>
            <a:r>
              <a:rPr lang="en-US" sz="4399">
                <a:solidFill>
                  <a:srgbClr val="000000"/>
                </a:solidFill>
                <a:latin typeface="Zing Rust Script"/>
                <a:ea typeface="Zing Rust Script"/>
                <a:cs typeface="Zing Rust Script"/>
                <a:sym typeface="Zing Rust Script"/>
              </a:rPr>
              <a:t>Intervention Groups</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3493371" y="3000228"/>
            <a:ext cx="11301259" cy="6258072"/>
          </a:xfrm>
          <a:custGeom>
            <a:avLst/>
            <a:gdLst/>
            <a:ahLst/>
            <a:cxnLst/>
            <a:rect r="r" b="b" t="t" l="l"/>
            <a:pathLst>
              <a:path h="6258072" w="11301259">
                <a:moveTo>
                  <a:pt x="0" y="0"/>
                </a:moveTo>
                <a:lnTo>
                  <a:pt x="11301258" y="0"/>
                </a:lnTo>
                <a:lnTo>
                  <a:pt x="11301258" y="6258072"/>
                </a:lnTo>
                <a:lnTo>
                  <a:pt x="0" y="6258072"/>
                </a:lnTo>
                <a:lnTo>
                  <a:pt x="0" y="0"/>
                </a:lnTo>
                <a:close/>
              </a:path>
            </a:pathLst>
          </a:custGeom>
          <a:blipFill>
            <a:blip r:embed="rId2"/>
            <a:stretch>
              <a:fillRect l="0" t="0" r="0" b="0"/>
            </a:stretch>
          </a:blipFill>
        </p:spPr>
      </p:sp>
      <p:sp>
        <p:nvSpPr>
          <p:cNvPr name="TextBox 9" id="9"/>
          <p:cNvSpPr txBox="true"/>
          <p:nvPr/>
        </p:nvSpPr>
        <p:spPr>
          <a:xfrm rot="0">
            <a:off x="4148902" y="1224527"/>
            <a:ext cx="9990195"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Pastoral Care</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8590618" cy="1789924"/>
            <a:chOff x="0" y="0"/>
            <a:chExt cx="2982770" cy="621484"/>
          </a:xfrm>
        </p:grpSpPr>
        <p:sp>
          <p:nvSpPr>
            <p:cNvPr name="Freeform 6" id="6"/>
            <p:cNvSpPr/>
            <p:nvPr/>
          </p:nvSpPr>
          <p:spPr>
            <a:xfrm flipH="false" flipV="false" rot="0">
              <a:off x="0" y="0"/>
              <a:ext cx="2982770" cy="621484"/>
            </a:xfrm>
            <a:custGeom>
              <a:avLst/>
              <a:gdLst/>
              <a:ahLst/>
              <a:cxnLst/>
              <a:rect r="r" b="b" t="t" l="l"/>
              <a:pathLst>
                <a:path h="621484" w="2982770">
                  <a:moveTo>
                    <a:pt x="18024" y="0"/>
                  </a:moveTo>
                  <a:lnTo>
                    <a:pt x="2964746" y="0"/>
                  </a:lnTo>
                  <a:cubicBezTo>
                    <a:pt x="2969526" y="0"/>
                    <a:pt x="2974111" y="1899"/>
                    <a:pt x="2977491" y="5279"/>
                  </a:cubicBezTo>
                  <a:cubicBezTo>
                    <a:pt x="2980871" y="8659"/>
                    <a:pt x="2982770" y="13244"/>
                    <a:pt x="2982770" y="18024"/>
                  </a:cubicBezTo>
                  <a:lnTo>
                    <a:pt x="2982770" y="603460"/>
                  </a:lnTo>
                  <a:cubicBezTo>
                    <a:pt x="2982770" y="608240"/>
                    <a:pt x="2980871" y="612825"/>
                    <a:pt x="2977491" y="616205"/>
                  </a:cubicBezTo>
                  <a:cubicBezTo>
                    <a:pt x="2974111" y="619585"/>
                    <a:pt x="2969526" y="621484"/>
                    <a:pt x="2964746" y="621484"/>
                  </a:cubicBezTo>
                  <a:lnTo>
                    <a:pt x="18024" y="621484"/>
                  </a:lnTo>
                  <a:cubicBezTo>
                    <a:pt x="13244" y="621484"/>
                    <a:pt x="8659" y="619585"/>
                    <a:pt x="5279" y="616205"/>
                  </a:cubicBezTo>
                  <a:cubicBezTo>
                    <a:pt x="1899" y="612825"/>
                    <a:pt x="0" y="608240"/>
                    <a:pt x="0" y="603460"/>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2982770"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8590618" cy="6128492"/>
            <a:chOff x="0" y="0"/>
            <a:chExt cx="2982770" cy="2127889"/>
          </a:xfrm>
        </p:grpSpPr>
        <p:sp>
          <p:nvSpPr>
            <p:cNvPr name="Freeform 9" id="9"/>
            <p:cNvSpPr/>
            <p:nvPr/>
          </p:nvSpPr>
          <p:spPr>
            <a:xfrm flipH="false" flipV="false" rot="0">
              <a:off x="0" y="0"/>
              <a:ext cx="2982770" cy="2127889"/>
            </a:xfrm>
            <a:custGeom>
              <a:avLst/>
              <a:gdLst/>
              <a:ahLst/>
              <a:cxnLst/>
              <a:rect r="r" b="b" t="t" l="l"/>
              <a:pathLst>
                <a:path h="2127889" w="2982770">
                  <a:moveTo>
                    <a:pt x="18024" y="0"/>
                  </a:moveTo>
                  <a:lnTo>
                    <a:pt x="2964746" y="0"/>
                  </a:lnTo>
                  <a:cubicBezTo>
                    <a:pt x="2969526" y="0"/>
                    <a:pt x="2974111" y="1899"/>
                    <a:pt x="2977491" y="5279"/>
                  </a:cubicBezTo>
                  <a:cubicBezTo>
                    <a:pt x="2980871" y="8659"/>
                    <a:pt x="2982770" y="13244"/>
                    <a:pt x="2982770" y="18024"/>
                  </a:cubicBezTo>
                  <a:lnTo>
                    <a:pt x="2982770" y="2109865"/>
                  </a:lnTo>
                  <a:cubicBezTo>
                    <a:pt x="2982770" y="2114645"/>
                    <a:pt x="2980871" y="2119229"/>
                    <a:pt x="2977491" y="2122610"/>
                  </a:cubicBezTo>
                  <a:cubicBezTo>
                    <a:pt x="2974111" y="2125990"/>
                    <a:pt x="2969526" y="2127889"/>
                    <a:pt x="2964746" y="2127889"/>
                  </a:cubicBezTo>
                  <a:lnTo>
                    <a:pt x="18024" y="2127889"/>
                  </a:lnTo>
                  <a:cubicBezTo>
                    <a:pt x="13244" y="2127889"/>
                    <a:pt x="8659" y="2125990"/>
                    <a:pt x="5279" y="2122610"/>
                  </a:cubicBezTo>
                  <a:cubicBezTo>
                    <a:pt x="1899" y="2119229"/>
                    <a:pt x="0" y="2114645"/>
                    <a:pt x="0" y="2109865"/>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2982770" cy="2194564"/>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11916508" y="1028700"/>
            <a:ext cx="3914294" cy="5175148"/>
          </a:xfrm>
          <a:custGeom>
            <a:avLst/>
            <a:gdLst/>
            <a:ahLst/>
            <a:cxnLst/>
            <a:rect r="r" b="b" t="t" l="l"/>
            <a:pathLst>
              <a:path h="5175148" w="3914294">
                <a:moveTo>
                  <a:pt x="0" y="0"/>
                </a:moveTo>
                <a:lnTo>
                  <a:pt x="3914294" y="0"/>
                </a:lnTo>
                <a:lnTo>
                  <a:pt x="3914294" y="5175148"/>
                </a:lnTo>
                <a:lnTo>
                  <a:pt x="0" y="5175148"/>
                </a:lnTo>
                <a:lnTo>
                  <a:pt x="0" y="0"/>
                </a:lnTo>
                <a:close/>
              </a:path>
            </a:pathLst>
          </a:custGeom>
          <a:blipFill>
            <a:blip r:embed="rId2"/>
            <a:stretch>
              <a:fillRect l="0" t="0" r="0" b="0"/>
            </a:stretch>
          </a:blipFill>
          <a:ln w="38100" cap="sq">
            <a:solidFill>
              <a:srgbClr val="901F1F"/>
            </a:solidFill>
            <a:prstDash val="solid"/>
            <a:miter/>
          </a:ln>
        </p:spPr>
      </p:sp>
      <p:sp>
        <p:nvSpPr>
          <p:cNvPr name="TextBox 12" id="12"/>
          <p:cNvSpPr txBox="true"/>
          <p:nvPr/>
        </p:nvSpPr>
        <p:spPr>
          <a:xfrm rot="0">
            <a:off x="1231761" y="1224527"/>
            <a:ext cx="8184497"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Pastoral support</a:t>
            </a:r>
          </a:p>
        </p:txBody>
      </p:sp>
      <p:sp>
        <p:nvSpPr>
          <p:cNvPr name="TextBox 13" id="13"/>
          <p:cNvSpPr txBox="true"/>
          <p:nvPr/>
        </p:nvSpPr>
        <p:spPr>
          <a:xfrm rot="0">
            <a:off x="1028700" y="2825008"/>
            <a:ext cx="8590618" cy="6511076"/>
          </a:xfrm>
          <a:prstGeom prst="rect">
            <a:avLst/>
          </a:prstGeom>
        </p:spPr>
        <p:txBody>
          <a:bodyPr anchor="t" rtlCol="false" tIns="0" lIns="0" bIns="0" rIns="0">
            <a:spAutoFit/>
          </a:bodyPr>
          <a:lstStyle/>
          <a:p>
            <a:pPr algn="l" marL="658390" indent="-329195" lvl="1">
              <a:lnSpc>
                <a:spcPts val="6099"/>
              </a:lnSpc>
              <a:buFont typeface="Arial"/>
              <a:buChar char="•"/>
            </a:pPr>
            <a:r>
              <a:rPr lang="en-US" sz="3049">
                <a:solidFill>
                  <a:srgbClr val="000000"/>
                </a:solidFill>
                <a:latin typeface="Zing Rust Script"/>
                <a:ea typeface="Zing Rust Script"/>
                <a:cs typeface="Zing Rust Script"/>
                <a:sym typeface="Zing Rust Script"/>
              </a:rPr>
              <a:t>At Bramhope we recognise that positive social, emotional and mental health is fundamental to the healthy development and educational achievement of children. ​</a:t>
            </a:r>
          </a:p>
          <a:p>
            <a:pPr algn="l" marL="658390" indent="-329195" lvl="1">
              <a:lnSpc>
                <a:spcPts val="6099"/>
              </a:lnSpc>
              <a:buFont typeface="Arial"/>
              <a:buChar char="•"/>
            </a:pPr>
            <a:r>
              <a:rPr lang="en-US" sz="3049">
                <a:solidFill>
                  <a:srgbClr val="000000"/>
                </a:solidFill>
                <a:latin typeface="Zing Rust Script"/>
                <a:ea typeface="Zing Rust Script"/>
                <a:cs typeface="Zing Rust Script"/>
                <a:sym typeface="Zing Rust Script"/>
              </a:rPr>
              <a:t>We work closely with other adults and external agencies to identify and break down barriers to learning, helping children to stay motivated and "Be Their Best".​</a:t>
            </a:r>
          </a:p>
          <a:p>
            <a:pPr algn="l" marL="208817" indent="-104408" lvl="1">
              <a:lnSpc>
                <a:spcPts val="1934"/>
              </a:lnSpc>
              <a:buFont typeface="Arial"/>
              <a:buChar char="•"/>
            </a:pPr>
          </a:p>
        </p:txBody>
      </p:sp>
      <p:sp>
        <p:nvSpPr>
          <p:cNvPr name="TextBox 14" id="14"/>
          <p:cNvSpPr txBox="true"/>
          <p:nvPr/>
        </p:nvSpPr>
        <p:spPr>
          <a:xfrm rot="0">
            <a:off x="10595134" y="6432961"/>
            <a:ext cx="6664166" cy="2825339"/>
          </a:xfrm>
          <a:prstGeom prst="rect">
            <a:avLst/>
          </a:prstGeom>
        </p:spPr>
        <p:txBody>
          <a:bodyPr anchor="t" rtlCol="false" tIns="0" lIns="0" bIns="0" rIns="0">
            <a:spAutoFit/>
          </a:bodyPr>
          <a:lstStyle/>
          <a:p>
            <a:pPr algn="ctr">
              <a:lnSpc>
                <a:spcPts val="4397"/>
              </a:lnSpc>
              <a:spcBef>
                <a:spcPct val="0"/>
              </a:spcBef>
            </a:pPr>
            <a:r>
              <a:rPr lang="en-US" sz="3141">
                <a:solidFill>
                  <a:srgbClr val="000000"/>
                </a:solidFill>
                <a:latin typeface="Zing Rust Script"/>
                <a:ea typeface="Zing Rust Script"/>
                <a:cs typeface="Zing Rust Script"/>
                <a:sym typeface="Zing Rust Script"/>
              </a:rPr>
              <a:t>​Mrs Caroline Judd​</a:t>
            </a:r>
          </a:p>
          <a:p>
            <a:pPr algn="ctr">
              <a:lnSpc>
                <a:spcPts val="4397"/>
              </a:lnSpc>
              <a:spcBef>
                <a:spcPct val="0"/>
              </a:spcBef>
            </a:pPr>
            <a:r>
              <a:rPr lang="en-US" sz="3141">
                <a:solidFill>
                  <a:srgbClr val="000000"/>
                </a:solidFill>
                <a:latin typeface="Zing Rust Script"/>
                <a:ea typeface="Zing Rust Script"/>
                <a:cs typeface="Zing Rust Script"/>
                <a:sym typeface="Zing Rust Script"/>
              </a:rPr>
              <a:t>Pastoral Lead​</a:t>
            </a:r>
          </a:p>
          <a:p>
            <a:pPr algn="ctr">
              <a:lnSpc>
                <a:spcPts val="4397"/>
              </a:lnSpc>
              <a:spcBef>
                <a:spcPct val="0"/>
              </a:spcBef>
            </a:pPr>
            <a:r>
              <a:rPr lang="en-US" sz="3141">
                <a:solidFill>
                  <a:srgbClr val="000000"/>
                </a:solidFill>
                <a:latin typeface="Zing Rust Script"/>
                <a:ea typeface="Zing Rust Script"/>
                <a:cs typeface="Zing Rust Script"/>
                <a:sym typeface="Zing Rust Script"/>
              </a:rPr>
              <a:t>Deputy Designated Safeguarding lead​</a:t>
            </a:r>
          </a:p>
          <a:p>
            <a:pPr algn="ctr">
              <a:lnSpc>
                <a:spcPts val="4397"/>
              </a:lnSpc>
              <a:spcBef>
                <a:spcPct val="0"/>
              </a:spcBef>
            </a:pPr>
            <a:r>
              <a:rPr lang="en-US" sz="3141">
                <a:solidFill>
                  <a:srgbClr val="000000"/>
                </a:solidFill>
                <a:latin typeface="Zing Rust Script"/>
                <a:ea typeface="Zing Rust Script"/>
                <a:cs typeface="Zing Rust Script"/>
                <a:sym typeface="Zing Rust Script"/>
              </a:rPr>
              <a:t>​</a:t>
            </a:r>
          </a:p>
          <a:p>
            <a:pPr algn="ctr">
              <a:lnSpc>
                <a:spcPts val="4397"/>
              </a:lnSpc>
              <a:spcBef>
                <a:spcPct val="0"/>
              </a:spcBef>
            </a:pPr>
            <a:r>
              <a:rPr lang="en-US" sz="3141">
                <a:solidFill>
                  <a:srgbClr val="000000"/>
                </a:solidFill>
                <a:latin typeface="Zing Rust Script"/>
                <a:ea typeface="Zing Rust Script"/>
                <a:cs typeface="Zing Rust Script"/>
                <a:sym typeface="Zing Rust Script"/>
              </a:rPr>
              <a:t>pastoral@bramhopeprimaryschool.co.uk</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8590618" cy="1789924"/>
            <a:chOff x="0" y="0"/>
            <a:chExt cx="2982770" cy="621484"/>
          </a:xfrm>
        </p:grpSpPr>
        <p:sp>
          <p:nvSpPr>
            <p:cNvPr name="Freeform 6" id="6"/>
            <p:cNvSpPr/>
            <p:nvPr/>
          </p:nvSpPr>
          <p:spPr>
            <a:xfrm flipH="false" flipV="false" rot="0">
              <a:off x="0" y="0"/>
              <a:ext cx="2982770" cy="621484"/>
            </a:xfrm>
            <a:custGeom>
              <a:avLst/>
              <a:gdLst/>
              <a:ahLst/>
              <a:cxnLst/>
              <a:rect r="r" b="b" t="t" l="l"/>
              <a:pathLst>
                <a:path h="621484" w="2982770">
                  <a:moveTo>
                    <a:pt x="18024" y="0"/>
                  </a:moveTo>
                  <a:lnTo>
                    <a:pt x="2964746" y="0"/>
                  </a:lnTo>
                  <a:cubicBezTo>
                    <a:pt x="2969526" y="0"/>
                    <a:pt x="2974111" y="1899"/>
                    <a:pt x="2977491" y="5279"/>
                  </a:cubicBezTo>
                  <a:cubicBezTo>
                    <a:pt x="2980871" y="8659"/>
                    <a:pt x="2982770" y="13244"/>
                    <a:pt x="2982770" y="18024"/>
                  </a:cubicBezTo>
                  <a:lnTo>
                    <a:pt x="2982770" y="603460"/>
                  </a:lnTo>
                  <a:cubicBezTo>
                    <a:pt x="2982770" y="608240"/>
                    <a:pt x="2980871" y="612825"/>
                    <a:pt x="2977491" y="616205"/>
                  </a:cubicBezTo>
                  <a:cubicBezTo>
                    <a:pt x="2974111" y="619585"/>
                    <a:pt x="2969526" y="621484"/>
                    <a:pt x="2964746" y="621484"/>
                  </a:cubicBezTo>
                  <a:lnTo>
                    <a:pt x="18024" y="621484"/>
                  </a:lnTo>
                  <a:cubicBezTo>
                    <a:pt x="13244" y="621484"/>
                    <a:pt x="8659" y="619585"/>
                    <a:pt x="5279" y="616205"/>
                  </a:cubicBezTo>
                  <a:cubicBezTo>
                    <a:pt x="1899" y="612825"/>
                    <a:pt x="0" y="608240"/>
                    <a:pt x="0" y="603460"/>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2982770"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8590618" cy="6128492"/>
            <a:chOff x="0" y="0"/>
            <a:chExt cx="2982770" cy="2127889"/>
          </a:xfrm>
        </p:grpSpPr>
        <p:sp>
          <p:nvSpPr>
            <p:cNvPr name="Freeform 9" id="9"/>
            <p:cNvSpPr/>
            <p:nvPr/>
          </p:nvSpPr>
          <p:spPr>
            <a:xfrm flipH="false" flipV="false" rot="0">
              <a:off x="0" y="0"/>
              <a:ext cx="2982770" cy="2127889"/>
            </a:xfrm>
            <a:custGeom>
              <a:avLst/>
              <a:gdLst/>
              <a:ahLst/>
              <a:cxnLst/>
              <a:rect r="r" b="b" t="t" l="l"/>
              <a:pathLst>
                <a:path h="2127889" w="2982770">
                  <a:moveTo>
                    <a:pt x="18024" y="0"/>
                  </a:moveTo>
                  <a:lnTo>
                    <a:pt x="2964746" y="0"/>
                  </a:lnTo>
                  <a:cubicBezTo>
                    <a:pt x="2969526" y="0"/>
                    <a:pt x="2974111" y="1899"/>
                    <a:pt x="2977491" y="5279"/>
                  </a:cubicBezTo>
                  <a:cubicBezTo>
                    <a:pt x="2980871" y="8659"/>
                    <a:pt x="2982770" y="13244"/>
                    <a:pt x="2982770" y="18024"/>
                  </a:cubicBezTo>
                  <a:lnTo>
                    <a:pt x="2982770" y="2109865"/>
                  </a:lnTo>
                  <a:cubicBezTo>
                    <a:pt x="2982770" y="2114645"/>
                    <a:pt x="2980871" y="2119229"/>
                    <a:pt x="2977491" y="2122610"/>
                  </a:cubicBezTo>
                  <a:cubicBezTo>
                    <a:pt x="2974111" y="2125990"/>
                    <a:pt x="2969526" y="2127889"/>
                    <a:pt x="2964746" y="2127889"/>
                  </a:cubicBezTo>
                  <a:lnTo>
                    <a:pt x="18024" y="2127889"/>
                  </a:lnTo>
                  <a:cubicBezTo>
                    <a:pt x="13244" y="2127889"/>
                    <a:pt x="8659" y="2125990"/>
                    <a:pt x="5279" y="2122610"/>
                  </a:cubicBezTo>
                  <a:cubicBezTo>
                    <a:pt x="1899" y="2119229"/>
                    <a:pt x="0" y="2114645"/>
                    <a:pt x="0" y="2109865"/>
                  </a:cubicBezTo>
                  <a:lnTo>
                    <a:pt x="0" y="18024"/>
                  </a:lnTo>
                  <a:cubicBezTo>
                    <a:pt x="0" y="13244"/>
                    <a:pt x="1899" y="8659"/>
                    <a:pt x="5279" y="5279"/>
                  </a:cubicBezTo>
                  <a:cubicBezTo>
                    <a:pt x="8659" y="1899"/>
                    <a:pt x="13244" y="0"/>
                    <a:pt x="18024"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2982770" cy="2194564"/>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12288727" y="1028700"/>
            <a:ext cx="4017498" cy="5165354"/>
          </a:xfrm>
          <a:custGeom>
            <a:avLst/>
            <a:gdLst/>
            <a:ahLst/>
            <a:cxnLst/>
            <a:rect r="r" b="b" t="t" l="l"/>
            <a:pathLst>
              <a:path h="5165354" w="4017498">
                <a:moveTo>
                  <a:pt x="0" y="0"/>
                </a:moveTo>
                <a:lnTo>
                  <a:pt x="4017498" y="0"/>
                </a:lnTo>
                <a:lnTo>
                  <a:pt x="4017498" y="5165354"/>
                </a:lnTo>
                <a:lnTo>
                  <a:pt x="0" y="5165354"/>
                </a:lnTo>
                <a:lnTo>
                  <a:pt x="0" y="0"/>
                </a:lnTo>
                <a:close/>
              </a:path>
            </a:pathLst>
          </a:custGeom>
          <a:blipFill>
            <a:blip r:embed="rId2"/>
            <a:stretch>
              <a:fillRect l="0" t="0" r="0" b="0"/>
            </a:stretch>
          </a:blipFill>
          <a:ln w="38100" cap="sq">
            <a:solidFill>
              <a:srgbClr val="901F1F"/>
            </a:solidFill>
            <a:prstDash val="solid"/>
            <a:miter/>
          </a:ln>
        </p:spPr>
      </p:sp>
      <p:sp>
        <p:nvSpPr>
          <p:cNvPr name="TextBox 12" id="12"/>
          <p:cNvSpPr txBox="true"/>
          <p:nvPr/>
        </p:nvSpPr>
        <p:spPr>
          <a:xfrm rot="0">
            <a:off x="1231761" y="1224527"/>
            <a:ext cx="8184497"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SENDCo</a:t>
            </a:r>
          </a:p>
        </p:txBody>
      </p:sp>
      <p:sp>
        <p:nvSpPr>
          <p:cNvPr name="TextBox 13" id="13"/>
          <p:cNvSpPr txBox="true"/>
          <p:nvPr/>
        </p:nvSpPr>
        <p:spPr>
          <a:xfrm rot="0">
            <a:off x="1028700" y="3377511"/>
            <a:ext cx="8590618" cy="5394961"/>
          </a:xfrm>
          <a:prstGeom prst="rect">
            <a:avLst/>
          </a:prstGeom>
        </p:spPr>
        <p:txBody>
          <a:bodyPr anchor="t" rtlCol="false" tIns="0" lIns="0" bIns="0" rIns="0">
            <a:spAutoFit/>
          </a:bodyPr>
          <a:lstStyle/>
          <a:p>
            <a:pPr algn="l" marL="518158" indent="-259079" lvl="1">
              <a:lnSpc>
                <a:spcPts val="4799"/>
              </a:lnSpc>
              <a:buFont typeface="Arial"/>
              <a:buChar char="•"/>
            </a:pPr>
            <a:r>
              <a:rPr lang="en-US" sz="2399">
                <a:solidFill>
                  <a:srgbClr val="000000"/>
                </a:solidFill>
                <a:latin typeface="Zing Rust Script"/>
                <a:ea typeface="Zing Rust Script"/>
                <a:cs typeface="Zing Rust Script"/>
                <a:sym typeface="Zing Rust Script"/>
              </a:rPr>
              <a:t> Special Educational Needs and Disabilities Co-Ordinator​</a:t>
            </a:r>
          </a:p>
          <a:p>
            <a:pPr algn="l" marL="518158" indent="-259079" lvl="1">
              <a:lnSpc>
                <a:spcPts val="4799"/>
              </a:lnSpc>
              <a:buFont typeface="Arial"/>
              <a:buChar char="•"/>
            </a:pPr>
            <a:r>
              <a:rPr lang="en-US" sz="2399">
                <a:solidFill>
                  <a:srgbClr val="000000"/>
                </a:solidFill>
                <a:latin typeface="Zing Rust Script"/>
                <a:ea typeface="Zing Rust Script"/>
                <a:cs typeface="Zing Rust Script"/>
                <a:sym typeface="Zing Rust Script"/>
              </a:rPr>
              <a:t> Responsible for coordinating provisions across the school and liaising with external agencies. ​</a:t>
            </a:r>
          </a:p>
          <a:p>
            <a:pPr algn="l" marL="518158" indent="-259079" lvl="1">
              <a:lnSpc>
                <a:spcPts val="4799"/>
              </a:lnSpc>
              <a:buFont typeface="Arial"/>
              <a:buChar char="•"/>
            </a:pPr>
            <a:r>
              <a:rPr lang="en-US" sz="2399">
                <a:solidFill>
                  <a:srgbClr val="000000"/>
                </a:solidFill>
                <a:latin typeface="Zing Rust Script"/>
                <a:ea typeface="Zing Rust Script"/>
                <a:cs typeface="Zing Rust Script"/>
                <a:sym typeface="Zing Rust Script"/>
              </a:rPr>
              <a:t>In the first instance, a discussion with your child’s class teacher is incredibly beneficial.​</a:t>
            </a:r>
          </a:p>
          <a:p>
            <a:pPr algn="l" marL="518158" indent="-259079" lvl="1">
              <a:lnSpc>
                <a:spcPts val="4799"/>
              </a:lnSpc>
              <a:buFont typeface="Arial"/>
              <a:buChar char="•"/>
            </a:pPr>
            <a:r>
              <a:rPr lang="en-US" sz="2399">
                <a:solidFill>
                  <a:srgbClr val="000000"/>
                </a:solidFill>
                <a:latin typeface="Zing Rust Script"/>
                <a:ea typeface="Zing Rust Script"/>
                <a:cs typeface="Zing Rust Script"/>
                <a:sym typeface="Zing Rust Script"/>
              </a:rPr>
              <a:t>The SENDCo can become involved when the provision needed is beyond what can be delivered in the classroom alone and a specific special educational need is identified.​</a:t>
            </a:r>
          </a:p>
          <a:p>
            <a:pPr algn="l" marL="518158" indent="-259079" lvl="1">
              <a:lnSpc>
                <a:spcPts val="4799"/>
              </a:lnSpc>
              <a:buFont typeface="Arial"/>
              <a:buChar char="•"/>
            </a:pPr>
            <a:r>
              <a:rPr lang="en-US" sz="2399">
                <a:solidFill>
                  <a:srgbClr val="000000"/>
                </a:solidFill>
                <a:latin typeface="Zing Rust Script"/>
                <a:ea typeface="Zing Rust Script"/>
                <a:cs typeface="Zing Rust Script"/>
                <a:sym typeface="Zing Rust Script"/>
              </a:rPr>
              <a:t>Parents and children are always involved in discussions.​</a:t>
            </a:r>
          </a:p>
        </p:txBody>
      </p:sp>
      <p:sp>
        <p:nvSpPr>
          <p:cNvPr name="TextBox 14" id="14"/>
          <p:cNvSpPr txBox="true"/>
          <p:nvPr/>
        </p:nvSpPr>
        <p:spPr>
          <a:xfrm rot="0">
            <a:off x="10910054" y="6432961"/>
            <a:ext cx="6034326" cy="2272889"/>
          </a:xfrm>
          <a:prstGeom prst="rect">
            <a:avLst/>
          </a:prstGeom>
        </p:spPr>
        <p:txBody>
          <a:bodyPr anchor="t" rtlCol="false" tIns="0" lIns="0" bIns="0" rIns="0">
            <a:spAutoFit/>
          </a:bodyPr>
          <a:lstStyle/>
          <a:p>
            <a:pPr algn="ctr">
              <a:lnSpc>
                <a:spcPts val="4397"/>
              </a:lnSpc>
            </a:pPr>
            <a:r>
              <a:rPr lang="en-US" sz="3141">
                <a:solidFill>
                  <a:srgbClr val="000000"/>
                </a:solidFill>
                <a:latin typeface="Zing Rust Script"/>
                <a:ea typeface="Zing Rust Script"/>
                <a:cs typeface="Zing Rust Script"/>
                <a:sym typeface="Zing Rust Script"/>
              </a:rPr>
              <a:t>Ms House</a:t>
            </a:r>
          </a:p>
          <a:p>
            <a:pPr algn="ctr">
              <a:lnSpc>
                <a:spcPts val="4397"/>
              </a:lnSpc>
            </a:pPr>
            <a:r>
              <a:rPr lang="en-US" sz="3141">
                <a:solidFill>
                  <a:srgbClr val="000000"/>
                </a:solidFill>
                <a:latin typeface="Zing Rust Script"/>
                <a:ea typeface="Zing Rust Script"/>
                <a:cs typeface="Zing Rust Script"/>
                <a:sym typeface="Zing Rust Script"/>
              </a:rPr>
              <a:t>SENDCo and Year 4 Class Teacher</a:t>
            </a:r>
          </a:p>
          <a:p>
            <a:pPr algn="ctr">
              <a:lnSpc>
                <a:spcPts val="4397"/>
              </a:lnSpc>
            </a:pPr>
          </a:p>
          <a:p>
            <a:pPr algn="ctr">
              <a:lnSpc>
                <a:spcPts val="4397"/>
              </a:lnSpc>
              <a:spcBef>
                <a:spcPct val="0"/>
              </a:spcBef>
            </a:pPr>
            <a:r>
              <a:rPr lang="en-US" sz="3141">
                <a:solidFill>
                  <a:srgbClr val="000000"/>
                </a:solidFill>
                <a:latin typeface="Zing Rust Script"/>
                <a:ea typeface="Zing Rust Script"/>
                <a:cs typeface="Zing Rust Script"/>
                <a:sym typeface="Zing Rust Script"/>
              </a:rPr>
              <a:t>send@bramhopeprimaryschool.co.uk</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9313385" y="6517819"/>
            <a:ext cx="4861242" cy="2899711"/>
          </a:xfrm>
          <a:custGeom>
            <a:avLst/>
            <a:gdLst/>
            <a:ahLst/>
            <a:cxnLst/>
            <a:rect r="r" b="b" t="t" l="l"/>
            <a:pathLst>
              <a:path h="2899711" w="4861242">
                <a:moveTo>
                  <a:pt x="0" y="0"/>
                </a:moveTo>
                <a:lnTo>
                  <a:pt x="4861242" y="0"/>
                </a:lnTo>
                <a:lnTo>
                  <a:pt x="4861242" y="2899710"/>
                </a:lnTo>
                <a:lnTo>
                  <a:pt x="0" y="2899710"/>
                </a:lnTo>
                <a:lnTo>
                  <a:pt x="0" y="0"/>
                </a:lnTo>
                <a:close/>
              </a:path>
            </a:pathLst>
          </a:custGeom>
          <a:blipFill>
            <a:blip r:embed="rId2"/>
            <a:stretch>
              <a:fillRect l="-2844" t="0" r="0" b="0"/>
            </a:stretch>
          </a:blipFill>
        </p:spPr>
      </p:sp>
      <p:sp>
        <p:nvSpPr>
          <p:cNvPr name="Freeform 9" id="9"/>
          <p:cNvSpPr/>
          <p:nvPr/>
        </p:nvSpPr>
        <p:spPr>
          <a:xfrm flipH="false" flipV="false" rot="0">
            <a:off x="8415970" y="3051722"/>
            <a:ext cx="3652205" cy="2742175"/>
          </a:xfrm>
          <a:custGeom>
            <a:avLst/>
            <a:gdLst/>
            <a:ahLst/>
            <a:cxnLst/>
            <a:rect r="r" b="b" t="t" l="l"/>
            <a:pathLst>
              <a:path h="2742175" w="3652205">
                <a:moveTo>
                  <a:pt x="0" y="0"/>
                </a:moveTo>
                <a:lnTo>
                  <a:pt x="3652205" y="0"/>
                </a:lnTo>
                <a:lnTo>
                  <a:pt x="3652205" y="2742175"/>
                </a:lnTo>
                <a:lnTo>
                  <a:pt x="0" y="2742175"/>
                </a:lnTo>
                <a:lnTo>
                  <a:pt x="0" y="0"/>
                </a:lnTo>
                <a:close/>
              </a:path>
            </a:pathLst>
          </a:custGeom>
          <a:blipFill>
            <a:blip r:embed="rId3"/>
            <a:stretch>
              <a:fillRect l="0" t="-5880" r="-95192" b="0"/>
            </a:stretch>
          </a:blipFill>
        </p:spPr>
      </p:sp>
      <p:sp>
        <p:nvSpPr>
          <p:cNvPr name="Freeform 10" id="10"/>
          <p:cNvSpPr/>
          <p:nvPr/>
        </p:nvSpPr>
        <p:spPr>
          <a:xfrm flipH="false" flipV="false" rot="0">
            <a:off x="12575760" y="3051722"/>
            <a:ext cx="4683540" cy="3237497"/>
          </a:xfrm>
          <a:custGeom>
            <a:avLst/>
            <a:gdLst/>
            <a:ahLst/>
            <a:cxnLst/>
            <a:rect r="r" b="b" t="t" l="l"/>
            <a:pathLst>
              <a:path h="3237497" w="4683540">
                <a:moveTo>
                  <a:pt x="0" y="0"/>
                </a:moveTo>
                <a:lnTo>
                  <a:pt x="4683540" y="0"/>
                </a:lnTo>
                <a:lnTo>
                  <a:pt x="4683540" y="3237497"/>
                </a:lnTo>
                <a:lnTo>
                  <a:pt x="0" y="3237497"/>
                </a:lnTo>
                <a:lnTo>
                  <a:pt x="0" y="0"/>
                </a:lnTo>
                <a:close/>
              </a:path>
            </a:pathLst>
          </a:custGeom>
          <a:blipFill>
            <a:blip r:embed="rId4"/>
            <a:stretch>
              <a:fillRect l="0" t="0" r="0" b="0"/>
            </a:stretch>
          </a:blipFill>
        </p:spPr>
      </p:sp>
      <p:sp>
        <p:nvSpPr>
          <p:cNvPr name="TextBox 11" id="11"/>
          <p:cNvSpPr txBox="true"/>
          <p:nvPr/>
        </p:nvSpPr>
        <p:spPr>
          <a:xfrm rot="0">
            <a:off x="3949368" y="1224527"/>
            <a:ext cx="10389264"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Quality First Teaching</a:t>
            </a:r>
          </a:p>
        </p:txBody>
      </p:sp>
      <p:sp>
        <p:nvSpPr>
          <p:cNvPr name="TextBox 12" id="12"/>
          <p:cNvSpPr txBox="true"/>
          <p:nvPr/>
        </p:nvSpPr>
        <p:spPr>
          <a:xfrm rot="0">
            <a:off x="1028700" y="2880272"/>
            <a:ext cx="7070409" cy="6160359"/>
          </a:xfrm>
          <a:prstGeom prst="rect">
            <a:avLst/>
          </a:prstGeom>
        </p:spPr>
        <p:txBody>
          <a:bodyPr anchor="t" rtlCol="false" tIns="0" lIns="0" bIns="0" rIns="0">
            <a:spAutoFit/>
          </a:bodyPr>
          <a:lstStyle/>
          <a:p>
            <a:pPr algn="ctr">
              <a:lnSpc>
                <a:spcPts val="5377"/>
              </a:lnSpc>
            </a:pPr>
            <a:r>
              <a:rPr lang="en-US" sz="3841">
                <a:solidFill>
                  <a:srgbClr val="000000"/>
                </a:solidFill>
                <a:latin typeface="Zing Rust Script"/>
                <a:ea typeface="Zing Rust Script"/>
                <a:cs typeface="Zing Rust Script"/>
                <a:sym typeface="Zing Rust Script"/>
              </a:rPr>
              <a:t>For example: </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Visual time table</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Whole class movement breaks</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Concrete resources</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Word mats</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Worked examples</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Letter formation</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Clear step-by-step instruction</a:t>
            </a:r>
          </a:p>
          <a:p>
            <a:pPr algn="l" marL="829307" indent="-414653" lvl="1">
              <a:lnSpc>
                <a:spcPts val="5377"/>
              </a:lnSpc>
              <a:buFont typeface="Arial"/>
              <a:buChar char="•"/>
            </a:pPr>
            <a:r>
              <a:rPr lang="en-US" sz="3841">
                <a:solidFill>
                  <a:srgbClr val="000000"/>
                </a:solidFill>
                <a:latin typeface="Zing Rust Script"/>
                <a:ea typeface="Zing Rust Script"/>
                <a:cs typeface="Zing Rust Script"/>
                <a:sym typeface="Zing Rust Script"/>
              </a:rPr>
              <a:t>Visual learning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464596" y="512651"/>
            <a:ext cx="9358808" cy="1032097"/>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1710254" y="1544749"/>
            <a:ext cx="14867492" cy="8514570"/>
          </a:xfrm>
          <a:custGeom>
            <a:avLst/>
            <a:gdLst/>
            <a:ahLst/>
            <a:cxnLst/>
            <a:rect r="r" b="b" t="t" l="l"/>
            <a:pathLst>
              <a:path h="8514570" w="14867492">
                <a:moveTo>
                  <a:pt x="0" y="0"/>
                </a:moveTo>
                <a:lnTo>
                  <a:pt x="14867492" y="0"/>
                </a:lnTo>
                <a:lnTo>
                  <a:pt x="14867492" y="8514569"/>
                </a:lnTo>
                <a:lnTo>
                  <a:pt x="0" y="8514569"/>
                </a:lnTo>
                <a:lnTo>
                  <a:pt x="0" y="0"/>
                </a:lnTo>
                <a:close/>
              </a:path>
            </a:pathLst>
          </a:custGeom>
          <a:blipFill>
            <a:blip r:embed="rId2"/>
            <a:stretch>
              <a:fillRect l="0" t="-6950" r="0" b="0"/>
            </a:stretch>
          </a:blipFill>
        </p:spPr>
      </p:sp>
      <p:sp>
        <p:nvSpPr>
          <p:cNvPr name="TextBox 9" id="9"/>
          <p:cNvSpPr txBox="true"/>
          <p:nvPr/>
        </p:nvSpPr>
        <p:spPr>
          <a:xfrm rot="0">
            <a:off x="6148697" y="618194"/>
            <a:ext cx="5990606" cy="725761"/>
          </a:xfrm>
          <a:prstGeom prst="rect">
            <a:avLst/>
          </a:prstGeom>
        </p:spPr>
        <p:txBody>
          <a:bodyPr anchor="t" rtlCol="false" tIns="0" lIns="0" bIns="0" rIns="0">
            <a:spAutoFit/>
          </a:bodyPr>
          <a:lstStyle/>
          <a:p>
            <a:pPr algn="ctr">
              <a:lnSpc>
                <a:spcPts val="5812"/>
              </a:lnSpc>
            </a:pPr>
            <a:r>
              <a:rPr lang="en-US" sz="4151">
                <a:solidFill>
                  <a:srgbClr val="000000"/>
                </a:solidFill>
                <a:latin typeface="Bobby Jones Soft"/>
                <a:ea typeface="Bobby Jones Soft"/>
                <a:cs typeface="Bobby Jones Soft"/>
                <a:sym typeface="Bobby Jones Soft"/>
              </a:rPr>
              <a:t>2B Weekly Timetable</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464596" y="512651"/>
            <a:ext cx="9358808" cy="1032097"/>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16545" y="0"/>
                  </a:moveTo>
                  <a:lnTo>
                    <a:pt x="5618922" y="0"/>
                  </a:lnTo>
                  <a:cubicBezTo>
                    <a:pt x="5623310" y="0"/>
                    <a:pt x="5627518" y="1743"/>
                    <a:pt x="5630621" y="4846"/>
                  </a:cubicBezTo>
                  <a:cubicBezTo>
                    <a:pt x="5633724" y="7949"/>
                    <a:pt x="5635467" y="12157"/>
                    <a:pt x="5635467" y="16545"/>
                  </a:cubicBezTo>
                  <a:lnTo>
                    <a:pt x="5635467" y="604939"/>
                  </a:lnTo>
                  <a:cubicBezTo>
                    <a:pt x="5635467" y="614077"/>
                    <a:pt x="5628060" y="621484"/>
                    <a:pt x="5618922" y="621484"/>
                  </a:cubicBezTo>
                  <a:lnTo>
                    <a:pt x="16545" y="621484"/>
                  </a:lnTo>
                  <a:cubicBezTo>
                    <a:pt x="12157" y="621484"/>
                    <a:pt x="7949" y="619741"/>
                    <a:pt x="4846" y="616638"/>
                  </a:cubicBezTo>
                  <a:cubicBezTo>
                    <a:pt x="1743" y="613535"/>
                    <a:pt x="0" y="609327"/>
                    <a:pt x="0" y="604939"/>
                  </a:cubicBezTo>
                  <a:lnTo>
                    <a:pt x="0" y="16545"/>
                  </a:lnTo>
                  <a:cubicBezTo>
                    <a:pt x="0" y="12157"/>
                    <a:pt x="1743" y="7949"/>
                    <a:pt x="4846" y="4846"/>
                  </a:cubicBezTo>
                  <a:cubicBezTo>
                    <a:pt x="7949" y="1743"/>
                    <a:pt x="12157" y="0"/>
                    <a:pt x="1654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2300529" y="1844838"/>
            <a:ext cx="13686941" cy="7684721"/>
          </a:xfrm>
          <a:custGeom>
            <a:avLst/>
            <a:gdLst/>
            <a:ahLst/>
            <a:cxnLst/>
            <a:rect r="r" b="b" t="t" l="l"/>
            <a:pathLst>
              <a:path h="7684721" w="13686941">
                <a:moveTo>
                  <a:pt x="0" y="0"/>
                </a:moveTo>
                <a:lnTo>
                  <a:pt x="13686942" y="0"/>
                </a:lnTo>
                <a:lnTo>
                  <a:pt x="13686942" y="7684722"/>
                </a:lnTo>
                <a:lnTo>
                  <a:pt x="0" y="7684722"/>
                </a:lnTo>
                <a:lnTo>
                  <a:pt x="0" y="0"/>
                </a:lnTo>
                <a:close/>
              </a:path>
            </a:pathLst>
          </a:custGeom>
          <a:blipFill>
            <a:blip r:embed="rId2"/>
            <a:stretch>
              <a:fillRect l="-1218" t="-8142" r="-1043" b="0"/>
            </a:stretch>
          </a:blipFill>
        </p:spPr>
      </p:sp>
      <p:sp>
        <p:nvSpPr>
          <p:cNvPr name="TextBox 9" id="9"/>
          <p:cNvSpPr txBox="true"/>
          <p:nvPr/>
        </p:nvSpPr>
        <p:spPr>
          <a:xfrm rot="0">
            <a:off x="6148697" y="618194"/>
            <a:ext cx="5990606" cy="725761"/>
          </a:xfrm>
          <a:prstGeom prst="rect">
            <a:avLst/>
          </a:prstGeom>
        </p:spPr>
        <p:txBody>
          <a:bodyPr anchor="t" rtlCol="false" tIns="0" lIns="0" bIns="0" rIns="0">
            <a:spAutoFit/>
          </a:bodyPr>
          <a:lstStyle/>
          <a:p>
            <a:pPr algn="ctr">
              <a:lnSpc>
                <a:spcPts val="5812"/>
              </a:lnSpc>
            </a:pPr>
            <a:r>
              <a:rPr lang="en-US" sz="4151">
                <a:solidFill>
                  <a:srgbClr val="000000"/>
                </a:solidFill>
                <a:latin typeface="Bobby Jones Soft"/>
                <a:ea typeface="Bobby Jones Soft"/>
                <a:cs typeface="Bobby Jones Soft"/>
                <a:sym typeface="Bobby Jones Soft"/>
              </a:rPr>
              <a:t>2S Weekly Timetable</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8720481" cy="6128492"/>
            <a:chOff x="0" y="0"/>
            <a:chExt cx="3027860" cy="2127889"/>
          </a:xfrm>
        </p:grpSpPr>
        <p:sp>
          <p:nvSpPr>
            <p:cNvPr name="Freeform 9" id="9"/>
            <p:cNvSpPr/>
            <p:nvPr/>
          </p:nvSpPr>
          <p:spPr>
            <a:xfrm flipH="false" flipV="false" rot="0">
              <a:off x="0" y="0"/>
              <a:ext cx="3027860" cy="2127889"/>
            </a:xfrm>
            <a:custGeom>
              <a:avLst/>
              <a:gdLst/>
              <a:ahLst/>
              <a:cxnLst/>
              <a:rect r="r" b="b" t="t" l="l"/>
              <a:pathLst>
                <a:path h="2127889" w="3027860">
                  <a:moveTo>
                    <a:pt x="17756" y="0"/>
                  </a:moveTo>
                  <a:lnTo>
                    <a:pt x="3010104" y="0"/>
                  </a:lnTo>
                  <a:cubicBezTo>
                    <a:pt x="3019910" y="0"/>
                    <a:pt x="3027860" y="7950"/>
                    <a:pt x="3027860" y="17756"/>
                  </a:cubicBezTo>
                  <a:lnTo>
                    <a:pt x="3027860" y="2110133"/>
                  </a:lnTo>
                  <a:cubicBezTo>
                    <a:pt x="3027860" y="2114842"/>
                    <a:pt x="3025989" y="2119358"/>
                    <a:pt x="3022659" y="2122688"/>
                  </a:cubicBezTo>
                  <a:cubicBezTo>
                    <a:pt x="3019330" y="2126018"/>
                    <a:pt x="3014813" y="2127889"/>
                    <a:pt x="3010104" y="2127889"/>
                  </a:cubicBezTo>
                  <a:lnTo>
                    <a:pt x="17756" y="2127889"/>
                  </a:lnTo>
                  <a:cubicBezTo>
                    <a:pt x="7950" y="2127889"/>
                    <a:pt x="0" y="2119939"/>
                    <a:pt x="0" y="2110133"/>
                  </a:cubicBezTo>
                  <a:lnTo>
                    <a:pt x="0" y="17756"/>
                  </a:lnTo>
                  <a:cubicBezTo>
                    <a:pt x="0" y="7950"/>
                    <a:pt x="7950" y="0"/>
                    <a:pt x="17756"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3027860" cy="2194564"/>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1229352" y="3227705"/>
            <a:ext cx="8195514" cy="7213600"/>
          </a:xfrm>
          <a:prstGeom prst="rect">
            <a:avLst/>
          </a:prstGeom>
        </p:spPr>
        <p:txBody>
          <a:bodyPr anchor="t" rtlCol="false" tIns="0" lIns="0" bIns="0" rIns="0">
            <a:spAutoFit/>
          </a:bodyPr>
          <a:lstStyle/>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Each class has two sessions f</a:t>
            </a:r>
            <a:r>
              <a:rPr lang="en-US" sz="3399">
                <a:solidFill>
                  <a:srgbClr val="000000"/>
                </a:solidFill>
                <a:latin typeface="Zing Rust Script"/>
                <a:ea typeface="Zing Rust Script"/>
                <a:cs typeface="Zing Rust Script"/>
                <a:sym typeface="Zing Rust Script"/>
              </a:rPr>
              <a:t>or PE each week. Children should come to school wearing their PE kits on </a:t>
            </a:r>
            <a:r>
              <a:rPr lang="en-US" sz="3399">
                <a:solidFill>
                  <a:srgbClr val="901F1F"/>
                </a:solidFill>
                <a:latin typeface="Zing Rust Script"/>
                <a:ea typeface="Zing Rust Script"/>
                <a:cs typeface="Zing Rust Script"/>
                <a:sym typeface="Zing Rust Script"/>
              </a:rPr>
              <a:t>Tuesday </a:t>
            </a:r>
            <a:r>
              <a:rPr lang="en-US" sz="3399">
                <a:solidFill>
                  <a:srgbClr val="000000"/>
                </a:solidFill>
                <a:latin typeface="Zing Rust Script"/>
                <a:ea typeface="Zing Rust Script"/>
                <a:cs typeface="Zing Rust Script"/>
                <a:sym typeface="Zing Rust Script"/>
              </a:rPr>
              <a:t>and </a:t>
            </a:r>
            <a:r>
              <a:rPr lang="en-US" sz="3399">
                <a:solidFill>
                  <a:srgbClr val="901F1F"/>
                </a:solidFill>
                <a:latin typeface="Zing Rust Script"/>
                <a:ea typeface="Zing Rust Script"/>
                <a:cs typeface="Zing Rust Script"/>
                <a:sym typeface="Zing Rust Script"/>
              </a:rPr>
              <a:t>Thursday</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One session is taught by Sporting Influ</a:t>
            </a:r>
            <a:r>
              <a:rPr lang="en-US" sz="3399">
                <a:solidFill>
                  <a:srgbClr val="000000"/>
                </a:solidFill>
                <a:latin typeface="Zing Rust Script"/>
                <a:ea typeface="Zing Rust Script"/>
                <a:cs typeface="Zing Rust Script"/>
                <a:sym typeface="Zing Rust Script"/>
              </a:rPr>
              <a:t>ence and the other by the class teacher. ​</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Please can all children have their hair tied up. If they have their ears pierced, the children will have to take them out.</a:t>
            </a:r>
          </a:p>
          <a:p>
            <a:pPr algn="l">
              <a:lnSpc>
                <a:spcPts val="4759"/>
              </a:lnSpc>
            </a:pPr>
          </a:p>
          <a:p>
            <a:pPr algn="l">
              <a:lnSpc>
                <a:spcPts val="4339"/>
              </a:lnSpc>
            </a:pPr>
          </a:p>
        </p:txBody>
      </p:sp>
      <p:sp>
        <p:nvSpPr>
          <p:cNvPr name="Freeform 12" id="12"/>
          <p:cNvSpPr/>
          <p:nvPr/>
        </p:nvSpPr>
        <p:spPr>
          <a:xfrm flipH="false" flipV="false" rot="0">
            <a:off x="10510427" y="3201478"/>
            <a:ext cx="4927517" cy="4948396"/>
          </a:xfrm>
          <a:custGeom>
            <a:avLst/>
            <a:gdLst/>
            <a:ahLst/>
            <a:cxnLst/>
            <a:rect r="r" b="b" t="t" l="l"/>
            <a:pathLst>
              <a:path h="4948396" w="4927517">
                <a:moveTo>
                  <a:pt x="0" y="0"/>
                </a:moveTo>
                <a:lnTo>
                  <a:pt x="4927516" y="0"/>
                </a:lnTo>
                <a:lnTo>
                  <a:pt x="4927516" y="4948396"/>
                </a:lnTo>
                <a:lnTo>
                  <a:pt x="0" y="4948396"/>
                </a:lnTo>
                <a:lnTo>
                  <a:pt x="0" y="0"/>
                </a:lnTo>
                <a:close/>
              </a:path>
            </a:pathLst>
          </a:custGeom>
          <a:blipFill>
            <a:blip r:embed="rId2"/>
            <a:stretch>
              <a:fillRect l="0" t="0" r="0" b="0"/>
            </a:stretch>
          </a:blipFill>
        </p:spPr>
      </p:sp>
      <p:sp>
        <p:nvSpPr>
          <p:cNvPr name="TextBox 13" id="13"/>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Physical Education</a:t>
            </a:r>
          </a:p>
        </p:txBody>
      </p:sp>
      <p:sp>
        <p:nvSpPr>
          <p:cNvPr name="TextBox 14" id="14"/>
          <p:cNvSpPr txBox="true"/>
          <p:nvPr/>
        </p:nvSpPr>
        <p:spPr>
          <a:xfrm rot="0">
            <a:off x="10510427" y="8198726"/>
            <a:ext cx="2729584" cy="589504"/>
          </a:xfrm>
          <a:prstGeom prst="rect">
            <a:avLst/>
          </a:prstGeom>
        </p:spPr>
        <p:txBody>
          <a:bodyPr anchor="t" rtlCol="false" tIns="0" lIns="0" bIns="0" rIns="0">
            <a:spAutoFit/>
          </a:bodyPr>
          <a:lstStyle/>
          <a:p>
            <a:pPr algn="ctr">
              <a:lnSpc>
                <a:spcPts val="4257"/>
              </a:lnSpc>
              <a:spcBef>
                <a:spcPct val="0"/>
              </a:spcBef>
            </a:pPr>
            <a:r>
              <a:rPr lang="en-US" sz="3041">
                <a:solidFill>
                  <a:srgbClr val="000000"/>
                </a:solidFill>
                <a:latin typeface="Zing Rust Script"/>
                <a:ea typeface="Zing Rust Script"/>
                <a:cs typeface="Zing Rust Script"/>
                <a:sym typeface="Zing Rust Script"/>
              </a:rPr>
              <a:t>Mr Nick Crooks​</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24996" y="3102759"/>
            <a:ext cx="9686451" cy="6635603"/>
            <a:chOff x="0" y="0"/>
            <a:chExt cx="3363257" cy="2303964"/>
          </a:xfrm>
        </p:grpSpPr>
        <p:sp>
          <p:nvSpPr>
            <p:cNvPr name="Freeform 6" id="6"/>
            <p:cNvSpPr/>
            <p:nvPr/>
          </p:nvSpPr>
          <p:spPr>
            <a:xfrm flipH="false" flipV="false" rot="0">
              <a:off x="0" y="0"/>
              <a:ext cx="3363257" cy="2303964"/>
            </a:xfrm>
            <a:custGeom>
              <a:avLst/>
              <a:gdLst/>
              <a:ahLst/>
              <a:cxnLst/>
              <a:rect r="r" b="b" t="t" l="l"/>
              <a:pathLst>
                <a:path h="2303964" w="3363257">
                  <a:moveTo>
                    <a:pt x="15985" y="0"/>
                  </a:moveTo>
                  <a:lnTo>
                    <a:pt x="3347272" y="0"/>
                  </a:lnTo>
                  <a:cubicBezTo>
                    <a:pt x="3351511" y="0"/>
                    <a:pt x="3355577" y="1684"/>
                    <a:pt x="3358575" y="4682"/>
                  </a:cubicBezTo>
                  <a:cubicBezTo>
                    <a:pt x="3361573" y="7680"/>
                    <a:pt x="3363257" y="11746"/>
                    <a:pt x="3363257" y="15985"/>
                  </a:cubicBezTo>
                  <a:lnTo>
                    <a:pt x="3363257" y="2287979"/>
                  </a:lnTo>
                  <a:cubicBezTo>
                    <a:pt x="3363257" y="2292219"/>
                    <a:pt x="3361573" y="2296284"/>
                    <a:pt x="3358575" y="2299282"/>
                  </a:cubicBezTo>
                  <a:cubicBezTo>
                    <a:pt x="3355577" y="2302280"/>
                    <a:pt x="3351511" y="2303964"/>
                    <a:pt x="3347272" y="2303964"/>
                  </a:cubicBezTo>
                  <a:lnTo>
                    <a:pt x="15985" y="2303964"/>
                  </a:lnTo>
                  <a:cubicBezTo>
                    <a:pt x="11746" y="2303964"/>
                    <a:pt x="7680" y="2302280"/>
                    <a:pt x="4682" y="2299282"/>
                  </a:cubicBezTo>
                  <a:cubicBezTo>
                    <a:pt x="1684" y="2296284"/>
                    <a:pt x="0" y="2292219"/>
                    <a:pt x="0" y="2287979"/>
                  </a:cubicBezTo>
                  <a:lnTo>
                    <a:pt x="0" y="15985"/>
                  </a:lnTo>
                  <a:cubicBezTo>
                    <a:pt x="0" y="11746"/>
                    <a:pt x="1684" y="7680"/>
                    <a:pt x="4682" y="4682"/>
                  </a:cubicBezTo>
                  <a:cubicBezTo>
                    <a:pt x="7680" y="1684"/>
                    <a:pt x="11746" y="0"/>
                    <a:pt x="1598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3363257" cy="237063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10283394" y="3144843"/>
            <a:ext cx="7633968" cy="6551434"/>
          </a:xfrm>
          <a:custGeom>
            <a:avLst/>
            <a:gdLst/>
            <a:ahLst/>
            <a:cxnLst/>
            <a:rect r="r" b="b" t="t" l="l"/>
            <a:pathLst>
              <a:path h="6551434" w="7633968">
                <a:moveTo>
                  <a:pt x="0" y="0"/>
                </a:moveTo>
                <a:lnTo>
                  <a:pt x="7633968" y="0"/>
                </a:lnTo>
                <a:lnTo>
                  <a:pt x="7633968" y="6551434"/>
                </a:lnTo>
                <a:lnTo>
                  <a:pt x="0" y="6551434"/>
                </a:lnTo>
                <a:lnTo>
                  <a:pt x="0" y="0"/>
                </a:lnTo>
                <a:close/>
              </a:path>
            </a:pathLst>
          </a:custGeom>
          <a:blipFill>
            <a:blip r:embed="rId2"/>
            <a:stretch>
              <a:fillRect l="-1581" t="0" r="-21677" b="0"/>
            </a:stretch>
          </a:blipFill>
        </p:spPr>
      </p:sp>
      <p:sp>
        <p:nvSpPr>
          <p:cNvPr name="TextBox 12" id="12"/>
          <p:cNvSpPr txBox="true"/>
          <p:nvPr/>
        </p:nvSpPr>
        <p:spPr>
          <a:xfrm rot="0">
            <a:off x="733554" y="2685274"/>
            <a:ext cx="9069336" cy="6231891"/>
          </a:xfrm>
          <a:prstGeom prst="rect">
            <a:avLst/>
          </a:prstGeom>
        </p:spPr>
        <p:txBody>
          <a:bodyPr anchor="t" rtlCol="false" tIns="0" lIns="0" bIns="0" rIns="0">
            <a:spAutoFit/>
          </a:bodyPr>
          <a:lstStyle/>
          <a:p>
            <a:pPr algn="ctr">
              <a:lnSpc>
                <a:spcPts val="4060"/>
              </a:lnSpc>
            </a:pPr>
            <a:r>
              <a:rPr lang="en-US" sz="2900">
                <a:solidFill>
                  <a:srgbClr val="000000"/>
                </a:solidFill>
                <a:latin typeface="Zing Rust Script"/>
                <a:ea typeface="Zing Rust Script"/>
                <a:cs typeface="Zing Rust Script"/>
                <a:sym typeface="Zing Rust Script"/>
              </a:rPr>
              <a:t>​</a:t>
            </a:r>
            <a:r>
              <a:rPr lang="en-US" sz="2900">
                <a:solidFill>
                  <a:srgbClr val="000000"/>
                </a:solidFill>
                <a:latin typeface="Zing Rust Script"/>
                <a:ea typeface="Zing Rust Script"/>
                <a:cs typeface="Zing Rust Script"/>
                <a:sym typeface="Zing Rust Script"/>
              </a:rPr>
              <a:t>Lessons w</a:t>
            </a:r>
            <a:r>
              <a:rPr lang="en-US" sz="2900">
                <a:solidFill>
                  <a:srgbClr val="000000"/>
                </a:solidFill>
                <a:latin typeface="Zing Rust Script"/>
                <a:ea typeface="Zing Rust Script"/>
                <a:cs typeface="Zing Rust Script"/>
                <a:sym typeface="Zing Rust Script"/>
              </a:rPr>
              <a:t>ill consist of:​</a:t>
            </a:r>
          </a:p>
          <a:p>
            <a:pPr algn="l">
              <a:lnSpc>
                <a:spcPts val="4059"/>
              </a:lnSpc>
            </a:pPr>
            <a:r>
              <a:rPr lang="en-US" sz="2899">
                <a:solidFill>
                  <a:srgbClr val="000000"/>
                </a:solidFill>
                <a:latin typeface="Zing Rust Script"/>
                <a:ea typeface="Zing Rust Script"/>
                <a:cs typeface="Zing Rust Script"/>
                <a:sym typeface="Zing Rust Script"/>
              </a:rPr>
              <a:t>Spelling​</a:t>
            </a:r>
          </a:p>
          <a:p>
            <a:pPr algn="l">
              <a:lnSpc>
                <a:spcPts val="4059"/>
              </a:lnSpc>
            </a:pPr>
            <a:r>
              <a:rPr lang="en-US" sz="2899">
                <a:solidFill>
                  <a:srgbClr val="000000"/>
                </a:solidFill>
                <a:latin typeface="Zing Rust Script"/>
                <a:ea typeface="Zing Rust Script"/>
                <a:cs typeface="Zing Rust Script"/>
                <a:sym typeface="Zing Rust Script"/>
              </a:rPr>
              <a:t>Phonics​</a:t>
            </a:r>
          </a:p>
          <a:p>
            <a:pPr algn="l">
              <a:lnSpc>
                <a:spcPts val="4059"/>
              </a:lnSpc>
            </a:pPr>
            <a:r>
              <a:rPr lang="en-US" sz="2899">
                <a:solidFill>
                  <a:srgbClr val="000000"/>
                </a:solidFill>
                <a:latin typeface="Zing Rust Script"/>
                <a:ea typeface="Zing Rust Script"/>
                <a:cs typeface="Zing Rust Script"/>
                <a:sym typeface="Zing Rust Script"/>
              </a:rPr>
              <a:t>Punctuation and grammar​</a:t>
            </a:r>
          </a:p>
          <a:p>
            <a:pPr algn="l">
              <a:lnSpc>
                <a:spcPts val="4059"/>
              </a:lnSpc>
            </a:pPr>
            <a:r>
              <a:rPr lang="en-US" sz="2899">
                <a:solidFill>
                  <a:srgbClr val="000000"/>
                </a:solidFill>
                <a:latin typeface="Zing Rust Script"/>
                <a:ea typeface="Zing Rust Script"/>
                <a:cs typeface="Zing Rust Script"/>
                <a:sym typeface="Zing Rust Script"/>
              </a:rPr>
              <a:t>Handwriting practice following the Nelson Handwriting Scheme ​</a:t>
            </a:r>
          </a:p>
          <a:p>
            <a:pPr algn="l">
              <a:lnSpc>
                <a:spcPts val="4059"/>
              </a:lnSpc>
            </a:pPr>
            <a:r>
              <a:rPr lang="en-US" sz="2899">
                <a:solidFill>
                  <a:srgbClr val="000000"/>
                </a:solidFill>
                <a:latin typeface="Zing Rust Script"/>
                <a:ea typeface="Zing Rust Script"/>
                <a:cs typeface="Zing Rust Script"/>
                <a:sym typeface="Zing Rust Script"/>
              </a:rPr>
              <a:t>Reading​</a:t>
            </a:r>
          </a:p>
          <a:p>
            <a:pPr algn="l">
              <a:lnSpc>
                <a:spcPts val="4059"/>
              </a:lnSpc>
            </a:pPr>
            <a:r>
              <a:rPr lang="en-US" sz="2899">
                <a:solidFill>
                  <a:srgbClr val="000000"/>
                </a:solidFill>
                <a:latin typeface="Zing Rust Script"/>
                <a:ea typeface="Zing Rust Script"/>
                <a:cs typeface="Zing Rust Script"/>
                <a:sym typeface="Zing Rust Script"/>
              </a:rPr>
              <a:t>During the academic year, lessons will focus on different authors and types of text. ​</a:t>
            </a:r>
          </a:p>
          <a:p>
            <a:pPr algn="l">
              <a:lnSpc>
                <a:spcPts val="4059"/>
              </a:lnSpc>
            </a:pPr>
            <a:r>
              <a:rPr lang="en-US" sz="2899">
                <a:solidFill>
                  <a:srgbClr val="000000"/>
                </a:solidFill>
                <a:latin typeface="Zing Rust Script"/>
                <a:ea typeface="Zing Rust Script"/>
                <a:cs typeface="Zing Rust Script"/>
                <a:sym typeface="Zing Rust Script"/>
              </a:rPr>
              <a:t>We have carefully chosen texts to engage and inspire our children to read and write with immersion and enjoyment.</a:t>
            </a:r>
          </a:p>
          <a:p>
            <a:pPr algn="l">
              <a:lnSpc>
                <a:spcPts val="4059"/>
              </a:lnSpc>
            </a:pPr>
          </a:p>
        </p:txBody>
      </p:sp>
      <p:sp>
        <p:nvSpPr>
          <p:cNvPr name="TextBox 13" id="13"/>
          <p:cNvSpPr txBox="true"/>
          <p:nvPr/>
        </p:nvSpPr>
        <p:spPr>
          <a:xfrm rot="0">
            <a:off x="3949368" y="1224527"/>
            <a:ext cx="10389264"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English</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3129808"/>
            <a:ext cx="16230600" cy="6128492"/>
            <a:chOff x="0" y="0"/>
            <a:chExt cx="5635467" cy="2127889"/>
          </a:xfrm>
        </p:grpSpPr>
        <p:sp>
          <p:nvSpPr>
            <p:cNvPr name="Freeform 6" id="6"/>
            <p:cNvSpPr/>
            <p:nvPr/>
          </p:nvSpPr>
          <p:spPr>
            <a:xfrm flipH="false" flipV="false" rot="0">
              <a:off x="0" y="0"/>
              <a:ext cx="5635467" cy="2127889"/>
            </a:xfrm>
            <a:custGeom>
              <a:avLst/>
              <a:gdLst/>
              <a:ahLst/>
              <a:cxnLst/>
              <a:rect r="r" b="b" t="t" l="l"/>
              <a:pathLst>
                <a:path h="2127889" w="5635467">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2194564"/>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1166913">
            <a:off x="1279433" y="3641139"/>
            <a:ext cx="1847149" cy="1822629"/>
          </a:xfrm>
          <a:custGeom>
            <a:avLst/>
            <a:gdLst/>
            <a:ahLst/>
            <a:cxnLst/>
            <a:rect r="r" b="b" t="t" l="l"/>
            <a:pathLst>
              <a:path h="1822629" w="1847149">
                <a:moveTo>
                  <a:pt x="0" y="0"/>
                </a:moveTo>
                <a:lnTo>
                  <a:pt x="1847149" y="0"/>
                </a:lnTo>
                <a:lnTo>
                  <a:pt x="1847149" y="1822629"/>
                </a:lnTo>
                <a:lnTo>
                  <a:pt x="0" y="1822629"/>
                </a:lnTo>
                <a:lnTo>
                  <a:pt x="0" y="0"/>
                </a:lnTo>
                <a:close/>
              </a:path>
            </a:pathLst>
          </a:custGeom>
          <a:blipFill>
            <a:blip r:embed="rId2"/>
            <a:stretch>
              <a:fillRect l="0" t="0" r="0" b="0"/>
            </a:stretch>
          </a:blipFill>
        </p:spPr>
      </p:sp>
      <p:sp>
        <p:nvSpPr>
          <p:cNvPr name="Freeform 12" id="12"/>
          <p:cNvSpPr/>
          <p:nvPr/>
        </p:nvSpPr>
        <p:spPr>
          <a:xfrm flipH="false" flipV="false" rot="0">
            <a:off x="1823028" y="6003600"/>
            <a:ext cx="3832138" cy="2970550"/>
          </a:xfrm>
          <a:custGeom>
            <a:avLst/>
            <a:gdLst/>
            <a:ahLst/>
            <a:cxnLst/>
            <a:rect r="r" b="b" t="t" l="l"/>
            <a:pathLst>
              <a:path h="2970550" w="3832138">
                <a:moveTo>
                  <a:pt x="0" y="0"/>
                </a:moveTo>
                <a:lnTo>
                  <a:pt x="3832137" y="0"/>
                </a:lnTo>
                <a:lnTo>
                  <a:pt x="3832137" y="2970549"/>
                </a:lnTo>
                <a:lnTo>
                  <a:pt x="0" y="2970549"/>
                </a:lnTo>
                <a:lnTo>
                  <a:pt x="0" y="0"/>
                </a:lnTo>
                <a:close/>
              </a:path>
            </a:pathLst>
          </a:custGeom>
          <a:blipFill>
            <a:blip r:embed="rId3"/>
            <a:stretch>
              <a:fillRect l="0" t="0" r="0" b="0"/>
            </a:stretch>
          </a:blipFill>
        </p:spPr>
      </p:sp>
      <p:sp>
        <p:nvSpPr>
          <p:cNvPr name="Freeform 13" id="13"/>
          <p:cNvSpPr/>
          <p:nvPr/>
        </p:nvSpPr>
        <p:spPr>
          <a:xfrm flipH="false" flipV="false" rot="0">
            <a:off x="7643211" y="3427347"/>
            <a:ext cx="3001577" cy="1967529"/>
          </a:xfrm>
          <a:custGeom>
            <a:avLst/>
            <a:gdLst/>
            <a:ahLst/>
            <a:cxnLst/>
            <a:rect r="r" b="b" t="t" l="l"/>
            <a:pathLst>
              <a:path h="1967529" w="3001577">
                <a:moveTo>
                  <a:pt x="0" y="0"/>
                </a:moveTo>
                <a:lnTo>
                  <a:pt x="3001578" y="0"/>
                </a:lnTo>
                <a:lnTo>
                  <a:pt x="3001578" y="1967529"/>
                </a:lnTo>
                <a:lnTo>
                  <a:pt x="0" y="1967529"/>
                </a:lnTo>
                <a:lnTo>
                  <a:pt x="0" y="0"/>
                </a:lnTo>
                <a:close/>
              </a:path>
            </a:pathLst>
          </a:custGeom>
          <a:blipFill>
            <a:blip r:embed="rId4"/>
            <a:stretch>
              <a:fillRect l="-8526" t="0" r="-8526" b="0"/>
            </a:stretch>
          </a:blipFill>
        </p:spPr>
      </p:sp>
      <p:sp>
        <p:nvSpPr>
          <p:cNvPr name="Freeform 14" id="14"/>
          <p:cNvSpPr/>
          <p:nvPr/>
        </p:nvSpPr>
        <p:spPr>
          <a:xfrm flipH="false" flipV="false" rot="0">
            <a:off x="10644789" y="6153923"/>
            <a:ext cx="2271159" cy="2432777"/>
          </a:xfrm>
          <a:custGeom>
            <a:avLst/>
            <a:gdLst/>
            <a:ahLst/>
            <a:cxnLst/>
            <a:rect r="r" b="b" t="t" l="l"/>
            <a:pathLst>
              <a:path h="2432777" w="2271159">
                <a:moveTo>
                  <a:pt x="0" y="0"/>
                </a:moveTo>
                <a:lnTo>
                  <a:pt x="2271159" y="0"/>
                </a:lnTo>
                <a:lnTo>
                  <a:pt x="2271159" y="2432778"/>
                </a:lnTo>
                <a:lnTo>
                  <a:pt x="0" y="2432778"/>
                </a:lnTo>
                <a:lnTo>
                  <a:pt x="0" y="0"/>
                </a:lnTo>
                <a:close/>
              </a:path>
            </a:pathLst>
          </a:custGeom>
          <a:blipFill>
            <a:blip r:embed="rId5"/>
            <a:stretch>
              <a:fillRect l="0" t="0" r="0" b="0"/>
            </a:stretch>
          </a:blipFill>
        </p:spPr>
      </p:sp>
      <p:sp>
        <p:nvSpPr>
          <p:cNvPr name="TextBox 15" id="15"/>
          <p:cNvSpPr txBox="true"/>
          <p:nvPr/>
        </p:nvSpPr>
        <p:spPr>
          <a:xfrm rot="0">
            <a:off x="3377315" y="3427233"/>
            <a:ext cx="3124762" cy="2117090"/>
          </a:xfrm>
          <a:prstGeom prst="rect">
            <a:avLst/>
          </a:prstGeom>
        </p:spPr>
        <p:txBody>
          <a:bodyPr anchor="t" rtlCol="false" tIns="0" lIns="0" bIns="0" rIns="0">
            <a:spAutoFit/>
          </a:bodyPr>
          <a:lstStyle/>
          <a:p>
            <a:pPr algn="ctr">
              <a:lnSpc>
                <a:spcPts val="4060"/>
              </a:lnSpc>
            </a:pPr>
            <a:r>
              <a:rPr lang="en-US" sz="2900">
                <a:solidFill>
                  <a:srgbClr val="000000"/>
                </a:solidFill>
                <a:latin typeface="Zing Rust Script"/>
                <a:ea typeface="Zing Rust Script"/>
                <a:cs typeface="Zing Rust Script"/>
                <a:sym typeface="Zing Rust Script"/>
              </a:rPr>
              <a:t>Learning new sounds and revisiting previously taught sounds</a:t>
            </a:r>
          </a:p>
        </p:txBody>
      </p:sp>
      <p:sp>
        <p:nvSpPr>
          <p:cNvPr name="TextBox 16" id="16"/>
          <p:cNvSpPr txBox="true"/>
          <p:nvPr/>
        </p:nvSpPr>
        <p:spPr>
          <a:xfrm rot="0">
            <a:off x="3949368" y="1224527"/>
            <a:ext cx="10389264"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Read Write Inc. Phonics</a:t>
            </a:r>
          </a:p>
        </p:txBody>
      </p:sp>
      <p:sp>
        <p:nvSpPr>
          <p:cNvPr name="TextBox 17" id="17"/>
          <p:cNvSpPr txBox="true"/>
          <p:nvPr/>
        </p:nvSpPr>
        <p:spPr>
          <a:xfrm rot="0">
            <a:off x="6029921" y="5870250"/>
            <a:ext cx="3820334" cy="3145790"/>
          </a:xfrm>
          <a:prstGeom prst="rect">
            <a:avLst/>
          </a:prstGeom>
        </p:spPr>
        <p:txBody>
          <a:bodyPr anchor="t" rtlCol="false" tIns="0" lIns="0" bIns="0" rIns="0">
            <a:spAutoFit/>
          </a:bodyPr>
          <a:lstStyle/>
          <a:p>
            <a:pPr algn="ctr">
              <a:lnSpc>
                <a:spcPts val="4060"/>
              </a:lnSpc>
              <a:spcBef>
                <a:spcPct val="0"/>
              </a:spcBef>
            </a:pPr>
            <a:r>
              <a:rPr lang="en-US" sz="2900">
                <a:solidFill>
                  <a:srgbClr val="000000"/>
                </a:solidFill>
                <a:latin typeface="Zing Rust Script"/>
                <a:ea typeface="Zing Rust Script"/>
                <a:cs typeface="Zing Rust Script"/>
                <a:sym typeface="Zing Rust Script"/>
              </a:rPr>
              <a:t>Reading their core storybook with focused feedback from their teacher to support swift progress and boost confidence. </a:t>
            </a:r>
          </a:p>
        </p:txBody>
      </p:sp>
      <p:sp>
        <p:nvSpPr>
          <p:cNvPr name="TextBox 18" id="18"/>
          <p:cNvSpPr txBox="true"/>
          <p:nvPr/>
        </p:nvSpPr>
        <p:spPr>
          <a:xfrm rot="0">
            <a:off x="10975308" y="3427233"/>
            <a:ext cx="5985880" cy="2117090"/>
          </a:xfrm>
          <a:prstGeom prst="rect">
            <a:avLst/>
          </a:prstGeom>
        </p:spPr>
        <p:txBody>
          <a:bodyPr anchor="t" rtlCol="false" tIns="0" lIns="0" bIns="0" rIns="0">
            <a:spAutoFit/>
          </a:bodyPr>
          <a:lstStyle/>
          <a:p>
            <a:pPr algn="ctr">
              <a:lnSpc>
                <a:spcPts val="4060"/>
              </a:lnSpc>
              <a:spcBef>
                <a:spcPct val="0"/>
              </a:spcBef>
            </a:pPr>
            <a:r>
              <a:rPr lang="en-US" sz="2900">
                <a:solidFill>
                  <a:srgbClr val="000000"/>
                </a:solidFill>
                <a:latin typeface="Zing Rust Script"/>
                <a:ea typeface="Zing Rust Script"/>
                <a:cs typeface="Zing Rust Script"/>
                <a:sym typeface="Zing Rust Script"/>
              </a:rPr>
              <a:t>Practicing reading words containing sounds to boost using phonics as a strategy, to work towards reading at a glance. </a:t>
            </a:r>
          </a:p>
        </p:txBody>
      </p:sp>
      <p:sp>
        <p:nvSpPr>
          <p:cNvPr name="TextBox 19" id="19"/>
          <p:cNvSpPr txBox="true"/>
          <p:nvPr/>
        </p:nvSpPr>
        <p:spPr>
          <a:xfrm rot="0">
            <a:off x="13425253" y="6020573"/>
            <a:ext cx="3047856" cy="2631440"/>
          </a:xfrm>
          <a:prstGeom prst="rect">
            <a:avLst/>
          </a:prstGeom>
        </p:spPr>
        <p:txBody>
          <a:bodyPr anchor="t" rtlCol="false" tIns="0" lIns="0" bIns="0" rIns="0">
            <a:spAutoFit/>
          </a:bodyPr>
          <a:lstStyle/>
          <a:p>
            <a:pPr algn="ctr">
              <a:lnSpc>
                <a:spcPts val="4060"/>
              </a:lnSpc>
              <a:spcBef>
                <a:spcPct val="0"/>
              </a:spcBef>
            </a:pPr>
            <a:r>
              <a:rPr lang="en-US" sz="2900">
                <a:solidFill>
                  <a:srgbClr val="000000"/>
                </a:solidFill>
                <a:latin typeface="Zing Rust Script"/>
                <a:ea typeface="Zing Rust Script"/>
                <a:cs typeface="Zing Rust Script"/>
                <a:sym typeface="Zing Rust Script"/>
              </a:rPr>
              <a:t>Protected storytime sessions to share high quality stories  that immerse and inspire.​</a:t>
            </a:r>
          </a:p>
        </p:txBody>
      </p:sp>
    </p:spTree>
  </p:cSld>
  <p:clrMapOvr>
    <a:masterClrMapping/>
  </p:clrMapOvr>
</p:sld>
</file>

<file path=ppt/slides/slide21.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3129808"/>
            <a:ext cx="16230600" cy="6128492"/>
            <a:chOff x="0" y="0"/>
            <a:chExt cx="5635467" cy="2127889"/>
          </a:xfrm>
        </p:grpSpPr>
        <p:sp>
          <p:nvSpPr>
            <p:cNvPr name="Freeform 6" id="6"/>
            <p:cNvSpPr/>
            <p:nvPr/>
          </p:nvSpPr>
          <p:spPr>
            <a:xfrm flipH="false" flipV="false" rot="0">
              <a:off x="0" y="0"/>
              <a:ext cx="5635467" cy="2127889"/>
            </a:xfrm>
            <a:custGeom>
              <a:avLst/>
              <a:gdLst/>
              <a:ahLst/>
              <a:cxnLst/>
              <a:rect r="r" b="b" t="t" l="l"/>
              <a:pathLst>
                <a:path h="2127889" w="5635467">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2194564"/>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3949368" y="1224527"/>
            <a:ext cx="10389264"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Read Write Inc. Phonics</a:t>
            </a:r>
          </a:p>
        </p:txBody>
      </p:sp>
      <p:sp>
        <p:nvSpPr>
          <p:cNvPr name="TextBox 12" id="12"/>
          <p:cNvSpPr txBox="true"/>
          <p:nvPr/>
        </p:nvSpPr>
        <p:spPr>
          <a:xfrm rot="0">
            <a:off x="1229352" y="3227705"/>
            <a:ext cx="16230600" cy="6013450"/>
          </a:xfrm>
          <a:prstGeom prst="rect">
            <a:avLst/>
          </a:prstGeom>
        </p:spPr>
        <p:txBody>
          <a:bodyPr anchor="t" rtlCol="false" tIns="0" lIns="0" bIns="0" rIns="0">
            <a:spAutoFit/>
          </a:bodyPr>
          <a:lstStyle/>
          <a:p>
            <a:pPr algn="l">
              <a:lnSpc>
                <a:spcPts val="4759"/>
              </a:lnSpc>
            </a:pPr>
            <a:r>
              <a:rPr lang="en-US" sz="3399">
                <a:solidFill>
                  <a:srgbClr val="000000"/>
                </a:solidFill>
                <a:latin typeface="Zing Rust Script"/>
                <a:ea typeface="Zing Rust Script"/>
                <a:cs typeface="Zing Rust Script"/>
                <a:sym typeface="Zing Rust Script"/>
              </a:rPr>
              <a:t>We g</a:t>
            </a:r>
            <a:r>
              <a:rPr lang="en-US" sz="3399">
                <a:solidFill>
                  <a:srgbClr val="000000"/>
                </a:solidFill>
                <a:latin typeface="Zing Rust Script"/>
                <a:ea typeface="Zing Rust Script"/>
                <a:cs typeface="Zing Rust Script"/>
                <a:sym typeface="Zing Rust Script"/>
              </a:rPr>
              <a:t>roup children by their current challenge point. ​</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Teach to the group’s challenge level.​</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Re-assess all children every 6 weeks.​</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If a child has been assessed at the same level, we will look at the gaps or area of the assessment (for example speedy reading or gaps in sound knowledge) focus on those, and reassess in 2-3 weeks.​</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If necessary, additional fast track tutoring will be put in place to bridge any gaps quickly.</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Assessments are completed every 6 weeks by the class teacher.</a:t>
            </a:r>
          </a:p>
          <a:p>
            <a:pPr algn="l">
              <a:lnSpc>
                <a:spcPts val="4339"/>
              </a:lnSpc>
            </a:pPr>
          </a:p>
        </p:txBody>
      </p:sp>
    </p:spTree>
  </p:cSld>
  <p:clrMapOvr>
    <a:masterClrMapping/>
  </p:clrMapOvr>
</p:sld>
</file>

<file path=ppt/slides/slide22.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3129808"/>
            <a:ext cx="16230600" cy="6128492"/>
            <a:chOff x="0" y="0"/>
            <a:chExt cx="5635467" cy="2127889"/>
          </a:xfrm>
        </p:grpSpPr>
        <p:sp>
          <p:nvSpPr>
            <p:cNvPr name="Freeform 6" id="6"/>
            <p:cNvSpPr/>
            <p:nvPr/>
          </p:nvSpPr>
          <p:spPr>
            <a:xfrm flipH="false" flipV="false" rot="0">
              <a:off x="0" y="0"/>
              <a:ext cx="5635467" cy="2127889"/>
            </a:xfrm>
            <a:custGeom>
              <a:avLst/>
              <a:gdLst/>
              <a:ahLst/>
              <a:cxnLst/>
              <a:rect r="r" b="b" t="t" l="l"/>
              <a:pathLst>
                <a:path h="2127889" w="5635467">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2194564"/>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2689686" y="1224527"/>
            <a:ext cx="13309932"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Where to next after Grey group?</a:t>
            </a:r>
          </a:p>
        </p:txBody>
      </p:sp>
      <p:sp>
        <p:nvSpPr>
          <p:cNvPr name="TextBox 12" id="12"/>
          <p:cNvSpPr txBox="true"/>
          <p:nvPr/>
        </p:nvSpPr>
        <p:spPr>
          <a:xfrm rot="0">
            <a:off x="1229352" y="3215533"/>
            <a:ext cx="16230600" cy="6327775"/>
          </a:xfrm>
          <a:prstGeom prst="rect">
            <a:avLst/>
          </a:prstGeom>
        </p:spPr>
        <p:txBody>
          <a:bodyPr anchor="t" rtlCol="false" tIns="0" lIns="0" bIns="0" rIns="0">
            <a:spAutoFit/>
          </a:bodyPr>
          <a:lstStyle/>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Read Write Inc. Comprehension is for children in Year 2 who have completed Read Write Inc. Phonics. ​</a:t>
            </a:r>
          </a:p>
          <a:p>
            <a:pPr algn="l" marL="734058" indent="-367029" lvl="1">
              <a:lnSpc>
                <a:spcPts val="4759"/>
              </a:lnSpc>
              <a:buFont typeface="Arial"/>
              <a:buChar char="•"/>
            </a:pPr>
            <a:r>
              <a:rPr lang="en-US" sz="3399">
                <a:solidFill>
                  <a:srgbClr val="000000"/>
                </a:solidFill>
                <a:latin typeface="Zing Rust Script"/>
                <a:ea typeface="Zing Rust Script"/>
                <a:cs typeface="Zing Rust Script"/>
                <a:sym typeface="Zing Rust Script"/>
              </a:rPr>
              <a:t>Once children can comfortably read grey books with fluency, independent and in the moment comprehension and accuracy, they can be assessed to start the comprehension scheme.</a:t>
            </a:r>
          </a:p>
          <a:p>
            <a:pPr algn="l" marL="669289" indent="-334645" lvl="1">
              <a:lnSpc>
                <a:spcPts val="4339"/>
              </a:lnSpc>
              <a:buFont typeface="Arial"/>
              <a:buChar char="•"/>
            </a:pPr>
            <a:r>
              <a:rPr lang="en-US" sz="3099">
                <a:solidFill>
                  <a:srgbClr val="000000"/>
                </a:solidFill>
                <a:latin typeface="Zing Rust Script"/>
                <a:ea typeface="Zing Rust Script"/>
                <a:cs typeface="Zing Rust Script"/>
                <a:sym typeface="Zing Rust Script"/>
              </a:rPr>
              <a:t>The teacher introduces the first text by posing 'The Big Question' – the key to comprehending the story. Children learn the meanings of potentially unfamiliar words, read the text, answer questions, discuss the story, and compose written responses.</a:t>
            </a:r>
            <a:r>
              <a:rPr lang="en-US" sz="3099">
                <a:solidFill>
                  <a:srgbClr val="000000"/>
                </a:solidFill>
                <a:latin typeface="Zing Rust Script"/>
                <a:ea typeface="Zing Rust Script"/>
                <a:cs typeface="Zing Rust Script"/>
                <a:sym typeface="Zing Rust Script"/>
              </a:rPr>
              <a:t>​</a:t>
            </a:r>
          </a:p>
          <a:p>
            <a:pPr algn="l" marL="669289" indent="-334645" lvl="1">
              <a:lnSpc>
                <a:spcPts val="4339"/>
              </a:lnSpc>
              <a:buFont typeface="Arial"/>
              <a:buChar char="•"/>
            </a:pPr>
            <a:r>
              <a:rPr lang="en-US" sz="3099">
                <a:solidFill>
                  <a:srgbClr val="000000"/>
                </a:solidFill>
                <a:latin typeface="Zing Rust Script"/>
                <a:ea typeface="Zing Rust Script"/>
                <a:cs typeface="Zing Rust Script"/>
                <a:sym typeface="Zing Rust Script"/>
              </a:rPr>
              <a:t>A second text shares a common theme with the story but is much shorter. It provides a great jumping off point to develop children’s vocabulary, grammar, punctuation and composition.</a:t>
            </a:r>
          </a:p>
          <a:p>
            <a:pPr algn="l">
              <a:lnSpc>
                <a:spcPts val="4339"/>
              </a:lnSpc>
            </a:pP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2116408" y="3040110"/>
            <a:ext cx="14055184" cy="5958757"/>
          </a:xfrm>
          <a:custGeom>
            <a:avLst/>
            <a:gdLst/>
            <a:ahLst/>
            <a:cxnLst/>
            <a:rect r="r" b="b" t="t" l="l"/>
            <a:pathLst>
              <a:path h="5958757" w="14055184">
                <a:moveTo>
                  <a:pt x="0" y="0"/>
                </a:moveTo>
                <a:lnTo>
                  <a:pt x="14055184" y="0"/>
                </a:lnTo>
                <a:lnTo>
                  <a:pt x="14055184" y="5958757"/>
                </a:lnTo>
                <a:lnTo>
                  <a:pt x="0" y="5958757"/>
                </a:lnTo>
                <a:lnTo>
                  <a:pt x="0" y="0"/>
                </a:lnTo>
                <a:close/>
              </a:path>
            </a:pathLst>
          </a:custGeom>
          <a:blipFill>
            <a:blip r:embed="rId2"/>
            <a:stretch>
              <a:fillRect l="0" t="0" r="0" b="0"/>
            </a:stretch>
          </a:blipFill>
        </p:spPr>
      </p:sp>
      <p:sp>
        <p:nvSpPr>
          <p:cNvPr name="TextBox 9" id="9"/>
          <p:cNvSpPr txBox="true"/>
          <p:nvPr/>
        </p:nvSpPr>
        <p:spPr>
          <a:xfrm rot="0">
            <a:off x="2458810" y="1224527"/>
            <a:ext cx="14137031"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Listening to your child read tips!</a:t>
            </a:r>
          </a:p>
        </p:txBody>
      </p:sp>
      <p:sp>
        <p:nvSpPr>
          <p:cNvPr name="TextBox 10" id="10"/>
          <p:cNvSpPr txBox="true"/>
          <p:nvPr/>
        </p:nvSpPr>
        <p:spPr>
          <a:xfrm rot="0">
            <a:off x="201601" y="9114438"/>
            <a:ext cx="17884799" cy="944880"/>
          </a:xfrm>
          <a:prstGeom prst="rect">
            <a:avLst/>
          </a:prstGeom>
        </p:spPr>
        <p:txBody>
          <a:bodyPr anchor="t" rtlCol="false" tIns="0" lIns="0" bIns="0" rIns="0">
            <a:spAutoFit/>
          </a:bodyPr>
          <a:lstStyle/>
          <a:p>
            <a:pPr algn="ctr">
              <a:lnSpc>
                <a:spcPts val="6719"/>
              </a:lnSpc>
              <a:spcBef>
                <a:spcPct val="0"/>
              </a:spcBef>
            </a:pPr>
            <a:r>
              <a:rPr lang="en-US" sz="4800">
                <a:solidFill>
                  <a:srgbClr val="000000"/>
                </a:solidFill>
                <a:latin typeface="Zing Rust Script"/>
                <a:ea typeface="Zing Rust Script"/>
                <a:cs typeface="Zing Rust Script"/>
                <a:sym typeface="Zing Rust Script"/>
              </a:rPr>
              <a:t>There is an English workshop on the 8</a:t>
            </a:r>
            <a:r>
              <a:rPr lang="en-US" sz="4800">
                <a:solidFill>
                  <a:srgbClr val="000000"/>
                </a:solidFill>
                <a:latin typeface="Zing Rust Script"/>
                <a:ea typeface="Zing Rust Script"/>
                <a:cs typeface="Zing Rust Script"/>
                <a:sym typeface="Zing Rust Script"/>
              </a:rPr>
              <a:t>th</a:t>
            </a:r>
            <a:r>
              <a:rPr lang="en-US" sz="4800">
                <a:solidFill>
                  <a:srgbClr val="000000"/>
                </a:solidFill>
                <a:latin typeface="Zing Rust Script"/>
                <a:ea typeface="Zing Rust Script"/>
                <a:cs typeface="Zing Rust Script"/>
                <a:sym typeface="Zing Rust Script"/>
              </a:rPr>
              <a:t> October - details in parent pack</a:t>
            </a:r>
          </a:p>
        </p:txBody>
      </p:sp>
    </p:spTree>
  </p:cSld>
  <p:clrMapOvr>
    <a:masterClrMapping/>
  </p:clrMapOvr>
</p:sld>
</file>

<file path=ppt/slides/slide24.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3129808"/>
            <a:ext cx="16230600" cy="6128492"/>
            <a:chOff x="0" y="0"/>
            <a:chExt cx="5635467" cy="2127889"/>
          </a:xfrm>
        </p:grpSpPr>
        <p:sp>
          <p:nvSpPr>
            <p:cNvPr name="Freeform 6" id="6"/>
            <p:cNvSpPr/>
            <p:nvPr/>
          </p:nvSpPr>
          <p:spPr>
            <a:xfrm flipH="false" flipV="false" rot="0">
              <a:off x="0" y="0"/>
              <a:ext cx="5635467" cy="2127889"/>
            </a:xfrm>
            <a:custGeom>
              <a:avLst/>
              <a:gdLst/>
              <a:ahLst/>
              <a:cxnLst/>
              <a:rect r="r" b="b" t="t" l="l"/>
              <a:pathLst>
                <a:path h="2127889" w="5635467">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2194564"/>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3949368" y="1224527"/>
            <a:ext cx="10389264"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Spellings</a:t>
            </a:r>
          </a:p>
        </p:txBody>
      </p:sp>
      <p:sp>
        <p:nvSpPr>
          <p:cNvPr name="TextBox 12" id="12"/>
          <p:cNvSpPr txBox="true"/>
          <p:nvPr/>
        </p:nvSpPr>
        <p:spPr>
          <a:xfrm rot="0">
            <a:off x="1229352" y="3170555"/>
            <a:ext cx="16230600" cy="4233546"/>
          </a:xfrm>
          <a:prstGeom prst="rect">
            <a:avLst/>
          </a:prstGeom>
        </p:spPr>
        <p:txBody>
          <a:bodyPr anchor="t" rtlCol="false" tIns="0" lIns="0" bIns="0" rIns="0">
            <a:spAutoFit/>
          </a:bodyPr>
          <a:lstStyle/>
          <a:p>
            <a:pPr algn="l">
              <a:lnSpc>
                <a:spcPts val="6579"/>
              </a:lnSpc>
            </a:pPr>
            <a:r>
              <a:rPr lang="en-US" sz="4699">
                <a:solidFill>
                  <a:srgbClr val="000000"/>
                </a:solidFill>
                <a:latin typeface="Zing Rust Script"/>
                <a:ea typeface="Zing Rust Script"/>
                <a:cs typeface="Zing Rust Script"/>
                <a:sym typeface="Zing Rust Script"/>
              </a:rPr>
              <a:t>New spellings every Friday based on weekly spelling lessons. </a:t>
            </a:r>
          </a:p>
          <a:p>
            <a:pPr algn="l">
              <a:lnSpc>
                <a:spcPts val="6579"/>
              </a:lnSpc>
            </a:pPr>
            <a:r>
              <a:rPr lang="en-US" sz="4699">
                <a:solidFill>
                  <a:srgbClr val="000000"/>
                </a:solidFill>
                <a:latin typeface="Zing Rust Script"/>
                <a:ea typeface="Zing Rust Script"/>
                <a:cs typeface="Zing Rust Script"/>
                <a:sym typeface="Zing Rust Script"/>
              </a:rPr>
              <a:t>Directly linked to learning covered in the week. </a:t>
            </a:r>
          </a:p>
          <a:p>
            <a:pPr algn="l">
              <a:lnSpc>
                <a:spcPts val="6579"/>
              </a:lnSpc>
            </a:pPr>
          </a:p>
          <a:p>
            <a:pPr algn="l">
              <a:lnSpc>
                <a:spcPts val="6579"/>
              </a:lnSpc>
            </a:pPr>
            <a:r>
              <a:rPr lang="en-US" sz="4699">
                <a:solidFill>
                  <a:srgbClr val="000000"/>
                </a:solidFill>
                <a:latin typeface="Zing Rust Script"/>
                <a:ea typeface="Zing Rust Script"/>
                <a:cs typeface="Zing Rust Script"/>
                <a:sym typeface="Zing Rust Script"/>
              </a:rPr>
              <a:t>Every half term we will have a spelling challenge on the Year 2 Common Exception Words.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3129808"/>
            <a:ext cx="5921208" cy="6667023"/>
            <a:chOff x="0" y="0"/>
            <a:chExt cx="2055917" cy="2314874"/>
          </a:xfrm>
        </p:grpSpPr>
        <p:sp>
          <p:nvSpPr>
            <p:cNvPr name="Freeform 6" id="6"/>
            <p:cNvSpPr/>
            <p:nvPr/>
          </p:nvSpPr>
          <p:spPr>
            <a:xfrm flipH="false" flipV="false" rot="0">
              <a:off x="0" y="0"/>
              <a:ext cx="2055918" cy="2314874"/>
            </a:xfrm>
            <a:custGeom>
              <a:avLst/>
              <a:gdLst/>
              <a:ahLst/>
              <a:cxnLst/>
              <a:rect r="r" b="b" t="t" l="l"/>
              <a:pathLst>
                <a:path h="2314874" w="2055918">
                  <a:moveTo>
                    <a:pt x="26150" y="0"/>
                  </a:moveTo>
                  <a:lnTo>
                    <a:pt x="2029768" y="0"/>
                  </a:lnTo>
                  <a:cubicBezTo>
                    <a:pt x="2044210" y="0"/>
                    <a:pt x="2055918" y="11708"/>
                    <a:pt x="2055918" y="26150"/>
                  </a:cubicBezTo>
                  <a:lnTo>
                    <a:pt x="2055918" y="2288724"/>
                  </a:lnTo>
                  <a:cubicBezTo>
                    <a:pt x="2055918" y="2295659"/>
                    <a:pt x="2053162" y="2302311"/>
                    <a:pt x="2048259" y="2307215"/>
                  </a:cubicBezTo>
                  <a:cubicBezTo>
                    <a:pt x="2043354" y="2312119"/>
                    <a:pt x="2036703" y="2314874"/>
                    <a:pt x="2029768" y="2314874"/>
                  </a:cubicBezTo>
                  <a:lnTo>
                    <a:pt x="26150" y="2314874"/>
                  </a:lnTo>
                  <a:cubicBezTo>
                    <a:pt x="19214" y="2314874"/>
                    <a:pt x="12563" y="2312119"/>
                    <a:pt x="7659" y="2307215"/>
                  </a:cubicBezTo>
                  <a:cubicBezTo>
                    <a:pt x="2755" y="2302311"/>
                    <a:pt x="0" y="2295659"/>
                    <a:pt x="0" y="2288724"/>
                  </a:cubicBezTo>
                  <a:lnTo>
                    <a:pt x="0" y="26150"/>
                  </a:lnTo>
                  <a:cubicBezTo>
                    <a:pt x="0" y="19214"/>
                    <a:pt x="2755" y="12563"/>
                    <a:pt x="7659" y="7659"/>
                  </a:cubicBezTo>
                  <a:cubicBezTo>
                    <a:pt x="12563" y="2755"/>
                    <a:pt x="19214" y="0"/>
                    <a:pt x="2615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2055917" cy="238154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1028700"/>
            <a:ext cx="16230600" cy="1789924"/>
            <a:chOff x="0" y="0"/>
            <a:chExt cx="5635467" cy="621484"/>
          </a:xfrm>
        </p:grpSpPr>
        <p:sp>
          <p:nvSpPr>
            <p:cNvPr name="Freeform 9" id="9"/>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7510313" y="3155843"/>
            <a:ext cx="9516446" cy="740900"/>
          </a:xfrm>
          <a:custGeom>
            <a:avLst/>
            <a:gdLst/>
            <a:ahLst/>
            <a:cxnLst/>
            <a:rect r="r" b="b" t="t" l="l"/>
            <a:pathLst>
              <a:path h="740900" w="9516446">
                <a:moveTo>
                  <a:pt x="0" y="0"/>
                </a:moveTo>
                <a:lnTo>
                  <a:pt x="9516446" y="0"/>
                </a:lnTo>
                <a:lnTo>
                  <a:pt x="9516446" y="740900"/>
                </a:lnTo>
                <a:lnTo>
                  <a:pt x="0" y="740900"/>
                </a:lnTo>
                <a:lnTo>
                  <a:pt x="0" y="0"/>
                </a:lnTo>
                <a:close/>
              </a:path>
            </a:pathLst>
          </a:custGeom>
          <a:blipFill>
            <a:blip r:embed="rId2"/>
            <a:stretch>
              <a:fillRect l="0" t="0" r="0" b="0"/>
            </a:stretch>
          </a:blipFill>
        </p:spPr>
      </p:sp>
      <p:sp>
        <p:nvSpPr>
          <p:cNvPr name="Freeform 12" id="12"/>
          <p:cNvSpPr/>
          <p:nvPr/>
        </p:nvSpPr>
        <p:spPr>
          <a:xfrm flipH="false" flipV="false" rot="0">
            <a:off x="7510313" y="4227966"/>
            <a:ext cx="5967156" cy="2379615"/>
          </a:xfrm>
          <a:custGeom>
            <a:avLst/>
            <a:gdLst/>
            <a:ahLst/>
            <a:cxnLst/>
            <a:rect r="r" b="b" t="t" l="l"/>
            <a:pathLst>
              <a:path h="2379615" w="5967156">
                <a:moveTo>
                  <a:pt x="0" y="0"/>
                </a:moveTo>
                <a:lnTo>
                  <a:pt x="5967156" y="0"/>
                </a:lnTo>
                <a:lnTo>
                  <a:pt x="5967156" y="2379615"/>
                </a:lnTo>
                <a:lnTo>
                  <a:pt x="0" y="2379615"/>
                </a:lnTo>
                <a:lnTo>
                  <a:pt x="0" y="0"/>
                </a:lnTo>
                <a:close/>
              </a:path>
            </a:pathLst>
          </a:custGeom>
          <a:blipFill>
            <a:blip r:embed="rId3"/>
            <a:stretch>
              <a:fillRect l="0" t="0" r="0" b="0"/>
            </a:stretch>
          </a:blipFill>
        </p:spPr>
      </p:sp>
      <p:sp>
        <p:nvSpPr>
          <p:cNvPr name="Freeform 13" id="13"/>
          <p:cNvSpPr/>
          <p:nvPr/>
        </p:nvSpPr>
        <p:spPr>
          <a:xfrm flipH="false" flipV="false" rot="0">
            <a:off x="7510313" y="6984875"/>
            <a:ext cx="5967156" cy="2811956"/>
          </a:xfrm>
          <a:custGeom>
            <a:avLst/>
            <a:gdLst/>
            <a:ahLst/>
            <a:cxnLst/>
            <a:rect r="r" b="b" t="t" l="l"/>
            <a:pathLst>
              <a:path h="2811956" w="5967156">
                <a:moveTo>
                  <a:pt x="0" y="0"/>
                </a:moveTo>
                <a:lnTo>
                  <a:pt x="5967156" y="0"/>
                </a:lnTo>
                <a:lnTo>
                  <a:pt x="5967156" y="2811957"/>
                </a:lnTo>
                <a:lnTo>
                  <a:pt x="0" y="2811957"/>
                </a:lnTo>
                <a:lnTo>
                  <a:pt x="0" y="0"/>
                </a:lnTo>
                <a:close/>
              </a:path>
            </a:pathLst>
          </a:custGeom>
          <a:blipFill>
            <a:blip r:embed="rId4"/>
            <a:stretch>
              <a:fillRect l="0" t="0" r="0" b="0"/>
            </a:stretch>
          </a:blipFill>
        </p:spPr>
      </p:sp>
      <p:sp>
        <p:nvSpPr>
          <p:cNvPr name="Freeform 14" id="14"/>
          <p:cNvSpPr/>
          <p:nvPr/>
        </p:nvSpPr>
        <p:spPr>
          <a:xfrm flipH="false" flipV="false" rot="0">
            <a:off x="14125374" y="4160507"/>
            <a:ext cx="2901384" cy="2514533"/>
          </a:xfrm>
          <a:custGeom>
            <a:avLst/>
            <a:gdLst/>
            <a:ahLst/>
            <a:cxnLst/>
            <a:rect r="r" b="b" t="t" l="l"/>
            <a:pathLst>
              <a:path h="2514533" w="2901384">
                <a:moveTo>
                  <a:pt x="0" y="0"/>
                </a:moveTo>
                <a:lnTo>
                  <a:pt x="2901385" y="0"/>
                </a:lnTo>
                <a:lnTo>
                  <a:pt x="2901385" y="2514533"/>
                </a:lnTo>
                <a:lnTo>
                  <a:pt x="0" y="2514533"/>
                </a:lnTo>
                <a:lnTo>
                  <a:pt x="0" y="0"/>
                </a:lnTo>
                <a:close/>
              </a:path>
            </a:pathLst>
          </a:custGeom>
          <a:blipFill>
            <a:blip r:embed="rId5"/>
            <a:stretch>
              <a:fillRect l="0" t="0" r="0" b="0"/>
            </a:stretch>
          </a:blipFill>
        </p:spPr>
      </p:sp>
      <p:sp>
        <p:nvSpPr>
          <p:cNvPr name="Freeform 15" id="15"/>
          <p:cNvSpPr/>
          <p:nvPr/>
        </p:nvSpPr>
        <p:spPr>
          <a:xfrm flipH="false" flipV="false" rot="0">
            <a:off x="13925103" y="7144270"/>
            <a:ext cx="3301927" cy="2493167"/>
          </a:xfrm>
          <a:custGeom>
            <a:avLst/>
            <a:gdLst/>
            <a:ahLst/>
            <a:cxnLst/>
            <a:rect r="r" b="b" t="t" l="l"/>
            <a:pathLst>
              <a:path h="2493167" w="3301927">
                <a:moveTo>
                  <a:pt x="0" y="0"/>
                </a:moveTo>
                <a:lnTo>
                  <a:pt x="3301927" y="0"/>
                </a:lnTo>
                <a:lnTo>
                  <a:pt x="3301927" y="2493167"/>
                </a:lnTo>
                <a:lnTo>
                  <a:pt x="0" y="2493167"/>
                </a:lnTo>
                <a:lnTo>
                  <a:pt x="0" y="0"/>
                </a:lnTo>
                <a:close/>
              </a:path>
            </a:pathLst>
          </a:custGeom>
          <a:blipFill>
            <a:blip r:embed="rId6"/>
            <a:stretch>
              <a:fillRect l="0" t="0" r="0" b="0"/>
            </a:stretch>
          </a:blipFill>
        </p:spPr>
      </p:sp>
      <p:sp>
        <p:nvSpPr>
          <p:cNvPr name="TextBox 16" id="16"/>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Nelson Handwriting Scheme</a:t>
            </a:r>
          </a:p>
        </p:txBody>
      </p:sp>
      <p:sp>
        <p:nvSpPr>
          <p:cNvPr name="TextBox 17" id="17"/>
          <p:cNvSpPr txBox="true"/>
          <p:nvPr/>
        </p:nvSpPr>
        <p:spPr>
          <a:xfrm rot="0">
            <a:off x="1229352" y="3051068"/>
            <a:ext cx="5720556" cy="7008250"/>
          </a:xfrm>
          <a:prstGeom prst="rect">
            <a:avLst/>
          </a:prstGeom>
        </p:spPr>
        <p:txBody>
          <a:bodyPr anchor="t" rtlCol="false" tIns="0" lIns="0" bIns="0" rIns="0">
            <a:spAutoFit/>
          </a:bodyPr>
          <a:lstStyle/>
          <a:p>
            <a:pPr algn="l">
              <a:lnSpc>
                <a:spcPts val="3268"/>
              </a:lnSpc>
            </a:pPr>
            <a:r>
              <a:rPr lang="en-US" sz="2334" u="sng">
                <a:solidFill>
                  <a:srgbClr val="000000"/>
                </a:solidFill>
                <a:latin typeface="Zing Rust Script"/>
                <a:ea typeface="Zing Rust Script"/>
                <a:cs typeface="Zing Rust Script"/>
                <a:sym typeface="Zing Rust Script"/>
              </a:rPr>
              <a:t>Year 2 Handwriting Expectations:​</a:t>
            </a:r>
          </a:p>
          <a:p>
            <a:pPr algn="l">
              <a:lnSpc>
                <a:spcPts val="3268"/>
              </a:lnSpc>
            </a:pPr>
            <a:r>
              <a:rPr lang="en-US" sz="2334">
                <a:solidFill>
                  <a:srgbClr val="000000"/>
                </a:solidFill>
                <a:latin typeface="Zing Rust Script"/>
                <a:ea typeface="Zing Rust Script"/>
                <a:cs typeface="Zing Rust Script"/>
                <a:sym typeface="Zing Rust Script"/>
              </a:rPr>
              <a:t>Handwriting​</a:t>
            </a:r>
          </a:p>
          <a:p>
            <a:pPr algn="l">
              <a:lnSpc>
                <a:spcPts val="3268"/>
              </a:lnSpc>
            </a:pPr>
            <a:r>
              <a:rPr lang="en-US" sz="2334">
                <a:solidFill>
                  <a:srgbClr val="000000"/>
                </a:solidFill>
                <a:latin typeface="Zing Rust Script"/>
                <a:ea typeface="Zing Rust Script"/>
                <a:cs typeface="Zing Rust Script"/>
                <a:sym typeface="Zing Rust Script"/>
              </a:rPr>
              <a:t>Pupils should be taught to:​</a:t>
            </a:r>
          </a:p>
          <a:p>
            <a:pPr algn="l">
              <a:lnSpc>
                <a:spcPts val="3268"/>
              </a:lnSpc>
            </a:pPr>
            <a:r>
              <a:rPr lang="en-US" sz="2334">
                <a:solidFill>
                  <a:srgbClr val="000000"/>
                </a:solidFill>
                <a:latin typeface="Zing Rust Script"/>
                <a:ea typeface="Zing Rust Script"/>
                <a:cs typeface="Zing Rust Script"/>
                <a:sym typeface="Zing Rust Script"/>
              </a:rPr>
              <a:t>• form lower-case letters of the correct size relative to one another​</a:t>
            </a:r>
          </a:p>
          <a:p>
            <a:pPr algn="l">
              <a:lnSpc>
                <a:spcPts val="3268"/>
              </a:lnSpc>
            </a:pPr>
            <a:r>
              <a:rPr lang="en-US" sz="2334">
                <a:solidFill>
                  <a:srgbClr val="000000"/>
                </a:solidFill>
                <a:latin typeface="Zing Rust Script"/>
                <a:ea typeface="Zing Rust Script"/>
                <a:cs typeface="Zing Rust Script"/>
                <a:sym typeface="Zing Rust Script"/>
              </a:rPr>
              <a:t>• start using some of the diagonal and horizontal strokes needed ​</a:t>
            </a:r>
          </a:p>
          <a:p>
            <a:pPr algn="l">
              <a:lnSpc>
                <a:spcPts val="3268"/>
              </a:lnSpc>
            </a:pPr>
            <a:r>
              <a:rPr lang="en-US" sz="2334">
                <a:solidFill>
                  <a:srgbClr val="000000"/>
                </a:solidFill>
                <a:latin typeface="Zing Rust Script"/>
                <a:ea typeface="Zing Rust Script"/>
                <a:cs typeface="Zing Rust Script"/>
                <a:sym typeface="Zing Rust Script"/>
              </a:rPr>
              <a:t>to join letters and understand which letters, when adjacent to one ​</a:t>
            </a:r>
          </a:p>
          <a:p>
            <a:pPr algn="l">
              <a:lnSpc>
                <a:spcPts val="3268"/>
              </a:lnSpc>
            </a:pPr>
            <a:r>
              <a:rPr lang="en-US" sz="2334">
                <a:solidFill>
                  <a:srgbClr val="000000"/>
                </a:solidFill>
                <a:latin typeface="Zing Rust Script"/>
                <a:ea typeface="Zing Rust Script"/>
                <a:cs typeface="Zing Rust Script"/>
                <a:sym typeface="Zing Rust Script"/>
              </a:rPr>
              <a:t>another, are best left unjoined​</a:t>
            </a:r>
          </a:p>
          <a:p>
            <a:pPr algn="l">
              <a:lnSpc>
                <a:spcPts val="3268"/>
              </a:lnSpc>
            </a:pPr>
            <a:r>
              <a:rPr lang="en-US" sz="2334">
                <a:solidFill>
                  <a:srgbClr val="000000"/>
                </a:solidFill>
                <a:latin typeface="Zing Rust Script"/>
                <a:ea typeface="Zing Rust Script"/>
                <a:cs typeface="Zing Rust Script"/>
                <a:sym typeface="Zing Rust Script"/>
              </a:rPr>
              <a:t>• write capital letters and digits of the correct size, orientation and ​</a:t>
            </a:r>
          </a:p>
          <a:p>
            <a:pPr algn="l">
              <a:lnSpc>
                <a:spcPts val="3268"/>
              </a:lnSpc>
            </a:pPr>
            <a:r>
              <a:rPr lang="en-US" sz="2334">
                <a:solidFill>
                  <a:srgbClr val="000000"/>
                </a:solidFill>
                <a:latin typeface="Zing Rust Script"/>
                <a:ea typeface="Zing Rust Script"/>
                <a:cs typeface="Zing Rust Script"/>
                <a:sym typeface="Zing Rust Script"/>
              </a:rPr>
              <a:t>relationship to one another and to lower-case letters​</a:t>
            </a:r>
          </a:p>
          <a:p>
            <a:pPr algn="l">
              <a:lnSpc>
                <a:spcPts val="3268"/>
              </a:lnSpc>
            </a:pPr>
            <a:r>
              <a:rPr lang="en-US" sz="2334">
                <a:solidFill>
                  <a:srgbClr val="000000"/>
                </a:solidFill>
                <a:latin typeface="Zing Rust Script"/>
                <a:ea typeface="Zing Rust Script"/>
                <a:cs typeface="Zing Rust Script"/>
                <a:sym typeface="Zing Rust Script"/>
              </a:rPr>
              <a:t>• use spacing between words that reflects the size of the letters</a:t>
            </a:r>
          </a:p>
          <a:p>
            <a:pPr algn="l">
              <a:lnSpc>
                <a:spcPts val="3268"/>
              </a:lnSpc>
            </a:pP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52564"/>
            <a:ext cx="7587358" cy="5010573"/>
            <a:chOff x="0" y="0"/>
            <a:chExt cx="2634425" cy="1739734"/>
          </a:xfrm>
        </p:grpSpPr>
        <p:sp>
          <p:nvSpPr>
            <p:cNvPr name="Freeform 9" id="9"/>
            <p:cNvSpPr/>
            <p:nvPr/>
          </p:nvSpPr>
          <p:spPr>
            <a:xfrm flipH="false" flipV="false" rot="0">
              <a:off x="0" y="0"/>
              <a:ext cx="2634425" cy="1739734"/>
            </a:xfrm>
            <a:custGeom>
              <a:avLst/>
              <a:gdLst/>
              <a:ahLst/>
              <a:cxnLst/>
              <a:rect r="r" b="b" t="t" l="l"/>
              <a:pathLst>
                <a:path h="1739734" w="2634425">
                  <a:moveTo>
                    <a:pt x="20407" y="0"/>
                  </a:moveTo>
                  <a:lnTo>
                    <a:pt x="2614018" y="0"/>
                  </a:lnTo>
                  <a:cubicBezTo>
                    <a:pt x="2625289" y="0"/>
                    <a:pt x="2634425" y="9137"/>
                    <a:pt x="2634425" y="20407"/>
                  </a:cubicBezTo>
                  <a:lnTo>
                    <a:pt x="2634425" y="1719326"/>
                  </a:lnTo>
                  <a:cubicBezTo>
                    <a:pt x="2634425" y="1730597"/>
                    <a:pt x="2625289" y="1739734"/>
                    <a:pt x="2614018" y="1739734"/>
                  </a:cubicBezTo>
                  <a:lnTo>
                    <a:pt x="20407" y="1739734"/>
                  </a:lnTo>
                  <a:cubicBezTo>
                    <a:pt x="9137" y="1739734"/>
                    <a:pt x="0" y="1730597"/>
                    <a:pt x="0" y="1719326"/>
                  </a:cubicBezTo>
                  <a:lnTo>
                    <a:pt x="0" y="20407"/>
                  </a:lnTo>
                  <a:cubicBezTo>
                    <a:pt x="0" y="9137"/>
                    <a:pt x="9137" y="0"/>
                    <a:pt x="20407"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2634425" cy="1806409"/>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9819114" y="6614872"/>
            <a:ext cx="6967194" cy="1548265"/>
          </a:xfrm>
          <a:custGeom>
            <a:avLst/>
            <a:gdLst/>
            <a:ahLst/>
            <a:cxnLst/>
            <a:rect r="r" b="b" t="t" l="l"/>
            <a:pathLst>
              <a:path h="1548265" w="6967194">
                <a:moveTo>
                  <a:pt x="0" y="0"/>
                </a:moveTo>
                <a:lnTo>
                  <a:pt x="6967194" y="0"/>
                </a:lnTo>
                <a:lnTo>
                  <a:pt x="6967194" y="1548265"/>
                </a:lnTo>
                <a:lnTo>
                  <a:pt x="0" y="1548265"/>
                </a:lnTo>
                <a:lnTo>
                  <a:pt x="0" y="0"/>
                </a:lnTo>
                <a:close/>
              </a:path>
            </a:pathLst>
          </a:custGeom>
          <a:blipFill>
            <a:blip r:embed="rId2"/>
            <a:stretch>
              <a:fillRect l="0" t="0" r="0" b="0"/>
            </a:stretch>
          </a:blipFill>
        </p:spPr>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Maths</a:t>
            </a:r>
          </a:p>
        </p:txBody>
      </p:sp>
      <p:sp>
        <p:nvSpPr>
          <p:cNvPr name="TextBox 13" id="13"/>
          <p:cNvSpPr txBox="true"/>
          <p:nvPr/>
        </p:nvSpPr>
        <p:spPr>
          <a:xfrm rot="0">
            <a:off x="1344010" y="3428466"/>
            <a:ext cx="6956737" cy="4182969"/>
          </a:xfrm>
          <a:prstGeom prst="rect">
            <a:avLst/>
          </a:prstGeom>
        </p:spPr>
        <p:txBody>
          <a:bodyPr anchor="t" rtlCol="false" tIns="0" lIns="0" bIns="0" rIns="0">
            <a:spAutoFit/>
          </a:bodyPr>
          <a:lstStyle/>
          <a:p>
            <a:pPr algn="l">
              <a:lnSpc>
                <a:spcPts val="4117"/>
              </a:lnSpc>
              <a:spcBef>
                <a:spcPct val="0"/>
              </a:spcBef>
            </a:pPr>
            <a:r>
              <a:rPr lang="en-US" sz="2941">
                <a:solidFill>
                  <a:srgbClr val="000000"/>
                </a:solidFill>
                <a:latin typeface="Zing Rust Script"/>
                <a:ea typeface="Zing Rust Script"/>
                <a:cs typeface="Zing Rust Script"/>
                <a:sym typeface="Zing Rust Script"/>
              </a:rPr>
              <a:t>Your child's log in will remain the same for Mathletics, here you will find activities based on the units of work we cover in Year 2. This helps to cover retrieval and recall or prior learning.​</a:t>
            </a:r>
          </a:p>
          <a:p>
            <a:pPr algn="l">
              <a:lnSpc>
                <a:spcPts val="4117"/>
              </a:lnSpc>
              <a:spcBef>
                <a:spcPct val="0"/>
              </a:spcBef>
            </a:pPr>
            <a:r>
              <a:rPr lang="en-US" sz="2941">
                <a:solidFill>
                  <a:srgbClr val="000000"/>
                </a:solidFill>
                <a:latin typeface="Zing Rust Script"/>
                <a:ea typeface="Zing Rust Script"/>
                <a:cs typeface="Zing Rust Script"/>
                <a:sym typeface="Zing Rust Script"/>
              </a:rPr>
              <a:t>​</a:t>
            </a:r>
          </a:p>
          <a:p>
            <a:pPr algn="l">
              <a:lnSpc>
                <a:spcPts val="4117"/>
              </a:lnSpc>
              <a:spcBef>
                <a:spcPct val="0"/>
              </a:spcBef>
            </a:pPr>
            <a:r>
              <a:rPr lang="en-US" sz="2941">
                <a:solidFill>
                  <a:srgbClr val="000000"/>
                </a:solidFill>
                <a:latin typeface="Zing Rust Script"/>
                <a:ea typeface="Zing Rust Script"/>
                <a:cs typeface="Zing Rust Script"/>
                <a:sym typeface="Zing Rust Script"/>
              </a:rPr>
              <a:t>We will set work based on the unit of learning we have just completed.</a:t>
            </a:r>
          </a:p>
        </p:txBody>
      </p:sp>
      <p:grpSp>
        <p:nvGrpSpPr>
          <p:cNvPr name="Group 14" id="14"/>
          <p:cNvGrpSpPr/>
          <p:nvPr/>
        </p:nvGrpSpPr>
        <p:grpSpPr>
          <a:xfrm rot="0">
            <a:off x="10540956" y="3571341"/>
            <a:ext cx="5523509" cy="2390628"/>
            <a:chOff x="0" y="0"/>
            <a:chExt cx="1917831" cy="830056"/>
          </a:xfrm>
        </p:grpSpPr>
        <p:sp>
          <p:nvSpPr>
            <p:cNvPr name="Freeform 15" id="15"/>
            <p:cNvSpPr/>
            <p:nvPr/>
          </p:nvSpPr>
          <p:spPr>
            <a:xfrm flipH="false" flipV="false" rot="0">
              <a:off x="0" y="0"/>
              <a:ext cx="1917831" cy="830056"/>
            </a:xfrm>
            <a:custGeom>
              <a:avLst/>
              <a:gdLst/>
              <a:ahLst/>
              <a:cxnLst/>
              <a:rect r="r" b="b" t="t" l="l"/>
              <a:pathLst>
                <a:path h="830056" w="1917831">
                  <a:moveTo>
                    <a:pt x="28033" y="0"/>
                  </a:moveTo>
                  <a:lnTo>
                    <a:pt x="1889799" y="0"/>
                  </a:lnTo>
                  <a:cubicBezTo>
                    <a:pt x="1897233" y="0"/>
                    <a:pt x="1904363" y="2953"/>
                    <a:pt x="1909621" y="8211"/>
                  </a:cubicBezTo>
                  <a:cubicBezTo>
                    <a:pt x="1914878" y="13468"/>
                    <a:pt x="1917831" y="20598"/>
                    <a:pt x="1917831" y="28033"/>
                  </a:cubicBezTo>
                  <a:lnTo>
                    <a:pt x="1917831" y="802023"/>
                  </a:lnTo>
                  <a:cubicBezTo>
                    <a:pt x="1917831" y="809458"/>
                    <a:pt x="1914878" y="816588"/>
                    <a:pt x="1909621" y="821845"/>
                  </a:cubicBezTo>
                  <a:cubicBezTo>
                    <a:pt x="1904363" y="827103"/>
                    <a:pt x="1897233" y="830056"/>
                    <a:pt x="1889799" y="830056"/>
                  </a:cubicBezTo>
                  <a:lnTo>
                    <a:pt x="28033" y="830056"/>
                  </a:lnTo>
                  <a:cubicBezTo>
                    <a:pt x="20598" y="830056"/>
                    <a:pt x="13468" y="827103"/>
                    <a:pt x="8211" y="821845"/>
                  </a:cubicBezTo>
                  <a:cubicBezTo>
                    <a:pt x="2953" y="816588"/>
                    <a:pt x="0" y="809458"/>
                    <a:pt x="0" y="802023"/>
                  </a:cubicBezTo>
                  <a:lnTo>
                    <a:pt x="0" y="28033"/>
                  </a:lnTo>
                  <a:cubicBezTo>
                    <a:pt x="0" y="20598"/>
                    <a:pt x="2953" y="13468"/>
                    <a:pt x="8211" y="8211"/>
                  </a:cubicBezTo>
                  <a:cubicBezTo>
                    <a:pt x="13468" y="2953"/>
                    <a:pt x="20598" y="0"/>
                    <a:pt x="28033" y="0"/>
                  </a:cubicBezTo>
                  <a:close/>
                </a:path>
              </a:pathLst>
            </a:custGeom>
            <a:solidFill>
              <a:srgbClr val="FFFFFF"/>
            </a:solidFill>
            <a:ln w="28575" cap="sq">
              <a:solidFill>
                <a:srgbClr val="901F1F"/>
              </a:solidFill>
              <a:prstDash val="solid"/>
              <a:miter/>
            </a:ln>
          </p:spPr>
        </p:sp>
        <p:sp>
          <p:nvSpPr>
            <p:cNvPr name="TextBox 16" id="16"/>
            <p:cNvSpPr txBox="true"/>
            <p:nvPr/>
          </p:nvSpPr>
          <p:spPr>
            <a:xfrm>
              <a:off x="0" y="-66675"/>
              <a:ext cx="1917831" cy="896731"/>
            </a:xfrm>
            <a:prstGeom prst="rect">
              <a:avLst/>
            </a:prstGeom>
          </p:spPr>
          <p:txBody>
            <a:bodyPr anchor="ctr" rtlCol="false" tIns="38534" lIns="38534" bIns="38534" rIns="38534"/>
            <a:lstStyle/>
            <a:p>
              <a:pPr algn="ctr">
                <a:lnSpc>
                  <a:spcPts val="2017"/>
                </a:lnSpc>
              </a:pPr>
            </a:p>
          </p:txBody>
        </p:sp>
      </p:grpSp>
      <p:sp>
        <p:nvSpPr>
          <p:cNvPr name="TextBox 17" id="17"/>
          <p:cNvSpPr txBox="true"/>
          <p:nvPr/>
        </p:nvSpPr>
        <p:spPr>
          <a:xfrm rot="0">
            <a:off x="10936097" y="3632433"/>
            <a:ext cx="4733227" cy="2125569"/>
          </a:xfrm>
          <a:prstGeom prst="rect">
            <a:avLst/>
          </a:prstGeom>
        </p:spPr>
        <p:txBody>
          <a:bodyPr anchor="t" rtlCol="false" tIns="0" lIns="0" bIns="0" rIns="0">
            <a:spAutoFit/>
          </a:bodyPr>
          <a:lstStyle/>
          <a:p>
            <a:pPr algn="l" marL="635002" indent="-317501" lvl="1">
              <a:lnSpc>
                <a:spcPts val="4117"/>
              </a:lnSpc>
              <a:buFont typeface="Arial"/>
              <a:buChar char="•"/>
            </a:pPr>
            <a:r>
              <a:rPr lang="en-US" sz="2941">
                <a:solidFill>
                  <a:srgbClr val="000000"/>
                </a:solidFill>
                <a:latin typeface="Zing Rust Script"/>
                <a:ea typeface="Zing Rust Script"/>
                <a:cs typeface="Zing Rust Script"/>
                <a:sym typeface="Zing Rust Script"/>
              </a:rPr>
              <a:t>5 a day</a:t>
            </a:r>
          </a:p>
          <a:p>
            <a:pPr algn="l" marL="635002" indent="-317501" lvl="1">
              <a:lnSpc>
                <a:spcPts val="4117"/>
              </a:lnSpc>
              <a:buFont typeface="Arial"/>
              <a:buChar char="•"/>
            </a:pPr>
            <a:r>
              <a:rPr lang="en-US" sz="2941">
                <a:solidFill>
                  <a:srgbClr val="000000"/>
                </a:solidFill>
                <a:latin typeface="Zing Rust Script"/>
                <a:ea typeface="Zing Rust Script"/>
                <a:cs typeface="Zing Rust Script"/>
                <a:sym typeface="Zing Rust Script"/>
              </a:rPr>
              <a:t>Reasoning discussions</a:t>
            </a:r>
          </a:p>
          <a:p>
            <a:pPr algn="l" marL="635002" indent="-317501" lvl="1">
              <a:lnSpc>
                <a:spcPts val="4117"/>
              </a:lnSpc>
              <a:buFont typeface="Arial"/>
              <a:buChar char="•"/>
            </a:pPr>
            <a:r>
              <a:rPr lang="en-US" sz="2941">
                <a:solidFill>
                  <a:srgbClr val="000000"/>
                </a:solidFill>
                <a:latin typeface="Zing Rust Script"/>
                <a:ea typeface="Zing Rust Script"/>
                <a:cs typeface="Zing Rust Script"/>
                <a:sym typeface="Zing Rust Script"/>
              </a:rPr>
              <a:t>Concrete and Pictorial</a:t>
            </a:r>
          </a:p>
          <a:p>
            <a:pPr algn="l" marL="635002" indent="-317501" lvl="1">
              <a:lnSpc>
                <a:spcPts val="4117"/>
              </a:lnSpc>
              <a:buFont typeface="Arial"/>
              <a:buChar char="•"/>
            </a:pPr>
            <a:r>
              <a:rPr lang="en-US" sz="2941">
                <a:solidFill>
                  <a:srgbClr val="000000"/>
                </a:solidFill>
                <a:latin typeface="Zing Rust Script"/>
                <a:ea typeface="Zing Rust Script"/>
                <a:cs typeface="Zing Rust Script"/>
                <a:sym typeface="Zing Rust Script"/>
              </a:rPr>
              <a:t>Number formation</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3893508" y="449671"/>
            <a:ext cx="10500983" cy="1158057"/>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14745" y="0"/>
                  </a:moveTo>
                  <a:lnTo>
                    <a:pt x="5620722" y="0"/>
                  </a:lnTo>
                  <a:cubicBezTo>
                    <a:pt x="5628865" y="0"/>
                    <a:pt x="5635467" y="6602"/>
                    <a:pt x="5635467" y="14745"/>
                  </a:cubicBezTo>
                  <a:lnTo>
                    <a:pt x="5635467" y="606739"/>
                  </a:lnTo>
                  <a:cubicBezTo>
                    <a:pt x="5635467" y="614882"/>
                    <a:pt x="5628865" y="621484"/>
                    <a:pt x="5620722" y="621484"/>
                  </a:cubicBezTo>
                  <a:lnTo>
                    <a:pt x="14745" y="621484"/>
                  </a:lnTo>
                  <a:cubicBezTo>
                    <a:pt x="6602" y="621484"/>
                    <a:pt x="0" y="614882"/>
                    <a:pt x="0" y="606739"/>
                  </a:cubicBezTo>
                  <a:lnTo>
                    <a:pt x="0" y="14745"/>
                  </a:lnTo>
                  <a:cubicBezTo>
                    <a:pt x="0" y="6602"/>
                    <a:pt x="6602" y="0"/>
                    <a:pt x="1474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1028700" y="2126445"/>
            <a:ext cx="16652676" cy="6827597"/>
          </a:xfrm>
          <a:custGeom>
            <a:avLst/>
            <a:gdLst/>
            <a:ahLst/>
            <a:cxnLst/>
            <a:rect r="r" b="b" t="t" l="l"/>
            <a:pathLst>
              <a:path h="6827597" w="16652676">
                <a:moveTo>
                  <a:pt x="0" y="0"/>
                </a:moveTo>
                <a:lnTo>
                  <a:pt x="16652676" y="0"/>
                </a:lnTo>
                <a:lnTo>
                  <a:pt x="16652676" y="6827598"/>
                </a:lnTo>
                <a:lnTo>
                  <a:pt x="0" y="6827598"/>
                </a:lnTo>
                <a:lnTo>
                  <a:pt x="0" y="0"/>
                </a:lnTo>
                <a:close/>
              </a:path>
            </a:pathLst>
          </a:custGeom>
          <a:blipFill>
            <a:blip r:embed="rId2"/>
            <a:stretch>
              <a:fillRect l="0" t="0" r="0" b="0"/>
            </a:stretch>
          </a:blipFill>
        </p:spPr>
      </p:sp>
      <p:sp>
        <p:nvSpPr>
          <p:cNvPr name="TextBox 9" id="9"/>
          <p:cNvSpPr txBox="true"/>
          <p:nvPr/>
        </p:nvSpPr>
        <p:spPr>
          <a:xfrm rot="0">
            <a:off x="5449321" y="570195"/>
            <a:ext cx="7648996" cy="812236"/>
          </a:xfrm>
          <a:prstGeom prst="rect">
            <a:avLst/>
          </a:prstGeom>
        </p:spPr>
        <p:txBody>
          <a:bodyPr anchor="t" rtlCol="false" tIns="0" lIns="0" bIns="0" rIns="0">
            <a:spAutoFit/>
          </a:bodyPr>
          <a:lstStyle/>
          <a:p>
            <a:pPr algn="ctr">
              <a:lnSpc>
                <a:spcPts val="6521"/>
              </a:lnSpc>
            </a:pPr>
            <a:r>
              <a:rPr lang="en-US" sz="4658">
                <a:solidFill>
                  <a:srgbClr val="000000"/>
                </a:solidFill>
                <a:latin typeface="Bobby Jones Soft"/>
                <a:ea typeface="Bobby Jones Soft"/>
                <a:cs typeface="Bobby Jones Soft"/>
                <a:sym typeface="Bobby Jones Soft"/>
              </a:rPr>
              <a:t>Maths</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2065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3893508" y="449671"/>
            <a:ext cx="10500983" cy="1158057"/>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14745" y="0"/>
                  </a:moveTo>
                  <a:lnTo>
                    <a:pt x="5620722" y="0"/>
                  </a:lnTo>
                  <a:cubicBezTo>
                    <a:pt x="5628865" y="0"/>
                    <a:pt x="5635467" y="6602"/>
                    <a:pt x="5635467" y="14745"/>
                  </a:cubicBezTo>
                  <a:lnTo>
                    <a:pt x="5635467" y="606739"/>
                  </a:lnTo>
                  <a:cubicBezTo>
                    <a:pt x="5635467" y="614882"/>
                    <a:pt x="5628865" y="621484"/>
                    <a:pt x="5620722" y="621484"/>
                  </a:cubicBezTo>
                  <a:lnTo>
                    <a:pt x="14745" y="621484"/>
                  </a:lnTo>
                  <a:cubicBezTo>
                    <a:pt x="6602" y="621484"/>
                    <a:pt x="0" y="614882"/>
                    <a:pt x="0" y="606739"/>
                  </a:cubicBezTo>
                  <a:lnTo>
                    <a:pt x="0" y="14745"/>
                  </a:lnTo>
                  <a:cubicBezTo>
                    <a:pt x="0" y="6602"/>
                    <a:pt x="6602" y="0"/>
                    <a:pt x="1474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2753518" y="1833704"/>
            <a:ext cx="13040603" cy="7856963"/>
          </a:xfrm>
          <a:custGeom>
            <a:avLst/>
            <a:gdLst/>
            <a:ahLst/>
            <a:cxnLst/>
            <a:rect r="r" b="b" t="t" l="l"/>
            <a:pathLst>
              <a:path h="7856963" w="13040603">
                <a:moveTo>
                  <a:pt x="0" y="0"/>
                </a:moveTo>
                <a:lnTo>
                  <a:pt x="13040603" y="0"/>
                </a:lnTo>
                <a:lnTo>
                  <a:pt x="13040603" y="7856963"/>
                </a:lnTo>
                <a:lnTo>
                  <a:pt x="0" y="7856963"/>
                </a:lnTo>
                <a:lnTo>
                  <a:pt x="0" y="0"/>
                </a:lnTo>
                <a:close/>
              </a:path>
            </a:pathLst>
          </a:custGeom>
          <a:blipFill>
            <a:blip r:embed="rId2"/>
            <a:stretch>
              <a:fillRect l="0" t="0" r="0" b="0"/>
            </a:stretch>
          </a:blipFill>
        </p:spPr>
      </p:sp>
      <p:sp>
        <p:nvSpPr>
          <p:cNvPr name="TextBox 9" id="9"/>
          <p:cNvSpPr txBox="true"/>
          <p:nvPr/>
        </p:nvSpPr>
        <p:spPr>
          <a:xfrm rot="0">
            <a:off x="5449321" y="570195"/>
            <a:ext cx="7648996" cy="812236"/>
          </a:xfrm>
          <a:prstGeom prst="rect">
            <a:avLst/>
          </a:prstGeom>
        </p:spPr>
        <p:txBody>
          <a:bodyPr anchor="t" rtlCol="false" tIns="0" lIns="0" bIns="0" rIns="0">
            <a:spAutoFit/>
          </a:bodyPr>
          <a:lstStyle/>
          <a:p>
            <a:pPr algn="ctr">
              <a:lnSpc>
                <a:spcPts val="6521"/>
              </a:lnSpc>
            </a:pPr>
            <a:r>
              <a:rPr lang="en-US" sz="4658">
                <a:solidFill>
                  <a:srgbClr val="000000"/>
                </a:solidFill>
                <a:latin typeface="Bobby Jones Soft"/>
                <a:ea typeface="Bobby Jones Soft"/>
                <a:cs typeface="Bobby Jones Soft"/>
                <a:sym typeface="Bobby Jones Soft"/>
              </a:rPr>
              <a:t>Curriculum Overview</a:t>
            </a:r>
          </a:p>
        </p:txBody>
      </p:sp>
    </p:spTree>
  </p:cSld>
  <p:clrMapOvr>
    <a:masterClrMapping/>
  </p:clrMapOvr>
</p:sld>
</file>

<file path=ppt/slides/slide29.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16230600" cy="6501131"/>
            <a:chOff x="0" y="0"/>
            <a:chExt cx="5635467" cy="2257274"/>
          </a:xfrm>
        </p:grpSpPr>
        <p:sp>
          <p:nvSpPr>
            <p:cNvPr name="Freeform 9" id="9"/>
            <p:cNvSpPr/>
            <p:nvPr/>
          </p:nvSpPr>
          <p:spPr>
            <a:xfrm flipH="false" flipV="false" rot="0">
              <a:off x="0" y="0"/>
              <a:ext cx="5635467" cy="2257274"/>
            </a:xfrm>
            <a:custGeom>
              <a:avLst/>
              <a:gdLst/>
              <a:ahLst/>
              <a:cxnLst/>
              <a:rect r="r" b="b" t="t" l="l"/>
              <a:pathLst>
                <a:path h="2257274" w="5635467">
                  <a:moveTo>
                    <a:pt x="9540" y="0"/>
                  </a:moveTo>
                  <a:lnTo>
                    <a:pt x="5625927" y="0"/>
                  </a:lnTo>
                  <a:cubicBezTo>
                    <a:pt x="5628457" y="0"/>
                    <a:pt x="5630883" y="1005"/>
                    <a:pt x="5632673" y="2794"/>
                  </a:cubicBezTo>
                  <a:cubicBezTo>
                    <a:pt x="5634462" y="4583"/>
                    <a:pt x="5635467" y="7010"/>
                    <a:pt x="5635467" y="9540"/>
                  </a:cubicBezTo>
                  <a:lnTo>
                    <a:pt x="5635467" y="2247734"/>
                  </a:lnTo>
                  <a:cubicBezTo>
                    <a:pt x="5635467" y="2253003"/>
                    <a:pt x="5631196" y="2257274"/>
                    <a:pt x="5625927" y="2257274"/>
                  </a:cubicBezTo>
                  <a:lnTo>
                    <a:pt x="9540" y="2257274"/>
                  </a:lnTo>
                  <a:cubicBezTo>
                    <a:pt x="4271" y="2257274"/>
                    <a:pt x="0" y="2253003"/>
                    <a:pt x="0" y="224773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232394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1319848" y="3144168"/>
            <a:ext cx="15648304" cy="6867526"/>
          </a:xfrm>
          <a:prstGeom prst="rect">
            <a:avLst/>
          </a:prstGeom>
        </p:spPr>
        <p:txBody>
          <a:bodyPr anchor="t" rtlCol="false" tIns="0" lIns="0" bIns="0" rIns="0">
            <a:spAutoFit/>
          </a:bodyPr>
          <a:lstStyle/>
          <a:p>
            <a:pPr algn="just">
              <a:lnSpc>
                <a:spcPts val="4199"/>
              </a:lnSpc>
            </a:pPr>
            <a:r>
              <a:rPr lang="en-US" sz="2999" u="sng">
                <a:solidFill>
                  <a:srgbClr val="000000"/>
                </a:solidFill>
                <a:latin typeface="Zing Rust Script"/>
                <a:ea typeface="Zing Rust Script"/>
                <a:cs typeface="Zing Rust Script"/>
                <a:sym typeface="Zing Rust Script"/>
              </a:rPr>
              <a:t>Informal assessment: eg weekly spelling challenges.​</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These are opportunities for us to assess children's knowledge and understanding in the moment, and as such adjust teaching and support accordingly.​</a:t>
            </a:r>
          </a:p>
          <a:p>
            <a:pPr algn="just">
              <a:lnSpc>
                <a:spcPts val="4199"/>
              </a:lnSpc>
            </a:pPr>
          </a:p>
          <a:p>
            <a:pPr algn="just">
              <a:lnSpc>
                <a:spcPts val="4199"/>
              </a:lnSpc>
            </a:pPr>
            <a:r>
              <a:rPr lang="en-US" sz="2999" u="sng">
                <a:solidFill>
                  <a:srgbClr val="000000"/>
                </a:solidFill>
                <a:latin typeface="Zing Rust Script"/>
                <a:ea typeface="Zing Rust Script"/>
                <a:cs typeface="Zing Rust Script"/>
                <a:sym typeface="Zing Rust Script"/>
              </a:rPr>
              <a:t>Formal assessment: ​</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Termly NFER assessments in reading and maths. These are standardised assessments.​</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Termly checking of common exception word knowledge for your child’s current year.  ​</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Children's phonic progress will be checked every 6 weeks by your child's class teacher. This informs which progress group is right for their current challenge point, and informs whether any supporting intervention is needed to ensure they do not fall behind. ​</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Writing assessment every half term. ​</a:t>
            </a:r>
          </a:p>
          <a:p>
            <a:pPr algn="just" marL="647694" indent="-323847" lvl="1">
              <a:lnSpc>
                <a:spcPts val="4199"/>
              </a:lnSpc>
              <a:buFont typeface="Arial"/>
              <a:buChar char="•"/>
            </a:pPr>
            <a:r>
              <a:rPr lang="en-US" sz="2999">
                <a:solidFill>
                  <a:srgbClr val="000000"/>
                </a:solidFill>
                <a:latin typeface="Zing Rust Script"/>
                <a:ea typeface="Zing Rust Script"/>
                <a:cs typeface="Zing Rust Script"/>
                <a:sym typeface="Zing Rust Script"/>
              </a:rPr>
              <a:t>We have opted into the SATs (Summer Term)</a:t>
            </a:r>
          </a:p>
          <a:p>
            <a:pPr algn="just">
              <a:lnSpc>
                <a:spcPts val="4199"/>
              </a:lnSpc>
            </a:pPr>
          </a:p>
        </p:txBody>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Assessment</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3893508" y="449671"/>
            <a:ext cx="10500983" cy="1158057"/>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14745" y="0"/>
                  </a:moveTo>
                  <a:lnTo>
                    <a:pt x="5620722" y="0"/>
                  </a:lnTo>
                  <a:cubicBezTo>
                    <a:pt x="5628865" y="0"/>
                    <a:pt x="5635467" y="6602"/>
                    <a:pt x="5635467" y="14745"/>
                  </a:cubicBezTo>
                  <a:lnTo>
                    <a:pt x="5635467" y="606739"/>
                  </a:lnTo>
                  <a:cubicBezTo>
                    <a:pt x="5635467" y="614882"/>
                    <a:pt x="5628865" y="621484"/>
                    <a:pt x="5620722" y="621484"/>
                  </a:cubicBezTo>
                  <a:lnTo>
                    <a:pt x="14745" y="621484"/>
                  </a:lnTo>
                  <a:cubicBezTo>
                    <a:pt x="6602" y="621484"/>
                    <a:pt x="0" y="614882"/>
                    <a:pt x="0" y="606739"/>
                  </a:cubicBezTo>
                  <a:lnTo>
                    <a:pt x="0" y="14745"/>
                  </a:lnTo>
                  <a:cubicBezTo>
                    <a:pt x="0" y="6602"/>
                    <a:pt x="6602" y="0"/>
                    <a:pt x="14745"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3493371" y="2365198"/>
            <a:ext cx="11301259" cy="2090733"/>
          </a:xfrm>
          <a:custGeom>
            <a:avLst/>
            <a:gdLst/>
            <a:ahLst/>
            <a:cxnLst/>
            <a:rect r="r" b="b" t="t" l="l"/>
            <a:pathLst>
              <a:path h="2090733" w="11301259">
                <a:moveTo>
                  <a:pt x="0" y="0"/>
                </a:moveTo>
                <a:lnTo>
                  <a:pt x="11301258" y="0"/>
                </a:lnTo>
                <a:lnTo>
                  <a:pt x="11301258" y="2090733"/>
                </a:lnTo>
                <a:lnTo>
                  <a:pt x="0" y="2090733"/>
                </a:lnTo>
                <a:lnTo>
                  <a:pt x="0" y="0"/>
                </a:lnTo>
                <a:close/>
              </a:path>
            </a:pathLst>
          </a:custGeom>
          <a:blipFill>
            <a:blip r:embed="rId2"/>
            <a:stretch>
              <a:fillRect l="0" t="0" r="0" b="0"/>
            </a:stretch>
          </a:blipFill>
        </p:spPr>
      </p:sp>
      <p:sp>
        <p:nvSpPr>
          <p:cNvPr name="Freeform 9" id="9"/>
          <p:cNvSpPr/>
          <p:nvPr/>
        </p:nvSpPr>
        <p:spPr>
          <a:xfrm flipH="false" flipV="false" rot="0">
            <a:off x="3493371" y="5217931"/>
            <a:ext cx="11301259" cy="2853568"/>
          </a:xfrm>
          <a:custGeom>
            <a:avLst/>
            <a:gdLst/>
            <a:ahLst/>
            <a:cxnLst/>
            <a:rect r="r" b="b" t="t" l="l"/>
            <a:pathLst>
              <a:path h="2853568" w="11301259">
                <a:moveTo>
                  <a:pt x="0" y="0"/>
                </a:moveTo>
                <a:lnTo>
                  <a:pt x="11301258" y="0"/>
                </a:lnTo>
                <a:lnTo>
                  <a:pt x="11301258" y="2853568"/>
                </a:lnTo>
                <a:lnTo>
                  <a:pt x="0" y="2853568"/>
                </a:lnTo>
                <a:lnTo>
                  <a:pt x="0" y="0"/>
                </a:lnTo>
                <a:close/>
              </a:path>
            </a:pathLst>
          </a:custGeom>
          <a:blipFill>
            <a:blip r:embed="rId3"/>
            <a:stretch>
              <a:fillRect l="0" t="0" r="0" b="0"/>
            </a:stretch>
          </a:blipFill>
        </p:spPr>
      </p:sp>
      <p:sp>
        <p:nvSpPr>
          <p:cNvPr name="TextBox 10" id="10"/>
          <p:cNvSpPr txBox="true"/>
          <p:nvPr/>
        </p:nvSpPr>
        <p:spPr>
          <a:xfrm rot="0">
            <a:off x="5449321" y="570195"/>
            <a:ext cx="7648996" cy="812236"/>
          </a:xfrm>
          <a:prstGeom prst="rect">
            <a:avLst/>
          </a:prstGeom>
        </p:spPr>
        <p:txBody>
          <a:bodyPr anchor="t" rtlCol="false" tIns="0" lIns="0" bIns="0" rIns="0">
            <a:spAutoFit/>
          </a:bodyPr>
          <a:lstStyle/>
          <a:p>
            <a:pPr algn="ctr">
              <a:lnSpc>
                <a:spcPts val="6521"/>
              </a:lnSpc>
            </a:pPr>
            <a:r>
              <a:rPr lang="en-US" sz="4658">
                <a:solidFill>
                  <a:srgbClr val="000000"/>
                </a:solidFill>
                <a:latin typeface="Bobby Jones Soft"/>
                <a:ea typeface="Bobby Jones Soft"/>
                <a:cs typeface="Bobby Jones Soft"/>
                <a:sym typeface="Bobby Jones Soft"/>
              </a:rPr>
              <a:t>E-Safety</a:t>
            </a:r>
          </a:p>
        </p:txBody>
      </p:sp>
    </p:spTree>
  </p:cSld>
  <p:clrMapOvr>
    <a:masterClrMapping/>
  </p:clrMapOvr>
</p:sld>
</file>

<file path=ppt/slides/slide31.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sp>
        <p:nvSpPr>
          <p:cNvPr name="TextBox 8" id="8"/>
          <p:cNvSpPr txBox="true"/>
          <p:nvPr/>
        </p:nvSpPr>
        <p:spPr>
          <a:xfrm rot="0">
            <a:off x="4148902" y="1224527"/>
            <a:ext cx="9990195"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Home Learning </a:t>
            </a:r>
          </a:p>
        </p:txBody>
      </p:sp>
      <p:grpSp>
        <p:nvGrpSpPr>
          <p:cNvPr name="Group 9" id="9"/>
          <p:cNvGrpSpPr/>
          <p:nvPr/>
        </p:nvGrpSpPr>
        <p:grpSpPr>
          <a:xfrm rot="0">
            <a:off x="1268662" y="3435083"/>
            <a:ext cx="5020780" cy="5725804"/>
            <a:chOff x="0" y="0"/>
            <a:chExt cx="1643652" cy="1874456"/>
          </a:xfrm>
        </p:grpSpPr>
        <p:sp>
          <p:nvSpPr>
            <p:cNvPr name="Freeform 10" id="10"/>
            <p:cNvSpPr/>
            <p:nvPr/>
          </p:nvSpPr>
          <p:spPr>
            <a:xfrm flipH="false" flipV="false" rot="0">
              <a:off x="0" y="0"/>
              <a:ext cx="1643652" cy="1874456"/>
            </a:xfrm>
            <a:custGeom>
              <a:avLst/>
              <a:gdLst/>
              <a:ahLst/>
              <a:cxnLst/>
              <a:rect r="r" b="b" t="t" l="l"/>
              <a:pathLst>
                <a:path h="1874456" w="1643652">
                  <a:moveTo>
                    <a:pt x="30840" y="0"/>
                  </a:moveTo>
                  <a:lnTo>
                    <a:pt x="1612813" y="0"/>
                  </a:lnTo>
                  <a:cubicBezTo>
                    <a:pt x="1629845" y="0"/>
                    <a:pt x="1643652" y="13807"/>
                    <a:pt x="1643652" y="30840"/>
                  </a:cubicBezTo>
                  <a:lnTo>
                    <a:pt x="1643652" y="1843616"/>
                  </a:lnTo>
                  <a:cubicBezTo>
                    <a:pt x="1643652" y="1851795"/>
                    <a:pt x="1640403" y="1859640"/>
                    <a:pt x="1634620" y="1865423"/>
                  </a:cubicBezTo>
                  <a:cubicBezTo>
                    <a:pt x="1628836" y="1871207"/>
                    <a:pt x="1620992" y="1874456"/>
                    <a:pt x="1612813" y="1874456"/>
                  </a:cubicBezTo>
                  <a:lnTo>
                    <a:pt x="30840" y="1874456"/>
                  </a:lnTo>
                  <a:cubicBezTo>
                    <a:pt x="22660" y="1874456"/>
                    <a:pt x="14816" y="1871207"/>
                    <a:pt x="9033" y="1865423"/>
                  </a:cubicBezTo>
                  <a:cubicBezTo>
                    <a:pt x="3249" y="1859640"/>
                    <a:pt x="0" y="1851795"/>
                    <a:pt x="0" y="1843616"/>
                  </a:cubicBezTo>
                  <a:lnTo>
                    <a:pt x="0" y="30840"/>
                  </a:lnTo>
                  <a:cubicBezTo>
                    <a:pt x="0" y="22660"/>
                    <a:pt x="3249" y="14816"/>
                    <a:pt x="9033" y="9033"/>
                  </a:cubicBezTo>
                  <a:cubicBezTo>
                    <a:pt x="14816" y="3249"/>
                    <a:pt x="22660" y="0"/>
                    <a:pt x="30840" y="0"/>
                  </a:cubicBezTo>
                  <a:close/>
                </a:path>
              </a:pathLst>
            </a:custGeom>
            <a:solidFill>
              <a:srgbClr val="FFFFFF"/>
            </a:solidFill>
            <a:ln w="28575" cap="sq">
              <a:solidFill>
                <a:srgbClr val="901F1F"/>
              </a:solidFill>
              <a:prstDash val="solid"/>
              <a:miter/>
            </a:ln>
          </p:spPr>
        </p:sp>
        <p:sp>
          <p:nvSpPr>
            <p:cNvPr name="TextBox 11" id="11"/>
            <p:cNvSpPr txBox="true"/>
            <p:nvPr/>
          </p:nvSpPr>
          <p:spPr>
            <a:xfrm>
              <a:off x="0" y="-28575"/>
              <a:ext cx="1643652" cy="1903031"/>
            </a:xfrm>
            <a:prstGeom prst="rect">
              <a:avLst/>
            </a:prstGeom>
          </p:spPr>
          <p:txBody>
            <a:bodyPr anchor="ctr" rtlCol="false" tIns="38534" lIns="38534" bIns="38534" rIns="38534"/>
            <a:lstStyle/>
            <a:p>
              <a:pPr algn="ctr">
                <a:lnSpc>
                  <a:spcPts val="2017"/>
                </a:lnSpc>
              </a:pPr>
            </a:p>
          </p:txBody>
        </p:sp>
      </p:grpSp>
      <p:sp>
        <p:nvSpPr>
          <p:cNvPr name="TextBox 12" id="12"/>
          <p:cNvSpPr txBox="true"/>
          <p:nvPr/>
        </p:nvSpPr>
        <p:spPr>
          <a:xfrm rot="0">
            <a:off x="1453854" y="3380038"/>
            <a:ext cx="4650397" cy="5488355"/>
          </a:xfrm>
          <a:prstGeom prst="rect">
            <a:avLst/>
          </a:prstGeom>
        </p:spPr>
        <p:txBody>
          <a:bodyPr anchor="t" rtlCol="false" tIns="0" lIns="0" bIns="0" rIns="0">
            <a:spAutoFit/>
          </a:bodyPr>
          <a:lstStyle/>
          <a:p>
            <a:pPr algn="l">
              <a:lnSpc>
                <a:spcPts val="6533"/>
              </a:lnSpc>
            </a:pPr>
            <a:r>
              <a:rPr lang="en-US" sz="4666">
                <a:solidFill>
                  <a:srgbClr val="000000"/>
                </a:solidFill>
                <a:latin typeface="Zing Rust Script"/>
                <a:ea typeface="Zing Rust Script"/>
                <a:cs typeface="Zing Rust Script"/>
                <a:sym typeface="Zing Rust Script"/>
              </a:rPr>
              <a:t>Reading</a:t>
            </a:r>
          </a:p>
          <a:p>
            <a:pPr algn="l" marL="618261" indent="-309130" lvl="1">
              <a:lnSpc>
                <a:spcPts val="4009"/>
              </a:lnSpc>
              <a:buFont typeface="Arial"/>
              <a:buChar char="•"/>
            </a:pPr>
            <a:r>
              <a:rPr lang="en-US" sz="2863">
                <a:solidFill>
                  <a:srgbClr val="000000"/>
                </a:solidFill>
                <a:latin typeface="Zing Rust Script"/>
                <a:ea typeface="Zing Rust Script"/>
                <a:cs typeface="Zing Rust Script"/>
                <a:sym typeface="Zing Rust Script"/>
              </a:rPr>
              <a:t>Home reading books returned every Thursday. </a:t>
            </a:r>
          </a:p>
          <a:p>
            <a:pPr algn="l" marL="618261" indent="-309130" lvl="1">
              <a:lnSpc>
                <a:spcPts val="4009"/>
              </a:lnSpc>
              <a:buFont typeface="Arial"/>
              <a:buChar char="•"/>
            </a:pPr>
            <a:r>
              <a:rPr lang="en-US" sz="2863">
                <a:solidFill>
                  <a:srgbClr val="000000"/>
                </a:solidFill>
                <a:latin typeface="Zing Rust Script"/>
                <a:ea typeface="Zing Rust Script"/>
                <a:cs typeface="Zing Rust Script"/>
                <a:sym typeface="Zing Rust Script"/>
              </a:rPr>
              <a:t>Please have in bag daily. </a:t>
            </a:r>
          </a:p>
          <a:p>
            <a:pPr algn="l" marL="618261" indent="-309130" lvl="1">
              <a:lnSpc>
                <a:spcPts val="4009"/>
              </a:lnSpc>
              <a:buFont typeface="Arial"/>
              <a:buChar char="•"/>
            </a:pPr>
            <a:r>
              <a:rPr lang="en-US" sz="2863">
                <a:solidFill>
                  <a:srgbClr val="000000"/>
                </a:solidFill>
                <a:latin typeface="Zing Rust Script"/>
                <a:ea typeface="Zing Rust Script"/>
                <a:cs typeface="Zing Rust Script"/>
                <a:sym typeface="Zing Rust Script"/>
              </a:rPr>
              <a:t>Child will bring home: </a:t>
            </a:r>
          </a:p>
          <a:p>
            <a:pPr algn="l" marL="1236522" indent="-412174" lvl="2">
              <a:lnSpc>
                <a:spcPts val="4009"/>
              </a:lnSpc>
              <a:buFont typeface="Arial"/>
              <a:buChar char="⚬"/>
            </a:pPr>
            <a:r>
              <a:rPr lang="en-US" sz="2863">
                <a:solidFill>
                  <a:srgbClr val="000000"/>
                </a:solidFill>
                <a:latin typeface="Zing Rust Script"/>
                <a:ea typeface="Zing Rust Script"/>
                <a:cs typeface="Zing Rust Script"/>
                <a:sym typeface="Zing Rust Script"/>
              </a:rPr>
              <a:t>Library book</a:t>
            </a:r>
          </a:p>
          <a:p>
            <a:pPr algn="l" marL="1236522" indent="-412174" lvl="2">
              <a:lnSpc>
                <a:spcPts val="4009"/>
              </a:lnSpc>
              <a:buFont typeface="Arial"/>
              <a:buChar char="⚬"/>
            </a:pPr>
            <a:r>
              <a:rPr lang="en-US" sz="2863">
                <a:solidFill>
                  <a:srgbClr val="000000"/>
                </a:solidFill>
                <a:latin typeface="Zing Rust Script"/>
                <a:ea typeface="Zing Rust Script"/>
                <a:cs typeface="Zing Rust Script"/>
                <a:sym typeface="Zing Rust Script"/>
              </a:rPr>
              <a:t>Phonics book(s)</a:t>
            </a:r>
          </a:p>
          <a:p>
            <a:pPr algn="l" marL="618261" indent="-309130" lvl="1">
              <a:lnSpc>
                <a:spcPts val="4009"/>
              </a:lnSpc>
              <a:buFont typeface="Arial"/>
              <a:buChar char="•"/>
            </a:pPr>
            <a:r>
              <a:rPr lang="en-US" sz="2863">
                <a:solidFill>
                  <a:srgbClr val="000000"/>
                </a:solidFill>
                <a:latin typeface="Zing Rust Script"/>
                <a:ea typeface="Zing Rust Script"/>
                <a:cs typeface="Zing Rust Script"/>
                <a:sym typeface="Zing Rust Script"/>
              </a:rPr>
              <a:t>Bookflix!</a:t>
            </a:r>
          </a:p>
          <a:p>
            <a:pPr algn="l" marL="618261" indent="-309130" lvl="1">
              <a:lnSpc>
                <a:spcPts val="4009"/>
              </a:lnSpc>
              <a:buFont typeface="Arial"/>
              <a:buChar char="•"/>
            </a:pPr>
            <a:r>
              <a:rPr lang="en-US" sz="2863">
                <a:solidFill>
                  <a:srgbClr val="000000"/>
                </a:solidFill>
                <a:latin typeface="Zing Rust Script"/>
                <a:ea typeface="Zing Rust Script"/>
                <a:cs typeface="Zing Rust Script"/>
                <a:sym typeface="Zing Rust Script"/>
              </a:rPr>
              <a:t>Please read for pleasure at home! </a:t>
            </a:r>
          </a:p>
        </p:txBody>
      </p:sp>
      <p:grpSp>
        <p:nvGrpSpPr>
          <p:cNvPr name="Group 13" id="13"/>
          <p:cNvGrpSpPr/>
          <p:nvPr/>
        </p:nvGrpSpPr>
        <p:grpSpPr>
          <a:xfrm rot="0">
            <a:off x="6725470" y="3435083"/>
            <a:ext cx="5020780" cy="5725804"/>
            <a:chOff x="0" y="0"/>
            <a:chExt cx="1643652" cy="1874456"/>
          </a:xfrm>
        </p:grpSpPr>
        <p:sp>
          <p:nvSpPr>
            <p:cNvPr name="Freeform 14" id="14"/>
            <p:cNvSpPr/>
            <p:nvPr/>
          </p:nvSpPr>
          <p:spPr>
            <a:xfrm flipH="false" flipV="false" rot="0">
              <a:off x="0" y="0"/>
              <a:ext cx="1643652" cy="1874456"/>
            </a:xfrm>
            <a:custGeom>
              <a:avLst/>
              <a:gdLst/>
              <a:ahLst/>
              <a:cxnLst/>
              <a:rect r="r" b="b" t="t" l="l"/>
              <a:pathLst>
                <a:path h="1874456" w="1643652">
                  <a:moveTo>
                    <a:pt x="30840" y="0"/>
                  </a:moveTo>
                  <a:lnTo>
                    <a:pt x="1612813" y="0"/>
                  </a:lnTo>
                  <a:cubicBezTo>
                    <a:pt x="1629845" y="0"/>
                    <a:pt x="1643652" y="13807"/>
                    <a:pt x="1643652" y="30840"/>
                  </a:cubicBezTo>
                  <a:lnTo>
                    <a:pt x="1643652" y="1843616"/>
                  </a:lnTo>
                  <a:cubicBezTo>
                    <a:pt x="1643652" y="1851795"/>
                    <a:pt x="1640403" y="1859640"/>
                    <a:pt x="1634620" y="1865423"/>
                  </a:cubicBezTo>
                  <a:cubicBezTo>
                    <a:pt x="1628836" y="1871207"/>
                    <a:pt x="1620992" y="1874456"/>
                    <a:pt x="1612813" y="1874456"/>
                  </a:cubicBezTo>
                  <a:lnTo>
                    <a:pt x="30840" y="1874456"/>
                  </a:lnTo>
                  <a:cubicBezTo>
                    <a:pt x="22660" y="1874456"/>
                    <a:pt x="14816" y="1871207"/>
                    <a:pt x="9033" y="1865423"/>
                  </a:cubicBezTo>
                  <a:cubicBezTo>
                    <a:pt x="3249" y="1859640"/>
                    <a:pt x="0" y="1851795"/>
                    <a:pt x="0" y="1843616"/>
                  </a:cubicBezTo>
                  <a:lnTo>
                    <a:pt x="0" y="30840"/>
                  </a:lnTo>
                  <a:cubicBezTo>
                    <a:pt x="0" y="22660"/>
                    <a:pt x="3249" y="14816"/>
                    <a:pt x="9033" y="9033"/>
                  </a:cubicBezTo>
                  <a:cubicBezTo>
                    <a:pt x="14816" y="3249"/>
                    <a:pt x="22660" y="0"/>
                    <a:pt x="30840" y="0"/>
                  </a:cubicBezTo>
                  <a:close/>
                </a:path>
              </a:pathLst>
            </a:custGeom>
            <a:solidFill>
              <a:srgbClr val="FFFFFF"/>
            </a:solidFill>
            <a:ln w="28575" cap="sq">
              <a:solidFill>
                <a:srgbClr val="901F1F"/>
              </a:solidFill>
              <a:prstDash val="solid"/>
              <a:miter/>
            </a:ln>
          </p:spPr>
        </p:sp>
        <p:sp>
          <p:nvSpPr>
            <p:cNvPr name="TextBox 15" id="15"/>
            <p:cNvSpPr txBox="true"/>
            <p:nvPr/>
          </p:nvSpPr>
          <p:spPr>
            <a:xfrm>
              <a:off x="0" y="-28575"/>
              <a:ext cx="1643652" cy="1903031"/>
            </a:xfrm>
            <a:prstGeom prst="rect">
              <a:avLst/>
            </a:prstGeom>
          </p:spPr>
          <p:txBody>
            <a:bodyPr anchor="ctr" rtlCol="false" tIns="38534" lIns="38534" bIns="38534" rIns="38534"/>
            <a:lstStyle/>
            <a:p>
              <a:pPr algn="ctr">
                <a:lnSpc>
                  <a:spcPts val="2017"/>
                </a:lnSpc>
              </a:pPr>
            </a:p>
          </p:txBody>
        </p:sp>
      </p:grpSp>
      <p:sp>
        <p:nvSpPr>
          <p:cNvPr name="TextBox 16" id="16"/>
          <p:cNvSpPr txBox="true"/>
          <p:nvPr/>
        </p:nvSpPr>
        <p:spPr>
          <a:xfrm rot="0">
            <a:off x="6910662" y="3353813"/>
            <a:ext cx="4650397" cy="5904487"/>
          </a:xfrm>
          <a:prstGeom prst="rect">
            <a:avLst/>
          </a:prstGeom>
        </p:spPr>
        <p:txBody>
          <a:bodyPr anchor="t" rtlCol="false" tIns="0" lIns="0" bIns="0" rIns="0">
            <a:spAutoFit/>
          </a:bodyPr>
          <a:lstStyle/>
          <a:p>
            <a:pPr algn="l">
              <a:lnSpc>
                <a:spcPts val="6499"/>
              </a:lnSpc>
            </a:pPr>
            <a:r>
              <a:rPr lang="en-US" sz="4642">
                <a:solidFill>
                  <a:srgbClr val="000000"/>
                </a:solidFill>
                <a:latin typeface="Zing Rust Script"/>
                <a:ea typeface="Zing Rust Script"/>
                <a:cs typeface="Zing Rust Script"/>
                <a:sym typeface="Zing Rust Script"/>
              </a:rPr>
              <a:t>Spelling</a:t>
            </a:r>
          </a:p>
          <a:p>
            <a:pPr algn="l" marL="523883" indent="-261942" lvl="1">
              <a:lnSpc>
                <a:spcPts val="3397"/>
              </a:lnSpc>
              <a:buFont typeface="Arial"/>
              <a:buChar char="•"/>
            </a:pPr>
            <a:r>
              <a:rPr lang="en-US" sz="2426">
                <a:solidFill>
                  <a:srgbClr val="000000"/>
                </a:solidFill>
                <a:latin typeface="Zing Rust Script"/>
                <a:ea typeface="Zing Rust Script"/>
                <a:cs typeface="Zing Rust Script"/>
                <a:sym typeface="Zing Rust Script"/>
              </a:rPr>
              <a:t>Weekly spelling challenges in class. </a:t>
            </a:r>
          </a:p>
          <a:p>
            <a:pPr algn="l" marL="523883" indent="-261942" lvl="1">
              <a:lnSpc>
                <a:spcPts val="3397"/>
              </a:lnSpc>
              <a:buFont typeface="Arial"/>
              <a:buChar char="•"/>
            </a:pPr>
            <a:r>
              <a:rPr lang="en-US" sz="2426">
                <a:solidFill>
                  <a:srgbClr val="000000"/>
                </a:solidFill>
                <a:latin typeface="Zing Rust Script"/>
                <a:ea typeface="Zing Rust Script"/>
                <a:cs typeface="Zing Rust Script"/>
                <a:sym typeface="Zing Rust Script"/>
              </a:rPr>
              <a:t>Spelling books returned on Friday for spelling challenge and new spellings!</a:t>
            </a:r>
          </a:p>
          <a:p>
            <a:pPr algn="l" marL="523883" indent="-261942" lvl="1">
              <a:lnSpc>
                <a:spcPts val="3397"/>
              </a:lnSpc>
              <a:buFont typeface="Arial"/>
              <a:buChar char="•"/>
            </a:pPr>
            <a:r>
              <a:rPr lang="en-US" sz="2426">
                <a:solidFill>
                  <a:srgbClr val="000000"/>
                </a:solidFill>
                <a:latin typeface="Zing Rust Script"/>
                <a:ea typeface="Zing Rust Script"/>
                <a:cs typeface="Zing Rust Script"/>
                <a:sym typeface="Zing Rust Script"/>
              </a:rPr>
              <a:t>We complete a half termly assessment of the common exception words for the year group, of which there is a full copy for you to take home this evening. </a:t>
            </a:r>
          </a:p>
          <a:p>
            <a:pPr algn="l">
              <a:lnSpc>
                <a:spcPts val="2207"/>
              </a:lnSpc>
            </a:pPr>
          </a:p>
        </p:txBody>
      </p:sp>
      <p:grpSp>
        <p:nvGrpSpPr>
          <p:cNvPr name="Group 17" id="17"/>
          <p:cNvGrpSpPr/>
          <p:nvPr/>
        </p:nvGrpSpPr>
        <p:grpSpPr>
          <a:xfrm rot="0">
            <a:off x="11998557" y="3435083"/>
            <a:ext cx="5020780" cy="5725804"/>
            <a:chOff x="0" y="0"/>
            <a:chExt cx="1643652" cy="1874456"/>
          </a:xfrm>
        </p:grpSpPr>
        <p:sp>
          <p:nvSpPr>
            <p:cNvPr name="Freeform 18" id="18"/>
            <p:cNvSpPr/>
            <p:nvPr/>
          </p:nvSpPr>
          <p:spPr>
            <a:xfrm flipH="false" flipV="false" rot="0">
              <a:off x="0" y="0"/>
              <a:ext cx="1643652" cy="1874456"/>
            </a:xfrm>
            <a:custGeom>
              <a:avLst/>
              <a:gdLst/>
              <a:ahLst/>
              <a:cxnLst/>
              <a:rect r="r" b="b" t="t" l="l"/>
              <a:pathLst>
                <a:path h="1874456" w="1643652">
                  <a:moveTo>
                    <a:pt x="30840" y="0"/>
                  </a:moveTo>
                  <a:lnTo>
                    <a:pt x="1612813" y="0"/>
                  </a:lnTo>
                  <a:cubicBezTo>
                    <a:pt x="1629845" y="0"/>
                    <a:pt x="1643652" y="13807"/>
                    <a:pt x="1643652" y="30840"/>
                  </a:cubicBezTo>
                  <a:lnTo>
                    <a:pt x="1643652" y="1843616"/>
                  </a:lnTo>
                  <a:cubicBezTo>
                    <a:pt x="1643652" y="1851795"/>
                    <a:pt x="1640403" y="1859640"/>
                    <a:pt x="1634620" y="1865423"/>
                  </a:cubicBezTo>
                  <a:cubicBezTo>
                    <a:pt x="1628836" y="1871207"/>
                    <a:pt x="1620992" y="1874456"/>
                    <a:pt x="1612813" y="1874456"/>
                  </a:cubicBezTo>
                  <a:lnTo>
                    <a:pt x="30840" y="1874456"/>
                  </a:lnTo>
                  <a:cubicBezTo>
                    <a:pt x="22660" y="1874456"/>
                    <a:pt x="14816" y="1871207"/>
                    <a:pt x="9033" y="1865423"/>
                  </a:cubicBezTo>
                  <a:cubicBezTo>
                    <a:pt x="3249" y="1859640"/>
                    <a:pt x="0" y="1851795"/>
                    <a:pt x="0" y="1843616"/>
                  </a:cubicBezTo>
                  <a:lnTo>
                    <a:pt x="0" y="30840"/>
                  </a:lnTo>
                  <a:cubicBezTo>
                    <a:pt x="0" y="22660"/>
                    <a:pt x="3249" y="14816"/>
                    <a:pt x="9033" y="9033"/>
                  </a:cubicBezTo>
                  <a:cubicBezTo>
                    <a:pt x="14816" y="3249"/>
                    <a:pt x="22660" y="0"/>
                    <a:pt x="30840" y="0"/>
                  </a:cubicBezTo>
                  <a:close/>
                </a:path>
              </a:pathLst>
            </a:custGeom>
            <a:solidFill>
              <a:srgbClr val="FFFFFF"/>
            </a:solidFill>
            <a:ln w="28575" cap="sq">
              <a:solidFill>
                <a:srgbClr val="901F1F"/>
              </a:solidFill>
              <a:prstDash val="solid"/>
              <a:miter/>
            </a:ln>
          </p:spPr>
        </p:sp>
        <p:sp>
          <p:nvSpPr>
            <p:cNvPr name="TextBox 19" id="19"/>
            <p:cNvSpPr txBox="true"/>
            <p:nvPr/>
          </p:nvSpPr>
          <p:spPr>
            <a:xfrm>
              <a:off x="0" y="-28575"/>
              <a:ext cx="1643652" cy="1903031"/>
            </a:xfrm>
            <a:prstGeom prst="rect">
              <a:avLst/>
            </a:prstGeom>
          </p:spPr>
          <p:txBody>
            <a:bodyPr anchor="ctr" rtlCol="false" tIns="38534" lIns="38534" bIns="38534" rIns="38534"/>
            <a:lstStyle/>
            <a:p>
              <a:pPr algn="ctr">
                <a:lnSpc>
                  <a:spcPts val="2017"/>
                </a:lnSpc>
              </a:pPr>
            </a:p>
          </p:txBody>
        </p:sp>
      </p:grpSp>
      <p:sp>
        <p:nvSpPr>
          <p:cNvPr name="TextBox 20" id="20"/>
          <p:cNvSpPr txBox="true"/>
          <p:nvPr/>
        </p:nvSpPr>
        <p:spPr>
          <a:xfrm rot="0">
            <a:off x="12183749" y="3380038"/>
            <a:ext cx="4650397" cy="3361239"/>
          </a:xfrm>
          <a:prstGeom prst="rect">
            <a:avLst/>
          </a:prstGeom>
        </p:spPr>
        <p:txBody>
          <a:bodyPr anchor="t" rtlCol="false" tIns="0" lIns="0" bIns="0" rIns="0">
            <a:spAutoFit/>
          </a:bodyPr>
          <a:lstStyle/>
          <a:p>
            <a:pPr algn="l">
              <a:lnSpc>
                <a:spcPts val="6533"/>
              </a:lnSpc>
            </a:pPr>
            <a:r>
              <a:rPr lang="en-US" sz="4666">
                <a:solidFill>
                  <a:srgbClr val="000000"/>
                </a:solidFill>
                <a:latin typeface="Zing Rust Script"/>
                <a:ea typeface="Zing Rust Script"/>
                <a:cs typeface="Zing Rust Script"/>
                <a:sym typeface="Zing Rust Script"/>
              </a:rPr>
              <a:t>Maths</a:t>
            </a:r>
          </a:p>
          <a:p>
            <a:pPr algn="l" marL="591460" indent="-295730" lvl="1">
              <a:lnSpc>
                <a:spcPts val="3835"/>
              </a:lnSpc>
              <a:buFont typeface="Arial"/>
              <a:buChar char="•"/>
            </a:pPr>
            <a:r>
              <a:rPr lang="en-US" sz="2739">
                <a:solidFill>
                  <a:srgbClr val="000000"/>
                </a:solidFill>
                <a:latin typeface="Zing Rust Script"/>
                <a:ea typeface="Zing Rust Script"/>
                <a:cs typeface="Zing Rust Script"/>
                <a:sym typeface="Zing Rust Script"/>
              </a:rPr>
              <a:t>Each child has their own Mathletics log in. </a:t>
            </a:r>
          </a:p>
          <a:p>
            <a:pPr algn="l" marL="591460" indent="-295730" lvl="1">
              <a:lnSpc>
                <a:spcPts val="3835"/>
              </a:lnSpc>
              <a:buFont typeface="Arial"/>
              <a:buChar char="•"/>
            </a:pPr>
            <a:r>
              <a:rPr lang="en-US" sz="2739">
                <a:solidFill>
                  <a:srgbClr val="000000"/>
                </a:solidFill>
                <a:latin typeface="Zing Rust Script"/>
                <a:ea typeface="Zing Rust Script"/>
                <a:cs typeface="Zing Rust Script"/>
                <a:sym typeface="Zing Rust Script"/>
              </a:rPr>
              <a:t>We will assign tasks each Monday which will reflect their current learning. </a:t>
            </a:r>
          </a:p>
        </p:txBody>
      </p:sp>
    </p:spTree>
  </p:cSld>
  <p:clrMapOvr>
    <a:masterClrMapping/>
  </p:clrMapOvr>
</p:sld>
</file>

<file path=ppt/slides/slide32.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16230600" cy="4064642"/>
            <a:chOff x="0" y="0"/>
            <a:chExt cx="5635467" cy="1411294"/>
          </a:xfrm>
        </p:grpSpPr>
        <p:sp>
          <p:nvSpPr>
            <p:cNvPr name="Freeform 9" id="9"/>
            <p:cNvSpPr/>
            <p:nvPr/>
          </p:nvSpPr>
          <p:spPr>
            <a:xfrm flipH="false" flipV="false" rot="0">
              <a:off x="0" y="0"/>
              <a:ext cx="5635467" cy="1411294"/>
            </a:xfrm>
            <a:custGeom>
              <a:avLst/>
              <a:gdLst/>
              <a:ahLst/>
              <a:cxnLst/>
              <a:rect r="r" b="b" t="t" l="l"/>
              <a:pathLst>
                <a:path h="1411294" w="5635467">
                  <a:moveTo>
                    <a:pt x="9540" y="0"/>
                  </a:moveTo>
                  <a:lnTo>
                    <a:pt x="5625927" y="0"/>
                  </a:lnTo>
                  <a:cubicBezTo>
                    <a:pt x="5628457" y="0"/>
                    <a:pt x="5630883" y="1005"/>
                    <a:pt x="5632673" y="2794"/>
                  </a:cubicBezTo>
                  <a:cubicBezTo>
                    <a:pt x="5634462" y="4583"/>
                    <a:pt x="5635467" y="7010"/>
                    <a:pt x="5635467" y="9540"/>
                  </a:cubicBezTo>
                  <a:lnTo>
                    <a:pt x="5635467" y="1401755"/>
                  </a:lnTo>
                  <a:cubicBezTo>
                    <a:pt x="5635467" y="1404285"/>
                    <a:pt x="5634462" y="1406711"/>
                    <a:pt x="5632673" y="1408500"/>
                  </a:cubicBezTo>
                  <a:cubicBezTo>
                    <a:pt x="5630883" y="1410289"/>
                    <a:pt x="5628457" y="1411294"/>
                    <a:pt x="5625927" y="1411294"/>
                  </a:cubicBezTo>
                  <a:lnTo>
                    <a:pt x="9540" y="1411294"/>
                  </a:lnTo>
                  <a:cubicBezTo>
                    <a:pt x="4271" y="1411294"/>
                    <a:pt x="0" y="1407023"/>
                    <a:pt x="0" y="1401755"/>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147796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2294444" y="3170465"/>
            <a:ext cx="13699113" cy="4857750"/>
          </a:xfrm>
          <a:prstGeom prst="rect">
            <a:avLst/>
          </a:prstGeom>
        </p:spPr>
        <p:txBody>
          <a:bodyPr anchor="t" rtlCol="false" tIns="0" lIns="0" bIns="0" rIns="0">
            <a:spAutoFit/>
          </a:bodyPr>
          <a:lstStyle/>
          <a:p>
            <a:pPr algn="ctr">
              <a:lnSpc>
                <a:spcPts val="5459"/>
              </a:lnSpc>
            </a:pPr>
            <a:r>
              <a:rPr lang="en-US" sz="3899" u="sng">
                <a:solidFill>
                  <a:srgbClr val="000000"/>
                </a:solidFill>
                <a:latin typeface="Zing Rust Script"/>
                <a:ea typeface="Zing Rust Script"/>
                <a:cs typeface="Zing Rust Script"/>
                <a:sym typeface="Zing Rust Script"/>
              </a:rPr>
              <a:t>Monday 14:45 </a:t>
            </a:r>
            <a:r>
              <a:rPr lang="en-US" sz="3899">
                <a:solidFill>
                  <a:srgbClr val="000000"/>
                </a:solidFill>
                <a:latin typeface="Zing Rust Script"/>
                <a:ea typeface="Zing Rust Script"/>
                <a:cs typeface="Zing Rust Script"/>
                <a:sym typeface="Zing Rust Script"/>
              </a:rPr>
              <a:t>Mrs Colbourn ‘Big Think’ Assembly</a:t>
            </a:r>
          </a:p>
          <a:p>
            <a:pPr algn="ctr">
              <a:lnSpc>
                <a:spcPts val="5459"/>
              </a:lnSpc>
            </a:pPr>
          </a:p>
          <a:p>
            <a:pPr algn="ctr">
              <a:lnSpc>
                <a:spcPts val="5459"/>
              </a:lnSpc>
            </a:pPr>
            <a:r>
              <a:rPr lang="en-US" sz="3899" u="sng">
                <a:solidFill>
                  <a:srgbClr val="000000"/>
                </a:solidFill>
                <a:latin typeface="Zing Rust Script"/>
                <a:ea typeface="Zing Rust Script"/>
                <a:cs typeface="Zing Rust Script"/>
                <a:sym typeface="Zing Rust Script"/>
              </a:rPr>
              <a:t>Wednesday 14:45 </a:t>
            </a:r>
            <a:r>
              <a:rPr lang="en-US" sz="3899">
                <a:solidFill>
                  <a:srgbClr val="000000"/>
                </a:solidFill>
                <a:latin typeface="Zing Rust Script"/>
                <a:ea typeface="Zing Rust Script"/>
                <a:cs typeface="Zing Rust Script"/>
                <a:sym typeface="Zing Rust Script"/>
              </a:rPr>
              <a:t>Mr Street Assembly</a:t>
            </a:r>
          </a:p>
          <a:p>
            <a:pPr algn="ctr">
              <a:lnSpc>
                <a:spcPts val="5459"/>
              </a:lnSpc>
            </a:pPr>
          </a:p>
          <a:p>
            <a:pPr algn="ctr">
              <a:lnSpc>
                <a:spcPts val="5599"/>
              </a:lnSpc>
            </a:pPr>
            <a:r>
              <a:rPr lang="en-US" sz="3999" u="sng">
                <a:solidFill>
                  <a:srgbClr val="000000"/>
                </a:solidFill>
                <a:latin typeface="Zing Rust Script"/>
                <a:ea typeface="Zing Rust Script"/>
                <a:cs typeface="Zing Rust Script"/>
                <a:sym typeface="Zing Rust Script"/>
              </a:rPr>
              <a:t>Friday 14:30 </a:t>
            </a:r>
            <a:r>
              <a:rPr lang="en-US" sz="3999">
                <a:solidFill>
                  <a:srgbClr val="000000"/>
                </a:solidFill>
                <a:latin typeface="Zing Rust Script"/>
                <a:ea typeface="Zing Rust Script"/>
                <a:cs typeface="Zing Rust Script"/>
                <a:sym typeface="Zing Rust Script"/>
              </a:rPr>
              <a:t>Celebration Assembly with Miss Parker</a:t>
            </a:r>
          </a:p>
          <a:p>
            <a:pPr algn="ctr">
              <a:lnSpc>
                <a:spcPts val="5459"/>
              </a:lnSpc>
            </a:pPr>
          </a:p>
          <a:p>
            <a:pPr algn="ctr">
              <a:lnSpc>
                <a:spcPts val="5039"/>
              </a:lnSpc>
            </a:pPr>
          </a:p>
        </p:txBody>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Assemblies</a:t>
            </a:r>
          </a:p>
        </p:txBody>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2993882"/>
            <a:ext cx="10552471" cy="6620644"/>
            <a:chOff x="0" y="0"/>
            <a:chExt cx="3663950" cy="2298770"/>
          </a:xfrm>
        </p:grpSpPr>
        <p:sp>
          <p:nvSpPr>
            <p:cNvPr name="Freeform 9" id="9"/>
            <p:cNvSpPr/>
            <p:nvPr/>
          </p:nvSpPr>
          <p:spPr>
            <a:xfrm flipH="false" flipV="false" rot="0">
              <a:off x="0" y="0"/>
              <a:ext cx="3663950" cy="2298770"/>
            </a:xfrm>
            <a:custGeom>
              <a:avLst/>
              <a:gdLst/>
              <a:ahLst/>
              <a:cxnLst/>
              <a:rect r="r" b="b" t="t" l="l"/>
              <a:pathLst>
                <a:path h="2298770" w="3663950">
                  <a:moveTo>
                    <a:pt x="14673" y="0"/>
                  </a:moveTo>
                  <a:lnTo>
                    <a:pt x="3649276" y="0"/>
                  </a:lnTo>
                  <a:cubicBezTo>
                    <a:pt x="3657380" y="0"/>
                    <a:pt x="3663950" y="6569"/>
                    <a:pt x="3663950" y="14673"/>
                  </a:cubicBezTo>
                  <a:lnTo>
                    <a:pt x="3663950" y="2284097"/>
                  </a:lnTo>
                  <a:cubicBezTo>
                    <a:pt x="3663950" y="2292201"/>
                    <a:pt x="3657380" y="2298770"/>
                    <a:pt x="3649276" y="2298770"/>
                  </a:cubicBezTo>
                  <a:lnTo>
                    <a:pt x="14673" y="2298770"/>
                  </a:lnTo>
                  <a:cubicBezTo>
                    <a:pt x="6569" y="2298770"/>
                    <a:pt x="0" y="2292201"/>
                    <a:pt x="0" y="2284097"/>
                  </a:cubicBezTo>
                  <a:lnTo>
                    <a:pt x="0" y="14673"/>
                  </a:lnTo>
                  <a:cubicBezTo>
                    <a:pt x="0" y="6569"/>
                    <a:pt x="6569" y="0"/>
                    <a:pt x="14673"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3663950" cy="2365445"/>
            </a:xfrm>
            <a:prstGeom prst="rect">
              <a:avLst/>
            </a:prstGeom>
          </p:spPr>
          <p:txBody>
            <a:bodyPr anchor="ctr" rtlCol="false" tIns="38534" lIns="38534" bIns="38534" rIns="38534"/>
            <a:lstStyle/>
            <a:p>
              <a:pPr algn="ctr">
                <a:lnSpc>
                  <a:spcPts val="2017"/>
                </a:lnSpc>
              </a:pPr>
            </a:p>
          </p:txBody>
        </p:sp>
      </p:grpSp>
      <p:sp>
        <p:nvSpPr>
          <p:cNvPr name="Freeform 11" id="11"/>
          <p:cNvSpPr/>
          <p:nvPr/>
        </p:nvSpPr>
        <p:spPr>
          <a:xfrm flipH="false" flipV="false" rot="0">
            <a:off x="1508439" y="1126911"/>
            <a:ext cx="1695650" cy="1593502"/>
          </a:xfrm>
          <a:custGeom>
            <a:avLst/>
            <a:gdLst/>
            <a:ahLst/>
            <a:cxnLst/>
            <a:rect r="r" b="b" t="t" l="l"/>
            <a:pathLst>
              <a:path h="1593502" w="1695650">
                <a:moveTo>
                  <a:pt x="0" y="0"/>
                </a:moveTo>
                <a:lnTo>
                  <a:pt x="1695650" y="0"/>
                </a:lnTo>
                <a:lnTo>
                  <a:pt x="1695650" y="1593502"/>
                </a:lnTo>
                <a:lnTo>
                  <a:pt x="0" y="1593502"/>
                </a:lnTo>
                <a:lnTo>
                  <a:pt x="0" y="0"/>
                </a:lnTo>
                <a:close/>
              </a:path>
            </a:pathLst>
          </a:custGeom>
          <a:blipFill>
            <a:blip r:embed="rId2"/>
            <a:stretch>
              <a:fillRect l="0" t="0" r="0" b="0"/>
            </a:stretch>
          </a:blipFill>
        </p:spPr>
      </p:sp>
      <p:sp>
        <p:nvSpPr>
          <p:cNvPr name="Freeform 12" id="12"/>
          <p:cNvSpPr/>
          <p:nvPr/>
        </p:nvSpPr>
        <p:spPr>
          <a:xfrm flipH="false" flipV="false" rot="0">
            <a:off x="11581171" y="3446768"/>
            <a:ext cx="5375334" cy="5549923"/>
          </a:xfrm>
          <a:custGeom>
            <a:avLst/>
            <a:gdLst/>
            <a:ahLst/>
            <a:cxnLst/>
            <a:rect r="r" b="b" t="t" l="l"/>
            <a:pathLst>
              <a:path h="5549923" w="5375334">
                <a:moveTo>
                  <a:pt x="0" y="0"/>
                </a:moveTo>
                <a:lnTo>
                  <a:pt x="5375334" y="0"/>
                </a:lnTo>
                <a:lnTo>
                  <a:pt x="5375334" y="5549923"/>
                </a:lnTo>
                <a:lnTo>
                  <a:pt x="0" y="5549923"/>
                </a:lnTo>
                <a:lnTo>
                  <a:pt x="0" y="0"/>
                </a:lnTo>
                <a:close/>
              </a:path>
            </a:pathLst>
          </a:custGeom>
          <a:blipFill>
            <a:blip r:embed="rId3"/>
            <a:stretch>
              <a:fillRect l="-45339" t="0" r="-54188" b="0"/>
            </a:stretch>
          </a:blipFill>
        </p:spPr>
      </p:sp>
      <p:sp>
        <p:nvSpPr>
          <p:cNvPr name="TextBox 13" id="13"/>
          <p:cNvSpPr txBox="true"/>
          <p:nvPr/>
        </p:nvSpPr>
        <p:spPr>
          <a:xfrm rot="0">
            <a:off x="1028700" y="3004184"/>
            <a:ext cx="9888689" cy="6254116"/>
          </a:xfrm>
          <a:prstGeom prst="rect">
            <a:avLst/>
          </a:prstGeom>
        </p:spPr>
        <p:txBody>
          <a:bodyPr anchor="t" rtlCol="false" tIns="0" lIns="0" bIns="0" rIns="0">
            <a:spAutoFit/>
          </a:bodyPr>
          <a:lstStyle/>
          <a:p>
            <a:pPr algn="ctr">
              <a:lnSpc>
                <a:spcPts val="5459"/>
              </a:lnSpc>
            </a:pPr>
            <a:r>
              <a:rPr lang="en-US" sz="3899" u="sng">
                <a:solidFill>
                  <a:srgbClr val="000000"/>
                </a:solidFill>
                <a:latin typeface="Zing Rust Script"/>
                <a:ea typeface="Zing Rust Script"/>
                <a:cs typeface="Zing Rust Script"/>
                <a:sym typeface="Zing Rust Script"/>
              </a:rPr>
              <a:t>Year 2 </a:t>
            </a:r>
          </a:p>
          <a:p>
            <a:pPr algn="l"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12:00 - 12:10 Year 2 on KS1 Playground</a:t>
            </a:r>
          </a:p>
          <a:p>
            <a:pPr algn="l"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12:10 onwards lunch in hall / playground when finished!</a:t>
            </a:r>
          </a:p>
          <a:p>
            <a:pPr algn="l"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Hutchisons are the catering company providing lunches.</a:t>
            </a:r>
            <a:r>
              <a:rPr lang="en-US" sz="3899">
                <a:solidFill>
                  <a:srgbClr val="000000"/>
                </a:solidFill>
                <a:latin typeface="Zing Rust Script"/>
                <a:ea typeface="Zing Rust Script"/>
                <a:cs typeface="Zing Rust Script"/>
                <a:sym typeface="Zing Rust Script"/>
              </a:rPr>
              <a:t>​</a:t>
            </a:r>
          </a:p>
          <a:p>
            <a:pPr algn="l"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Please </a:t>
            </a:r>
            <a:r>
              <a:rPr lang="en-US" sz="3899">
                <a:solidFill>
                  <a:srgbClr val="000000"/>
                </a:solidFill>
                <a:latin typeface="Zing Rust Script"/>
                <a:ea typeface="Zing Rust Script"/>
                <a:cs typeface="Zing Rust Script"/>
                <a:sym typeface="Zing Rust Script"/>
              </a:rPr>
              <a:t>choose what they would like to eat on each day, and your child will then confirm their choice before they are served. </a:t>
            </a:r>
          </a:p>
        </p:txBody>
      </p:sp>
      <p:sp>
        <p:nvSpPr>
          <p:cNvPr name="TextBox 14" id="14"/>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Lunchtimes</a:t>
            </a:r>
          </a:p>
        </p:txBody>
      </p:sp>
    </p:spTree>
  </p:cSld>
  <p:clrMapOvr>
    <a:masterClrMapping/>
  </p:clrMapOvr>
</p:sld>
</file>

<file path=ppt/slides/slide34.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16230600" cy="4924579"/>
            <a:chOff x="0" y="0"/>
            <a:chExt cx="5635467" cy="1709875"/>
          </a:xfrm>
        </p:grpSpPr>
        <p:sp>
          <p:nvSpPr>
            <p:cNvPr name="Freeform 9" id="9"/>
            <p:cNvSpPr/>
            <p:nvPr/>
          </p:nvSpPr>
          <p:spPr>
            <a:xfrm flipH="false" flipV="false" rot="0">
              <a:off x="0" y="0"/>
              <a:ext cx="5635467" cy="1709875"/>
            </a:xfrm>
            <a:custGeom>
              <a:avLst/>
              <a:gdLst/>
              <a:ahLst/>
              <a:cxnLst/>
              <a:rect r="r" b="b" t="t" l="l"/>
              <a:pathLst>
                <a:path h="1709875" w="5635467">
                  <a:moveTo>
                    <a:pt x="9540" y="0"/>
                  </a:moveTo>
                  <a:lnTo>
                    <a:pt x="5625927" y="0"/>
                  </a:lnTo>
                  <a:cubicBezTo>
                    <a:pt x="5628457" y="0"/>
                    <a:pt x="5630883" y="1005"/>
                    <a:pt x="5632673" y="2794"/>
                  </a:cubicBezTo>
                  <a:cubicBezTo>
                    <a:pt x="5634462" y="4583"/>
                    <a:pt x="5635467" y="7010"/>
                    <a:pt x="5635467" y="9540"/>
                  </a:cubicBezTo>
                  <a:lnTo>
                    <a:pt x="5635467" y="1700336"/>
                  </a:lnTo>
                  <a:cubicBezTo>
                    <a:pt x="5635467" y="1705604"/>
                    <a:pt x="5631196" y="1709875"/>
                    <a:pt x="5625927" y="1709875"/>
                  </a:cubicBezTo>
                  <a:lnTo>
                    <a:pt x="9540" y="1709875"/>
                  </a:lnTo>
                  <a:cubicBezTo>
                    <a:pt x="4271" y="1709875"/>
                    <a:pt x="0" y="1705604"/>
                    <a:pt x="0" y="1700336"/>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1776550"/>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1508439" y="3374588"/>
            <a:ext cx="14645044" cy="4882516"/>
          </a:xfrm>
          <a:prstGeom prst="rect">
            <a:avLst/>
          </a:prstGeom>
        </p:spPr>
        <p:txBody>
          <a:bodyPr anchor="t" rtlCol="false" tIns="0" lIns="0" bIns="0" rIns="0">
            <a:spAutoFit/>
          </a:bodyPr>
          <a:lstStyle/>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Outdoor play (snack/milk) – 10:45-11:00</a:t>
            </a:r>
            <a:r>
              <a:rPr lang="en-US" sz="3899">
                <a:solidFill>
                  <a:srgbClr val="000000"/>
                </a:solidFill>
                <a:latin typeface="Zing Rust Script"/>
                <a:ea typeface="Zing Rust Script"/>
                <a:cs typeface="Zing Rust Script"/>
                <a:sym typeface="Zing Rust Script"/>
              </a:rPr>
              <a:t>​</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Flexible afternoon play/break</a:t>
            </a:r>
            <a:r>
              <a:rPr lang="en-US" sz="3899">
                <a:solidFill>
                  <a:srgbClr val="000000"/>
                </a:solidFill>
                <a:latin typeface="Zing Rust Script"/>
                <a:ea typeface="Zing Rust Script"/>
                <a:cs typeface="Zing Rust Script"/>
                <a:sym typeface="Zing Rust Script"/>
              </a:rPr>
              <a:t>​</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Children’s water bottles are available as and when children feel like they require it, and we do provide regular ‘nudges’ to drink during the course of the school day. </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Movement break/sensory rest throughout the school day. </a:t>
            </a:r>
          </a:p>
          <a:p>
            <a:pPr algn="just">
              <a:lnSpc>
                <a:spcPts val="5459"/>
              </a:lnSpc>
            </a:pPr>
          </a:p>
        </p:txBody>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Playtimes</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16230600" cy="6128492"/>
            <a:chOff x="0" y="0"/>
            <a:chExt cx="5635467" cy="2127889"/>
          </a:xfrm>
        </p:grpSpPr>
        <p:sp>
          <p:nvSpPr>
            <p:cNvPr name="Freeform 9" id="9"/>
            <p:cNvSpPr/>
            <p:nvPr/>
          </p:nvSpPr>
          <p:spPr>
            <a:xfrm flipH="false" flipV="false" rot="0">
              <a:off x="0" y="0"/>
              <a:ext cx="5635467" cy="2127889"/>
            </a:xfrm>
            <a:custGeom>
              <a:avLst/>
              <a:gdLst/>
              <a:ahLst/>
              <a:cxnLst/>
              <a:rect r="r" b="b" t="t" l="l"/>
              <a:pathLst>
                <a:path h="2127889" w="5635467">
                  <a:moveTo>
                    <a:pt x="9540" y="0"/>
                  </a:moveTo>
                  <a:lnTo>
                    <a:pt x="5625927" y="0"/>
                  </a:lnTo>
                  <a:cubicBezTo>
                    <a:pt x="5628457" y="0"/>
                    <a:pt x="5630883" y="1005"/>
                    <a:pt x="5632673" y="2794"/>
                  </a:cubicBezTo>
                  <a:cubicBezTo>
                    <a:pt x="5634462" y="4583"/>
                    <a:pt x="5635467" y="7010"/>
                    <a:pt x="5635467" y="9540"/>
                  </a:cubicBezTo>
                  <a:lnTo>
                    <a:pt x="5635467" y="2118349"/>
                  </a:lnTo>
                  <a:cubicBezTo>
                    <a:pt x="5635467" y="2123618"/>
                    <a:pt x="5631196" y="2127889"/>
                    <a:pt x="5625927" y="2127889"/>
                  </a:cubicBezTo>
                  <a:lnTo>
                    <a:pt x="9540" y="2127889"/>
                  </a:lnTo>
                  <a:cubicBezTo>
                    <a:pt x="4271" y="2127889"/>
                    <a:pt x="0" y="2123618"/>
                    <a:pt x="0" y="2118349"/>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5635467" cy="2194564"/>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1508439" y="3374588"/>
            <a:ext cx="14645044" cy="5568316"/>
          </a:xfrm>
          <a:prstGeom prst="rect">
            <a:avLst/>
          </a:prstGeom>
        </p:spPr>
        <p:txBody>
          <a:bodyPr anchor="t" rtlCol="false" tIns="0" lIns="0" bIns="0" rIns="0">
            <a:spAutoFit/>
          </a:bodyPr>
          <a:lstStyle/>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When entering or leaving school (on the door!)</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Emails - via admin team or class emails</a:t>
            </a:r>
          </a:p>
          <a:p>
            <a:pPr algn="just" marL="1684010" indent="-561337" lvl="2">
              <a:lnSpc>
                <a:spcPts val="5459"/>
              </a:lnSpc>
              <a:buFont typeface="Arial"/>
              <a:buChar char="⚬"/>
            </a:pPr>
            <a:r>
              <a:rPr lang="en-US" sz="3899" u="sng">
                <a:solidFill>
                  <a:srgbClr val="000000"/>
                </a:solidFill>
                <a:latin typeface="Zing Rust Script"/>
                <a:ea typeface="Zing Rust Script"/>
                <a:cs typeface="Zing Rust Script"/>
                <a:sym typeface="Zing Rust Script"/>
              </a:rPr>
              <a:t>2S@bramhopeprimaryschool.co.uk</a:t>
            </a:r>
          </a:p>
          <a:p>
            <a:pPr algn="just" marL="1684010" indent="-561337" lvl="2">
              <a:lnSpc>
                <a:spcPts val="5459"/>
              </a:lnSpc>
              <a:buFont typeface="Arial"/>
              <a:buChar char="⚬"/>
            </a:pPr>
            <a:r>
              <a:rPr lang="en-US" sz="3899" u="sng">
                <a:solidFill>
                  <a:srgbClr val="000000"/>
                </a:solidFill>
                <a:latin typeface="Zing Rust Script"/>
                <a:ea typeface="Zing Rust Script"/>
                <a:cs typeface="Zing Rust Script"/>
                <a:sym typeface="Zing Rust Script"/>
                <a:hlinkClick r:id="rId2" tooltip="mailto:2B@bramhopeprimaryschool.co.uk"/>
              </a:rPr>
              <a:t>2B@bramhopeprimaryschool.co.uk</a:t>
            </a:r>
          </a:p>
          <a:p>
            <a:pPr algn="just" marL="1684010" indent="-561337" lvl="2">
              <a:lnSpc>
                <a:spcPts val="5459"/>
              </a:lnSpc>
              <a:buFont typeface="Arial"/>
              <a:buChar char="⚬"/>
            </a:pPr>
            <a:r>
              <a:rPr lang="en-US" sz="3899" u="sng">
                <a:solidFill>
                  <a:srgbClr val="000000"/>
                </a:solidFill>
                <a:latin typeface="Zing Rust Script"/>
                <a:ea typeface="Zing Rust Script"/>
                <a:cs typeface="Zing Rust Script"/>
                <a:sym typeface="Zing Rust Script"/>
              </a:rPr>
              <a:t>admin@bramhopeprimaryschool.co.uk</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Arrange an appointment</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Absences/lateness/sickness please report to school office</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Please inform the school office for pick up arrangements</a:t>
            </a:r>
          </a:p>
        </p:txBody>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Communication channels</a:t>
            </a:r>
          </a:p>
        </p:txBody>
      </p:sp>
    </p:spTree>
  </p:cSld>
  <p:clrMapOvr>
    <a:masterClrMapping/>
  </p:clrMapOvr>
</p:sld>
</file>

<file path=ppt/slides/slide36.xml><?xml version="1.0" encoding="utf-8"?>
<p:sld xmlns:p="http://schemas.openxmlformats.org/presentationml/2006/main" xmlns:a="http://schemas.openxmlformats.org/drawingml/2006/main">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1028700" y="1028700"/>
            <a:ext cx="16230600" cy="1789924"/>
            <a:chOff x="0" y="0"/>
            <a:chExt cx="5635467" cy="621484"/>
          </a:xfrm>
        </p:grpSpPr>
        <p:sp>
          <p:nvSpPr>
            <p:cNvPr name="Freeform 6" id="6"/>
            <p:cNvSpPr/>
            <p:nvPr/>
          </p:nvSpPr>
          <p:spPr>
            <a:xfrm flipH="false" flipV="false" rot="0">
              <a:off x="0" y="0"/>
              <a:ext cx="5635467" cy="621484"/>
            </a:xfrm>
            <a:custGeom>
              <a:avLst/>
              <a:gdLst/>
              <a:ahLst/>
              <a:cxnLst/>
              <a:rect r="r" b="b" t="t" l="l"/>
              <a:pathLst>
                <a:path h="621484" w="5635467">
                  <a:moveTo>
                    <a:pt x="9540" y="0"/>
                  </a:moveTo>
                  <a:lnTo>
                    <a:pt x="5625927" y="0"/>
                  </a:lnTo>
                  <a:cubicBezTo>
                    <a:pt x="5628457" y="0"/>
                    <a:pt x="5630883" y="1005"/>
                    <a:pt x="5632673" y="2794"/>
                  </a:cubicBezTo>
                  <a:cubicBezTo>
                    <a:pt x="5634462" y="4583"/>
                    <a:pt x="5635467" y="7010"/>
                    <a:pt x="5635467" y="9540"/>
                  </a:cubicBezTo>
                  <a:lnTo>
                    <a:pt x="5635467" y="611944"/>
                  </a:lnTo>
                  <a:cubicBezTo>
                    <a:pt x="5635467" y="617213"/>
                    <a:pt x="5631196" y="621484"/>
                    <a:pt x="5625927" y="621484"/>
                  </a:cubicBezTo>
                  <a:lnTo>
                    <a:pt x="9540" y="621484"/>
                  </a:lnTo>
                  <a:cubicBezTo>
                    <a:pt x="4271" y="621484"/>
                    <a:pt x="0" y="617213"/>
                    <a:pt x="0" y="611944"/>
                  </a:cubicBezTo>
                  <a:lnTo>
                    <a:pt x="0" y="9540"/>
                  </a:lnTo>
                  <a:cubicBezTo>
                    <a:pt x="0" y="4271"/>
                    <a:pt x="4271" y="0"/>
                    <a:pt x="9540"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5635467" cy="688159"/>
            </a:xfrm>
            <a:prstGeom prst="rect">
              <a:avLst/>
            </a:prstGeom>
          </p:spPr>
          <p:txBody>
            <a:bodyPr anchor="ctr" rtlCol="false" tIns="38534" lIns="38534" bIns="38534" rIns="38534"/>
            <a:lstStyle/>
            <a:p>
              <a:pPr algn="ctr">
                <a:lnSpc>
                  <a:spcPts val="2017"/>
                </a:lnSpc>
              </a:pPr>
            </a:p>
          </p:txBody>
        </p:sp>
      </p:grpSp>
      <p:grpSp>
        <p:nvGrpSpPr>
          <p:cNvPr name="Group 8" id="8"/>
          <p:cNvGrpSpPr/>
          <p:nvPr/>
        </p:nvGrpSpPr>
        <p:grpSpPr>
          <a:xfrm rot="0">
            <a:off x="1028700" y="3129808"/>
            <a:ext cx="7717221" cy="6597671"/>
            <a:chOff x="0" y="0"/>
            <a:chExt cx="2679515" cy="2290794"/>
          </a:xfrm>
        </p:grpSpPr>
        <p:sp>
          <p:nvSpPr>
            <p:cNvPr name="Freeform 9" id="9"/>
            <p:cNvSpPr/>
            <p:nvPr/>
          </p:nvSpPr>
          <p:spPr>
            <a:xfrm flipH="false" flipV="false" rot="0">
              <a:off x="0" y="0"/>
              <a:ext cx="2679515" cy="2290794"/>
            </a:xfrm>
            <a:custGeom>
              <a:avLst/>
              <a:gdLst/>
              <a:ahLst/>
              <a:cxnLst/>
              <a:rect r="r" b="b" t="t" l="l"/>
              <a:pathLst>
                <a:path h="2290794" w="2679515">
                  <a:moveTo>
                    <a:pt x="20064" y="0"/>
                  </a:moveTo>
                  <a:lnTo>
                    <a:pt x="2659451" y="0"/>
                  </a:lnTo>
                  <a:cubicBezTo>
                    <a:pt x="2670532" y="0"/>
                    <a:pt x="2679515" y="8983"/>
                    <a:pt x="2679515" y="20064"/>
                  </a:cubicBezTo>
                  <a:lnTo>
                    <a:pt x="2679515" y="2270730"/>
                  </a:lnTo>
                  <a:cubicBezTo>
                    <a:pt x="2679515" y="2281811"/>
                    <a:pt x="2670532" y="2290794"/>
                    <a:pt x="2659451" y="2290794"/>
                  </a:cubicBezTo>
                  <a:lnTo>
                    <a:pt x="20064" y="2290794"/>
                  </a:lnTo>
                  <a:cubicBezTo>
                    <a:pt x="8983" y="2290794"/>
                    <a:pt x="0" y="2281811"/>
                    <a:pt x="0" y="2270730"/>
                  </a:cubicBezTo>
                  <a:lnTo>
                    <a:pt x="0" y="20064"/>
                  </a:lnTo>
                  <a:cubicBezTo>
                    <a:pt x="0" y="8983"/>
                    <a:pt x="8983" y="0"/>
                    <a:pt x="20064" y="0"/>
                  </a:cubicBezTo>
                  <a:close/>
                </a:path>
              </a:pathLst>
            </a:custGeom>
            <a:solidFill>
              <a:srgbClr val="FFFFFF"/>
            </a:solidFill>
            <a:ln w="28575" cap="sq">
              <a:solidFill>
                <a:srgbClr val="901F1F"/>
              </a:solidFill>
              <a:prstDash val="solid"/>
              <a:miter/>
            </a:ln>
          </p:spPr>
        </p:sp>
        <p:sp>
          <p:nvSpPr>
            <p:cNvPr name="TextBox 10" id="10"/>
            <p:cNvSpPr txBox="true"/>
            <p:nvPr/>
          </p:nvSpPr>
          <p:spPr>
            <a:xfrm>
              <a:off x="0" y="-66675"/>
              <a:ext cx="2679515" cy="2357469"/>
            </a:xfrm>
            <a:prstGeom prst="rect">
              <a:avLst/>
            </a:prstGeom>
          </p:spPr>
          <p:txBody>
            <a:bodyPr anchor="ctr" rtlCol="false" tIns="38534" lIns="38534" bIns="38534" rIns="38534"/>
            <a:lstStyle/>
            <a:p>
              <a:pPr algn="ctr">
                <a:lnSpc>
                  <a:spcPts val="2017"/>
                </a:lnSpc>
              </a:pPr>
            </a:p>
          </p:txBody>
        </p:sp>
      </p:grpSp>
      <p:sp>
        <p:nvSpPr>
          <p:cNvPr name="TextBox 11" id="11"/>
          <p:cNvSpPr txBox="true"/>
          <p:nvPr/>
        </p:nvSpPr>
        <p:spPr>
          <a:xfrm rot="0">
            <a:off x="1287213" y="3211099"/>
            <a:ext cx="7139317" cy="6254116"/>
          </a:xfrm>
          <a:prstGeom prst="rect">
            <a:avLst/>
          </a:prstGeom>
        </p:spPr>
        <p:txBody>
          <a:bodyPr anchor="t" rtlCol="false" tIns="0" lIns="0" bIns="0" rIns="0">
            <a:spAutoFit/>
          </a:bodyPr>
          <a:lstStyle/>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Coats ​</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Water Bottles​</a:t>
            </a:r>
          </a:p>
          <a:p>
            <a:pPr algn="l"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Reading books and reading records on a Thursday​</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Spelling Books on a Friday​</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No toys, pencil cases or jewellery please</a:t>
            </a:r>
          </a:p>
          <a:p>
            <a:pPr algn="just" marL="842005" indent="-421003" lvl="1">
              <a:lnSpc>
                <a:spcPts val="5459"/>
              </a:lnSpc>
              <a:buFont typeface="Arial"/>
              <a:buChar char="•"/>
            </a:pPr>
            <a:r>
              <a:rPr lang="en-US" sz="3899">
                <a:solidFill>
                  <a:srgbClr val="000000"/>
                </a:solidFill>
                <a:latin typeface="Zing Rust Script"/>
                <a:ea typeface="Zing Rust Script"/>
                <a:cs typeface="Zing Rust Script"/>
                <a:sym typeface="Zing Rust Script"/>
              </a:rPr>
              <a:t>Please do not bring birthday sweets into school.</a:t>
            </a:r>
          </a:p>
        </p:txBody>
      </p:sp>
      <p:sp>
        <p:nvSpPr>
          <p:cNvPr name="TextBox 12" id="12"/>
          <p:cNvSpPr txBox="true"/>
          <p:nvPr/>
        </p:nvSpPr>
        <p:spPr>
          <a:xfrm rot="0">
            <a:off x="3433406" y="1224527"/>
            <a:ext cx="11822493" cy="1245870"/>
          </a:xfrm>
          <a:prstGeom prst="rect">
            <a:avLst/>
          </a:prstGeom>
        </p:spPr>
        <p:txBody>
          <a:bodyPr anchor="t" rtlCol="false" tIns="0" lIns="0" bIns="0" rIns="0">
            <a:spAutoFit/>
          </a:bodyPr>
          <a:lstStyle/>
          <a:p>
            <a:pPr algn="ctr">
              <a:lnSpc>
                <a:spcPts val="10080"/>
              </a:lnSpc>
            </a:pPr>
            <a:r>
              <a:rPr lang="en-US" sz="7200">
                <a:solidFill>
                  <a:srgbClr val="000000"/>
                </a:solidFill>
                <a:latin typeface="Bobby Jones Soft"/>
                <a:ea typeface="Bobby Jones Soft"/>
                <a:cs typeface="Bobby Jones Soft"/>
                <a:sym typeface="Bobby Jones Soft"/>
              </a:rPr>
              <a:t>Key messages</a:t>
            </a:r>
          </a:p>
        </p:txBody>
      </p:sp>
      <p:grpSp>
        <p:nvGrpSpPr>
          <p:cNvPr name="Group 13" id="13"/>
          <p:cNvGrpSpPr/>
          <p:nvPr/>
        </p:nvGrpSpPr>
        <p:grpSpPr>
          <a:xfrm rot="0">
            <a:off x="9144000" y="3129808"/>
            <a:ext cx="8594623" cy="6597671"/>
            <a:chOff x="0" y="0"/>
            <a:chExt cx="2984160" cy="2290794"/>
          </a:xfrm>
        </p:grpSpPr>
        <p:sp>
          <p:nvSpPr>
            <p:cNvPr name="Freeform 14" id="14"/>
            <p:cNvSpPr/>
            <p:nvPr/>
          </p:nvSpPr>
          <p:spPr>
            <a:xfrm flipH="false" flipV="false" rot="0">
              <a:off x="0" y="0"/>
              <a:ext cx="2984160" cy="2290794"/>
            </a:xfrm>
            <a:custGeom>
              <a:avLst/>
              <a:gdLst/>
              <a:ahLst/>
              <a:cxnLst/>
              <a:rect r="r" b="b" t="t" l="l"/>
              <a:pathLst>
                <a:path h="2290794" w="2984160">
                  <a:moveTo>
                    <a:pt x="18016" y="0"/>
                  </a:moveTo>
                  <a:lnTo>
                    <a:pt x="2966145" y="0"/>
                  </a:lnTo>
                  <a:cubicBezTo>
                    <a:pt x="2976094" y="0"/>
                    <a:pt x="2984160" y="8066"/>
                    <a:pt x="2984160" y="18016"/>
                  </a:cubicBezTo>
                  <a:lnTo>
                    <a:pt x="2984160" y="2272778"/>
                  </a:lnTo>
                  <a:cubicBezTo>
                    <a:pt x="2984160" y="2282728"/>
                    <a:pt x="2976094" y="2290794"/>
                    <a:pt x="2966145" y="2290794"/>
                  </a:cubicBezTo>
                  <a:lnTo>
                    <a:pt x="18016" y="2290794"/>
                  </a:lnTo>
                  <a:cubicBezTo>
                    <a:pt x="8066" y="2290794"/>
                    <a:pt x="0" y="2282728"/>
                    <a:pt x="0" y="2272778"/>
                  </a:cubicBezTo>
                  <a:lnTo>
                    <a:pt x="0" y="18016"/>
                  </a:lnTo>
                  <a:cubicBezTo>
                    <a:pt x="0" y="8066"/>
                    <a:pt x="8066" y="0"/>
                    <a:pt x="18016" y="0"/>
                  </a:cubicBezTo>
                  <a:close/>
                </a:path>
              </a:pathLst>
            </a:custGeom>
            <a:solidFill>
              <a:srgbClr val="FFFFFF"/>
            </a:solidFill>
            <a:ln w="28575" cap="sq">
              <a:solidFill>
                <a:srgbClr val="901F1F"/>
              </a:solidFill>
              <a:prstDash val="solid"/>
              <a:miter/>
            </a:ln>
          </p:spPr>
        </p:sp>
        <p:sp>
          <p:nvSpPr>
            <p:cNvPr name="TextBox 15" id="15"/>
            <p:cNvSpPr txBox="true"/>
            <p:nvPr/>
          </p:nvSpPr>
          <p:spPr>
            <a:xfrm>
              <a:off x="0" y="-66675"/>
              <a:ext cx="2984160" cy="2357469"/>
            </a:xfrm>
            <a:prstGeom prst="rect">
              <a:avLst/>
            </a:prstGeom>
          </p:spPr>
          <p:txBody>
            <a:bodyPr anchor="ctr" rtlCol="false" tIns="38534" lIns="38534" bIns="38534" rIns="38534"/>
            <a:lstStyle/>
            <a:p>
              <a:pPr algn="ctr">
                <a:lnSpc>
                  <a:spcPts val="2017"/>
                </a:lnSpc>
              </a:pPr>
            </a:p>
          </p:txBody>
        </p:sp>
      </p:grpSp>
      <p:sp>
        <p:nvSpPr>
          <p:cNvPr name="TextBox 16" id="16"/>
          <p:cNvSpPr txBox="true"/>
          <p:nvPr/>
        </p:nvSpPr>
        <p:spPr>
          <a:xfrm rot="0">
            <a:off x="9244326" y="3304315"/>
            <a:ext cx="8393971" cy="6160899"/>
          </a:xfrm>
          <a:prstGeom prst="rect">
            <a:avLst/>
          </a:prstGeom>
        </p:spPr>
        <p:txBody>
          <a:bodyPr anchor="t" rtlCol="false" tIns="0" lIns="0" bIns="0" rIns="0">
            <a:spAutoFit/>
          </a:bodyPr>
          <a:lstStyle/>
          <a:p>
            <a:pPr algn="l" marL="743757" indent="-371879" lvl="1">
              <a:lnSpc>
                <a:spcPts val="4822"/>
              </a:lnSpc>
              <a:buFont typeface="Arial"/>
              <a:buChar char="•"/>
            </a:pPr>
            <a:r>
              <a:rPr lang="en-US" sz="3444">
                <a:solidFill>
                  <a:srgbClr val="000000"/>
                </a:solidFill>
                <a:latin typeface="Zing Rust Script"/>
                <a:ea typeface="Zing Rust Script"/>
                <a:cs typeface="Zing Rust Script"/>
                <a:sym typeface="Zing Rust Script"/>
              </a:rPr>
              <a:t>Names in any clothing likely to be removed (coats, jumpers etc)​</a:t>
            </a:r>
          </a:p>
          <a:p>
            <a:pPr algn="l" marL="743757" indent="-371879" lvl="1">
              <a:lnSpc>
                <a:spcPts val="4822"/>
              </a:lnSpc>
              <a:spcBef>
                <a:spcPct val="0"/>
              </a:spcBef>
              <a:buFont typeface="Arial"/>
              <a:buChar char="•"/>
            </a:pPr>
            <a:r>
              <a:rPr lang="en-US" sz="3444">
                <a:solidFill>
                  <a:srgbClr val="000000"/>
                </a:solidFill>
                <a:latin typeface="Zing Rust Script"/>
                <a:ea typeface="Zing Rust Script"/>
                <a:cs typeface="Zing Rust Script"/>
                <a:sym typeface="Zing Rust Script"/>
              </a:rPr>
              <a:t>Healthy fruit or snack can be brought in from home – nothing containing nuts please. ​</a:t>
            </a:r>
          </a:p>
          <a:p>
            <a:pPr algn="l" marL="1487514" indent="-495838" lvl="2">
              <a:lnSpc>
                <a:spcPts val="4822"/>
              </a:lnSpc>
              <a:spcBef>
                <a:spcPct val="0"/>
              </a:spcBef>
              <a:buFont typeface="Arial"/>
              <a:buChar char="⚬"/>
            </a:pPr>
            <a:r>
              <a:rPr lang="en-US" sz="3444">
                <a:solidFill>
                  <a:srgbClr val="000000"/>
                </a:solidFill>
                <a:latin typeface="Zing Rust Script"/>
                <a:ea typeface="Zing Rust Script"/>
                <a:cs typeface="Zing Rust Script"/>
                <a:sym typeface="Zing Rust Script"/>
              </a:rPr>
              <a:t>F</a:t>
            </a:r>
            <a:r>
              <a:rPr lang="en-US" sz="3444">
                <a:solidFill>
                  <a:srgbClr val="000000"/>
                </a:solidFill>
                <a:latin typeface="Zing Rust Script"/>
                <a:ea typeface="Zing Rust Script"/>
                <a:cs typeface="Zing Rust Script"/>
                <a:sym typeface="Zing Rust Script"/>
              </a:rPr>
              <a:t>ruit, veg, rice cakes etc, and no juice. </a:t>
            </a:r>
          </a:p>
          <a:p>
            <a:pPr algn="l" marL="743757" indent="-371879" lvl="1">
              <a:lnSpc>
                <a:spcPts val="4822"/>
              </a:lnSpc>
              <a:spcBef>
                <a:spcPct val="0"/>
              </a:spcBef>
              <a:buFont typeface="Arial"/>
              <a:buChar char="•"/>
            </a:pPr>
            <a:r>
              <a:rPr lang="en-US" sz="3444">
                <a:solidFill>
                  <a:srgbClr val="000000"/>
                </a:solidFill>
                <a:latin typeface="Zing Rust Script"/>
                <a:ea typeface="Zing Rust Script"/>
                <a:cs typeface="Zing Rust Script"/>
                <a:sym typeface="Zing Rust Script"/>
              </a:rPr>
              <a:t>8:45 doors close, please take child to the office. </a:t>
            </a:r>
          </a:p>
          <a:p>
            <a:pPr algn="l" marL="743757" indent="-371879" lvl="1">
              <a:lnSpc>
                <a:spcPts val="4822"/>
              </a:lnSpc>
              <a:spcBef>
                <a:spcPct val="0"/>
              </a:spcBef>
              <a:buFont typeface="Arial"/>
              <a:buChar char="•"/>
            </a:pPr>
            <a:r>
              <a:rPr lang="en-US" sz="3444">
                <a:solidFill>
                  <a:srgbClr val="000000"/>
                </a:solidFill>
                <a:latin typeface="Zing Rust Script"/>
                <a:ea typeface="Zing Rust Script"/>
                <a:cs typeface="Zing Rust Script"/>
                <a:sym typeface="Zing Rust Script"/>
              </a:rPr>
              <a:t>Inform office regarding pick up arrangement. . </a:t>
            </a:r>
          </a:p>
        </p:txBody>
      </p:sp>
    </p:spTree>
  </p:cSld>
  <p:clrMapOvr>
    <a:masterClrMapping/>
  </p:clrMapOvr>
</p:sld>
</file>

<file path=ppt/slides/slide37.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sp>
        <p:nvSpPr>
          <p:cNvPr name="Freeform 5" id="5"/>
          <p:cNvSpPr/>
          <p:nvPr/>
        </p:nvSpPr>
        <p:spPr>
          <a:xfrm flipH="false" flipV="false" rot="0">
            <a:off x="403660" y="1996547"/>
            <a:ext cx="8616515" cy="6662412"/>
          </a:xfrm>
          <a:custGeom>
            <a:avLst/>
            <a:gdLst/>
            <a:ahLst/>
            <a:cxnLst/>
            <a:rect r="r" b="b" t="t" l="l"/>
            <a:pathLst>
              <a:path h="6662412" w="8616515">
                <a:moveTo>
                  <a:pt x="0" y="0"/>
                </a:moveTo>
                <a:lnTo>
                  <a:pt x="8616515" y="0"/>
                </a:lnTo>
                <a:lnTo>
                  <a:pt x="8616515" y="6662412"/>
                </a:lnTo>
                <a:lnTo>
                  <a:pt x="0" y="6662412"/>
                </a:lnTo>
                <a:lnTo>
                  <a:pt x="0" y="0"/>
                </a:lnTo>
                <a:close/>
              </a:path>
            </a:pathLst>
          </a:custGeom>
          <a:blipFill>
            <a:blip r:embed="rId2"/>
            <a:stretch>
              <a:fillRect l="0" t="0" r="0" b="0"/>
            </a:stretch>
          </a:blipFill>
        </p:spPr>
      </p:sp>
      <p:sp>
        <p:nvSpPr>
          <p:cNvPr name="Freeform 6" id="6"/>
          <p:cNvSpPr/>
          <p:nvPr/>
        </p:nvSpPr>
        <p:spPr>
          <a:xfrm flipH="false" flipV="false" rot="0">
            <a:off x="9291100" y="1996547"/>
            <a:ext cx="8607530" cy="6662412"/>
          </a:xfrm>
          <a:custGeom>
            <a:avLst/>
            <a:gdLst/>
            <a:ahLst/>
            <a:cxnLst/>
            <a:rect r="r" b="b" t="t" l="l"/>
            <a:pathLst>
              <a:path h="6662412" w="8607530">
                <a:moveTo>
                  <a:pt x="0" y="0"/>
                </a:moveTo>
                <a:lnTo>
                  <a:pt x="8607530" y="0"/>
                </a:lnTo>
                <a:lnTo>
                  <a:pt x="8607530" y="6662412"/>
                </a:lnTo>
                <a:lnTo>
                  <a:pt x="0" y="6662412"/>
                </a:lnTo>
                <a:lnTo>
                  <a:pt x="0" y="0"/>
                </a:lnTo>
                <a:close/>
              </a:path>
            </a:pathLst>
          </a:custGeom>
          <a:blipFill>
            <a:blip r:embed="rId3"/>
            <a:stretch>
              <a:fillRect l="0" t="0" r="0" b="0"/>
            </a:stretch>
          </a:blipFill>
        </p:spPr>
      </p:sp>
    </p:spTree>
  </p:cSld>
  <p:clrMapOvr>
    <a:masterClrMapping/>
  </p:clrMapOvr>
</p:sld>
</file>

<file path=ppt/slides/slide38.xml><?xml version="1.0" encoding="utf-8"?>
<p:sld xmlns:p="http://schemas.openxmlformats.org/presentationml/2006/main" xmlns:a="http://schemas.openxmlformats.org/drawingml/2006/main" xmlns:r="http://schemas.openxmlformats.org/officeDocument/2006/relationships">
  <p:cSld>
    <p:bg>
      <p:bgPr>
        <a:solidFill>
          <a:srgbClr val="901F1F"/>
        </a:solidFill>
      </p:bgPr>
    </p:bg>
    <p:spTree>
      <p:nvGrpSpPr>
        <p:cNvPr id="1" name=""/>
        <p:cNvGrpSpPr/>
        <p:nvPr/>
      </p:nvGrpSpPr>
      <p:grpSpPr>
        <a:xfrm>
          <a:off x="0" y="0"/>
          <a:ext cx="0" cy="0"/>
          <a:chOff x="0" y="0"/>
          <a:chExt cx="0" cy="0"/>
        </a:xfrm>
      </p:grpSpPr>
      <p:grpSp>
        <p:nvGrpSpPr>
          <p:cNvPr name="Group 2" id="2"/>
          <p:cNvGrpSpPr/>
          <p:nvPr/>
        </p:nvGrpSpPr>
        <p:grpSpPr>
          <a:xfrm rot="0">
            <a:off x="201601" y="227682"/>
            <a:ext cx="17884799" cy="9831637"/>
            <a:chOff x="0" y="0"/>
            <a:chExt cx="6209826" cy="3413667"/>
          </a:xfrm>
        </p:grpSpPr>
        <p:sp>
          <p:nvSpPr>
            <p:cNvPr name="Freeform 3" id="3"/>
            <p:cNvSpPr/>
            <p:nvPr/>
          </p:nvSpPr>
          <p:spPr>
            <a:xfrm flipH="false" flipV="false" rot="0">
              <a:off x="0" y="0"/>
              <a:ext cx="6209826" cy="3413667"/>
            </a:xfrm>
            <a:custGeom>
              <a:avLst/>
              <a:gdLst/>
              <a:ahLst/>
              <a:cxnLst/>
              <a:rect r="r" b="b" t="t" l="l"/>
              <a:pathLst>
                <a:path h="3413667" w="6209826">
                  <a:moveTo>
                    <a:pt x="8658" y="0"/>
                  </a:moveTo>
                  <a:lnTo>
                    <a:pt x="6201168" y="0"/>
                  </a:lnTo>
                  <a:cubicBezTo>
                    <a:pt x="6205949" y="0"/>
                    <a:pt x="6209826" y="3876"/>
                    <a:pt x="6209826" y="8658"/>
                  </a:cubicBezTo>
                  <a:lnTo>
                    <a:pt x="6209826" y="3405009"/>
                  </a:lnTo>
                  <a:cubicBezTo>
                    <a:pt x="6209826" y="3407306"/>
                    <a:pt x="6208914" y="3409507"/>
                    <a:pt x="6207290" y="3411131"/>
                  </a:cubicBezTo>
                  <a:cubicBezTo>
                    <a:pt x="6205666" y="3412755"/>
                    <a:pt x="6203464" y="3413667"/>
                    <a:pt x="6201168" y="3413667"/>
                  </a:cubicBezTo>
                  <a:lnTo>
                    <a:pt x="8658" y="3413667"/>
                  </a:lnTo>
                  <a:cubicBezTo>
                    <a:pt x="6361" y="3413667"/>
                    <a:pt x="4159" y="3412755"/>
                    <a:pt x="2536" y="3411131"/>
                  </a:cubicBezTo>
                  <a:cubicBezTo>
                    <a:pt x="912" y="3409507"/>
                    <a:pt x="0" y="3407306"/>
                    <a:pt x="0" y="3405009"/>
                  </a:cubicBezTo>
                  <a:lnTo>
                    <a:pt x="0" y="8658"/>
                  </a:lnTo>
                  <a:cubicBezTo>
                    <a:pt x="0" y="6361"/>
                    <a:pt x="912" y="4159"/>
                    <a:pt x="2536" y="2536"/>
                  </a:cubicBezTo>
                  <a:cubicBezTo>
                    <a:pt x="4159" y="912"/>
                    <a:pt x="6361" y="0"/>
                    <a:pt x="8658" y="0"/>
                  </a:cubicBezTo>
                  <a:close/>
                </a:path>
              </a:pathLst>
            </a:custGeom>
            <a:solidFill>
              <a:srgbClr val="F4EAE0"/>
            </a:solidFill>
            <a:ln w="28575" cap="sq">
              <a:solidFill>
                <a:srgbClr val="595551"/>
              </a:solidFill>
              <a:prstDash val="solid"/>
              <a:miter/>
            </a:ln>
          </p:spPr>
        </p:sp>
        <p:sp>
          <p:nvSpPr>
            <p:cNvPr name="TextBox 4" id="4"/>
            <p:cNvSpPr txBox="true"/>
            <p:nvPr/>
          </p:nvSpPr>
          <p:spPr>
            <a:xfrm>
              <a:off x="0" y="-28575"/>
              <a:ext cx="6209826" cy="3442242"/>
            </a:xfrm>
            <a:prstGeom prst="rect">
              <a:avLst/>
            </a:prstGeom>
          </p:spPr>
          <p:txBody>
            <a:bodyPr anchor="ctr" rtlCol="false" tIns="38534" lIns="38534" bIns="38534" rIns="38534"/>
            <a:lstStyle/>
            <a:p>
              <a:pPr algn="ctr">
                <a:lnSpc>
                  <a:spcPts val="2017"/>
                </a:lnSpc>
              </a:pPr>
            </a:p>
          </p:txBody>
        </p:sp>
      </p:grpSp>
      <p:grpSp>
        <p:nvGrpSpPr>
          <p:cNvPr name="Group 5" id="5"/>
          <p:cNvGrpSpPr/>
          <p:nvPr/>
        </p:nvGrpSpPr>
        <p:grpSpPr>
          <a:xfrm rot="0">
            <a:off x="4745884" y="3923822"/>
            <a:ext cx="8399664" cy="2009504"/>
            <a:chOff x="0" y="0"/>
            <a:chExt cx="2597784" cy="621484"/>
          </a:xfrm>
        </p:grpSpPr>
        <p:sp>
          <p:nvSpPr>
            <p:cNvPr name="Freeform 6" id="6"/>
            <p:cNvSpPr/>
            <p:nvPr/>
          </p:nvSpPr>
          <p:spPr>
            <a:xfrm flipH="false" flipV="false" rot="0">
              <a:off x="0" y="0"/>
              <a:ext cx="2597784" cy="621484"/>
            </a:xfrm>
            <a:custGeom>
              <a:avLst/>
              <a:gdLst/>
              <a:ahLst/>
              <a:cxnLst/>
              <a:rect r="r" b="b" t="t" l="l"/>
              <a:pathLst>
                <a:path h="621484" w="2597784">
                  <a:moveTo>
                    <a:pt x="18434" y="0"/>
                  </a:moveTo>
                  <a:lnTo>
                    <a:pt x="2579350" y="0"/>
                  </a:lnTo>
                  <a:cubicBezTo>
                    <a:pt x="2584239" y="0"/>
                    <a:pt x="2588928" y="1942"/>
                    <a:pt x="2592385" y="5399"/>
                  </a:cubicBezTo>
                  <a:cubicBezTo>
                    <a:pt x="2595842" y="8856"/>
                    <a:pt x="2597784" y="13545"/>
                    <a:pt x="2597784" y="18434"/>
                  </a:cubicBezTo>
                  <a:lnTo>
                    <a:pt x="2597784" y="603050"/>
                  </a:lnTo>
                  <a:cubicBezTo>
                    <a:pt x="2597784" y="613231"/>
                    <a:pt x="2589531" y="621484"/>
                    <a:pt x="2579350" y="621484"/>
                  </a:cubicBezTo>
                  <a:lnTo>
                    <a:pt x="18434" y="621484"/>
                  </a:lnTo>
                  <a:cubicBezTo>
                    <a:pt x="13545" y="621484"/>
                    <a:pt x="8856" y="619542"/>
                    <a:pt x="5399" y="616085"/>
                  </a:cubicBezTo>
                  <a:cubicBezTo>
                    <a:pt x="1942" y="612628"/>
                    <a:pt x="0" y="607939"/>
                    <a:pt x="0" y="603050"/>
                  </a:cubicBezTo>
                  <a:lnTo>
                    <a:pt x="0" y="18434"/>
                  </a:lnTo>
                  <a:cubicBezTo>
                    <a:pt x="0" y="13545"/>
                    <a:pt x="1942" y="8856"/>
                    <a:pt x="5399" y="5399"/>
                  </a:cubicBezTo>
                  <a:cubicBezTo>
                    <a:pt x="8856" y="1942"/>
                    <a:pt x="13545" y="0"/>
                    <a:pt x="18434" y="0"/>
                  </a:cubicBezTo>
                  <a:close/>
                </a:path>
              </a:pathLst>
            </a:custGeom>
            <a:solidFill>
              <a:srgbClr val="FFFFFF"/>
            </a:solidFill>
            <a:ln w="28575" cap="sq">
              <a:solidFill>
                <a:srgbClr val="901F1F"/>
              </a:solidFill>
              <a:prstDash val="solid"/>
              <a:miter/>
            </a:ln>
          </p:spPr>
        </p:sp>
        <p:sp>
          <p:nvSpPr>
            <p:cNvPr name="TextBox 7" id="7"/>
            <p:cNvSpPr txBox="true"/>
            <p:nvPr/>
          </p:nvSpPr>
          <p:spPr>
            <a:xfrm>
              <a:off x="0" y="-66675"/>
              <a:ext cx="2597784" cy="688159"/>
            </a:xfrm>
            <a:prstGeom prst="rect">
              <a:avLst/>
            </a:prstGeom>
          </p:spPr>
          <p:txBody>
            <a:bodyPr anchor="ctr" rtlCol="false" tIns="38534" lIns="38534" bIns="38534" rIns="38534"/>
            <a:lstStyle/>
            <a:p>
              <a:pPr algn="ctr">
                <a:lnSpc>
                  <a:spcPts val="2017"/>
                </a:lnSpc>
              </a:pPr>
            </a:p>
          </p:txBody>
        </p:sp>
      </p:grpSp>
      <p:sp>
        <p:nvSpPr>
          <p:cNvPr name="Freeform 8" id="8"/>
          <p:cNvSpPr/>
          <p:nvPr/>
        </p:nvSpPr>
        <p:spPr>
          <a:xfrm flipH="false" flipV="false" rot="0">
            <a:off x="12144989" y="4646517"/>
            <a:ext cx="3445642" cy="3411185"/>
          </a:xfrm>
          <a:custGeom>
            <a:avLst/>
            <a:gdLst/>
            <a:ahLst/>
            <a:cxnLst/>
            <a:rect r="r" b="b" t="t" l="l"/>
            <a:pathLst>
              <a:path h="3411185" w="3445642">
                <a:moveTo>
                  <a:pt x="0" y="0"/>
                </a:moveTo>
                <a:lnTo>
                  <a:pt x="3445642" y="0"/>
                </a:lnTo>
                <a:lnTo>
                  <a:pt x="3445642" y="3411186"/>
                </a:lnTo>
                <a:lnTo>
                  <a:pt x="0" y="341118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9" id="9"/>
          <p:cNvSpPr txBox="true"/>
          <p:nvPr/>
        </p:nvSpPr>
        <p:spPr>
          <a:xfrm rot="0">
            <a:off x="2507588" y="4133793"/>
            <a:ext cx="13272823" cy="1408587"/>
          </a:xfrm>
          <a:prstGeom prst="rect">
            <a:avLst/>
          </a:prstGeom>
        </p:spPr>
        <p:txBody>
          <a:bodyPr anchor="t" rtlCol="false" tIns="0" lIns="0" bIns="0" rIns="0">
            <a:spAutoFit/>
          </a:bodyPr>
          <a:lstStyle/>
          <a:p>
            <a:pPr algn="ctr">
              <a:lnSpc>
                <a:spcPts val="11316"/>
              </a:lnSpc>
            </a:pPr>
            <a:r>
              <a:rPr lang="en-US" sz="8083">
                <a:solidFill>
                  <a:srgbClr val="000000"/>
                </a:solidFill>
                <a:latin typeface="Bobby Jones Soft"/>
                <a:ea typeface="Bobby Jones Soft"/>
                <a:cs typeface="Bobby Jones Soft"/>
                <a:sym typeface="Bobby Jones Soft"/>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DAGQ8kzCVyE</dc:identifier>
  <dcterms:modified xsi:type="dcterms:W3CDTF">2011-08-01T06:04:30Z</dcterms:modified>
  <cp:revision>1</cp:revision>
  <dc:title>Curriculum Evening</dc:title>
</cp:coreProperties>
</file>