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5" r:id="rId6"/>
    <p:sldId id="266" r:id="rId7"/>
    <p:sldId id="267" r:id="rId8"/>
    <p:sldId id="268" r:id="rId9"/>
    <p:sldId id="269" r:id="rId10"/>
    <p:sldId id="271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A4A071C-1D66-B924-95A7-8A4C3F45EF99}" v="1014" dt="2026-01-17T16:30:38.5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17/01/2026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B2AE301-8298-47C2-81FA-781BA50D99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296011"/>
            <a:ext cx="12192000" cy="3561989"/>
            <a:chOff x="0" y="3296011"/>
            <a:chExt cx="12192000" cy="3561989"/>
          </a:xfrm>
          <a:effectLst>
            <a:outerShdw blurRad="254000" dist="152400" dir="16200000" rotWithShape="0">
              <a:prstClr val="black">
                <a:alpha val="10000"/>
              </a:prstClr>
            </a:outerShdw>
          </a:effectLst>
        </p:grpSpPr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68DBE596-692C-4777-8933-9D5BB8533B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3681702"/>
              <a:ext cx="12192000" cy="3176298"/>
              <a:chOff x="0" y="3681702"/>
              <a:chExt cx="12192000" cy="3176298"/>
            </a:xfrm>
          </p:grpSpPr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9C38783D-8606-4709-8C6F-69DE0EF8161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:a16="http://schemas.microsoft.com/office/drawing/2014/main" id="{665A2D8C-561A-4347-88E9-4D84CF7CA95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77CB8EFE-31DC-44A2-A07E-FD84E8DA3E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44" y="3296011"/>
              <a:ext cx="12191456" cy="2849975"/>
              <a:chOff x="544" y="3296011"/>
              <a:chExt cx="12191456" cy="2849975"/>
            </a:xfrm>
          </p:grpSpPr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B6473FEC-46FF-4C7E-85BA-344E0365CA0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8C875950-A52D-453F-A602-3E58AD414EC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blipFill>
                <a:blip r:embed="rId2">
                  <a:alphaModFix amt="57000"/>
                </a:blip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9175" y="1354819"/>
            <a:ext cx="5240881" cy="2411014"/>
          </a:xfrm>
        </p:spPr>
        <p:txBody>
          <a:bodyPr>
            <a:normAutofit/>
          </a:bodyPr>
          <a:lstStyle/>
          <a:p>
            <a:pPr algn="l"/>
            <a:r>
              <a:rPr lang="en-GB" sz="5600">
                <a:solidFill>
                  <a:schemeClr val="bg1"/>
                </a:solidFill>
              </a:rPr>
              <a:t>What is 'Change One Thing?'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0" y="4146832"/>
            <a:ext cx="3497263" cy="1012778"/>
          </a:xfrm>
        </p:spPr>
        <p:txBody>
          <a:bodyPr>
            <a:normAutofit/>
          </a:bodyPr>
          <a:lstStyle/>
          <a:p>
            <a:pPr algn="l"/>
            <a:endParaRPr lang="en-GB">
              <a:solidFill>
                <a:schemeClr val="bg1"/>
              </a:solidFill>
            </a:endParaRPr>
          </a:p>
        </p:txBody>
      </p:sp>
      <p:pic>
        <p:nvPicPr>
          <p:cNvPr id="4" name="Picture 3" descr="Worried about your kids and A.I? Experts discuss risks and share tips">
            <a:extLst>
              <a:ext uri="{FF2B5EF4-FFF2-40B4-BE49-F238E27FC236}">
                <a16:creationId xmlns:a16="http://schemas.microsoft.com/office/drawing/2014/main" id="{E83D71EC-17F7-CDFE-E373-10C35C1334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024" y="1836553"/>
            <a:ext cx="4397376" cy="2473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6B2D6A8-04F4-66AD-7695-8CE970022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chemeClr val="tx2"/>
                </a:solidFill>
              </a:rPr>
              <a:t>What does the evidence tell us about screentime?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2EBF15-A1F8-3F6F-B5FD-6762D44A54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Technology is addictive</a:t>
            </a:r>
          </a:p>
          <a:p>
            <a:r>
              <a:rPr lang="en-GB" dirty="0">
                <a:solidFill>
                  <a:schemeClr val="tx2"/>
                </a:solidFill>
              </a:rPr>
              <a:t>Too much screentime can affect your sleep</a:t>
            </a:r>
          </a:p>
          <a:p>
            <a:r>
              <a:rPr lang="en-GB" dirty="0">
                <a:solidFill>
                  <a:schemeClr val="tx2"/>
                </a:solidFill>
              </a:rPr>
              <a:t>Too much screentime can cause arguments</a:t>
            </a:r>
          </a:p>
          <a:p>
            <a:r>
              <a:rPr lang="en-GB" dirty="0">
                <a:solidFill>
                  <a:schemeClr val="tx2"/>
                </a:solidFill>
              </a:rPr>
              <a:t>Too much screentime can stop you doing other things –'opportunity cost'</a:t>
            </a:r>
          </a:p>
          <a:p>
            <a:r>
              <a:rPr lang="en-GB" dirty="0">
                <a:solidFill>
                  <a:schemeClr val="tx2"/>
                </a:solidFill>
              </a:rPr>
              <a:t>Too much screentime can sometimes make you feel lonely and less confident </a:t>
            </a:r>
          </a:p>
          <a:p>
            <a:endParaRPr lang="en-GB" sz="18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806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7D2C2-D76E-6297-C01E-AE62FC1DE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adults at home doing about it?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706CB7-274E-6142-CC7B-116D8FD010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Setting rules about how often and how much</a:t>
            </a:r>
          </a:p>
          <a:p>
            <a:r>
              <a:rPr lang="en-GB" dirty="0"/>
              <a:t>Controlling how often and how much</a:t>
            </a:r>
          </a:p>
          <a:p>
            <a:r>
              <a:rPr lang="en-GB" dirty="0"/>
              <a:t>Making sure tablets and phones stay downstairs</a:t>
            </a:r>
          </a:p>
          <a:p>
            <a:r>
              <a:rPr lang="en-GB" dirty="0"/>
              <a:t>Controlling what you can access</a:t>
            </a:r>
          </a:p>
          <a:p>
            <a:r>
              <a:rPr lang="en-GB" dirty="0"/>
              <a:t>Checking your devices</a:t>
            </a:r>
          </a:p>
          <a:p>
            <a:r>
              <a:rPr lang="en-GB" b="1" dirty="0"/>
              <a:t>Trying to use their phones less</a:t>
            </a:r>
          </a:p>
          <a:p>
            <a:r>
              <a:rPr lang="en-GB" b="1" dirty="0"/>
              <a:t>Trying to get you to do other things and get off your devices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07800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>
            <a:extLst>
              <a:ext uri="{FF2B5EF4-FFF2-40B4-BE49-F238E27FC236}">
                <a16:creationId xmlns:a16="http://schemas.microsoft.com/office/drawing/2014/main" id="{03AF1C04-3FEF-41BD-BB84-2F263765B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56E71F1-5A87-4A96-B42F-2DFA1B766B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49" cy="6858000"/>
            <a:chOff x="-2848" y="0"/>
            <a:chExt cx="12188949" cy="6858000"/>
          </a:xfrm>
        </p:grpSpPr>
        <p:sp>
          <p:nvSpPr>
            <p:cNvPr id="12" name="Color Cover">
              <a:extLst>
                <a:ext uri="{FF2B5EF4-FFF2-40B4-BE49-F238E27FC236}">
                  <a16:creationId xmlns:a16="http://schemas.microsoft.com/office/drawing/2014/main" id="{CF5215DD-02E8-49F2-8F73-D509B6A02B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Color Cover">
              <a:extLst>
                <a:ext uri="{FF2B5EF4-FFF2-40B4-BE49-F238E27FC236}">
                  <a16:creationId xmlns:a16="http://schemas.microsoft.com/office/drawing/2014/main" id="{8E743EB7-3A15-4D51-A603-1F3C290AAD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733FE3C-12C4-4FA2-A795-87D2F6776A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1279" y="598259"/>
            <a:ext cx="10889442" cy="5680742"/>
            <a:chOff x="651279" y="598259"/>
            <a:chExt cx="10889442" cy="5680742"/>
          </a:xfrm>
        </p:grpSpPr>
        <p:sp>
          <p:nvSpPr>
            <p:cNvPr id="16" name="Color">
              <a:extLst>
                <a:ext uri="{FF2B5EF4-FFF2-40B4-BE49-F238E27FC236}">
                  <a16:creationId xmlns:a16="http://schemas.microsoft.com/office/drawing/2014/main" id="{66F1E4BF-D491-4254-81A6-5119D1672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Color">
              <a:extLst>
                <a:ext uri="{FF2B5EF4-FFF2-40B4-BE49-F238E27FC236}">
                  <a16:creationId xmlns:a16="http://schemas.microsoft.com/office/drawing/2014/main" id="{98C6C0CF-E3BD-4627-9DDF-246EAF2D4C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Picture 3" descr="Child Cooking With Parent Stock Photos ...">
            <a:extLst>
              <a:ext uri="{FF2B5EF4-FFF2-40B4-BE49-F238E27FC236}">
                <a16:creationId xmlns:a16="http://schemas.microsoft.com/office/drawing/2014/main" id="{1B303A2C-F615-E1D2-8CAA-ADD8AD75891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907" r="23632" b="-1"/>
          <a:stretch>
            <a:fillRect/>
          </a:stretch>
        </p:blipFill>
        <p:spPr>
          <a:xfrm>
            <a:off x="7082810" y="841663"/>
            <a:ext cx="4166151" cy="5185923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0C2B5F12-8A82-4A59-9400-3164CBF47F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52" cy="6858000"/>
            <a:chOff x="0" y="0"/>
            <a:chExt cx="12188952" cy="68580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74BC7CB-EC69-421D-B286-57CAFE86D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2D86EA2-D090-4E0C-B153-3ECE91311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4AC29764-D054-4F76-9FE5-49811EDB6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4D9BB18B-7B57-4D1E-B87E-D2A7214F7C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C0A98EF1-1185-4EFF-A3C0-25DEBE8CD9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ACDA8723-DE3F-48D0-8822-0269EE207A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22B072E5-03AC-4D0A-A767-43EFB55BED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C1478DD-3CE4-28AB-3E1D-6E4F84EF98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984" y="819015"/>
            <a:ext cx="5821537" cy="2353362"/>
          </a:xfrm>
        </p:spPr>
        <p:txBody>
          <a:bodyPr anchor="b">
            <a:normAutofit/>
          </a:bodyPr>
          <a:lstStyle/>
          <a:p>
            <a:r>
              <a:rPr lang="en-GB" sz="4800" dirty="0" err="1">
                <a:solidFill>
                  <a:schemeClr val="bg1"/>
                </a:solidFill>
              </a:rPr>
              <a:t>So..this</a:t>
            </a:r>
            <a:r>
              <a:rPr lang="en-GB" sz="4800" dirty="0">
                <a:solidFill>
                  <a:schemeClr val="bg1"/>
                </a:solidFill>
              </a:rPr>
              <a:t> year we are running a </a:t>
            </a:r>
            <a:r>
              <a:rPr lang="en-GB" sz="4800" b="1" dirty="0">
                <a:solidFill>
                  <a:schemeClr val="bg1"/>
                </a:solidFill>
              </a:rPr>
              <a:t>family</a:t>
            </a:r>
            <a:r>
              <a:rPr lang="en-GB" sz="4800" dirty="0">
                <a:solidFill>
                  <a:schemeClr val="bg1"/>
                </a:solidFill>
              </a:rPr>
              <a:t> challenge...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9EE8B4-8002-8DBD-FA1C-39433B18E0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4984" y="3442089"/>
            <a:ext cx="5821537" cy="259689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4000" dirty="0">
                <a:solidFill>
                  <a:schemeClr val="bg1"/>
                </a:solidFill>
              </a:rPr>
              <a:t>Can you and an adult at home come off your screen and do something TOGETHER?</a:t>
            </a:r>
          </a:p>
          <a:p>
            <a:pPr marL="0" indent="0">
              <a:buNone/>
            </a:pPr>
            <a:endParaRPr lang="en-GB" sz="18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8219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430364-D818-2134-3A38-003CB02C4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694" y="741391"/>
            <a:ext cx="3549649" cy="1616203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5400" b="1" dirty="0">
                <a:highlight>
                  <a:srgbClr val="FFFFFF"/>
                </a:highlight>
              </a:rPr>
              <a:t>Get Moving and get outdoors</a:t>
            </a:r>
            <a:endParaRPr lang="en-US" sz="5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B969F5-8648-95F2-9C4C-AA3F4DB687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76693" y="2533476"/>
            <a:ext cx="3346964" cy="344783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>
              <a:spcBef>
                <a:spcPct val="0"/>
              </a:spcBef>
              <a:spcAft>
                <a:spcPts val="600"/>
              </a:spcAft>
            </a:pPr>
            <a:endParaRPr lang="en-US" sz="2000" b="1">
              <a:highlight>
                <a:srgbClr val="FFFFFF"/>
              </a:highlight>
            </a:endParaRPr>
          </a:p>
          <a:p>
            <a:pPr marL="285750">
              <a:spcBef>
                <a:spcPct val="0"/>
              </a:spcBef>
              <a:spcAft>
                <a:spcPts val="600"/>
              </a:spcAft>
            </a:pPr>
            <a:r>
              <a:rPr lang="en-US" sz="2000" b="1" dirty="0">
                <a:highlight>
                  <a:srgbClr val="FFFFFF"/>
                </a:highlight>
              </a:rPr>
              <a:t>Exercise:</a:t>
            </a:r>
            <a:r>
              <a:rPr lang="en-US" sz="2000" dirty="0">
                <a:highlight>
                  <a:srgbClr val="FFFFFF"/>
                </a:highlight>
              </a:rPr>
              <a:t> Go for a walk or a bike ride.</a:t>
            </a:r>
            <a:endParaRPr lang="en-US" sz="2000" dirty="0"/>
          </a:p>
          <a:p>
            <a:pPr marL="285750">
              <a:spcBef>
                <a:spcPct val="0"/>
              </a:spcBef>
              <a:spcAft>
                <a:spcPts val="600"/>
              </a:spcAft>
            </a:pPr>
            <a:r>
              <a:rPr lang="en-US" sz="2000" b="1" dirty="0">
                <a:highlight>
                  <a:srgbClr val="FFFFFF"/>
                </a:highlight>
              </a:rPr>
              <a:t>Explore:</a:t>
            </a:r>
            <a:r>
              <a:rPr lang="en-US" sz="2000" dirty="0">
                <a:highlight>
                  <a:srgbClr val="FFFFFF"/>
                </a:highlight>
              </a:rPr>
              <a:t> Walk around your neighborhood, visit a park, library, art gallery or museum.</a:t>
            </a:r>
            <a:endParaRPr lang="en-US" sz="2000"/>
          </a:p>
          <a:p>
            <a:pPr marL="285750">
              <a:spcBef>
                <a:spcPct val="0"/>
              </a:spcBef>
              <a:spcAft>
                <a:spcPts val="600"/>
              </a:spcAft>
            </a:pPr>
            <a:r>
              <a:rPr lang="en-US" sz="2000" b="1" dirty="0">
                <a:highlight>
                  <a:srgbClr val="FFFFFF"/>
                </a:highlight>
              </a:rPr>
              <a:t>Play:</a:t>
            </a:r>
            <a:r>
              <a:rPr lang="en-US" sz="2000" dirty="0">
                <a:highlight>
                  <a:srgbClr val="FFFFFF"/>
                </a:highlight>
              </a:rPr>
              <a:t> Play with your pets, jump on a trampoline, or play an outdoor game like catch!</a:t>
            </a:r>
            <a:endParaRPr lang="en-US" sz="2000" dirty="0"/>
          </a:p>
        </p:txBody>
      </p:sp>
      <p:pic>
        <p:nvPicPr>
          <p:cNvPr id="5" name="Content Placeholder 4" descr="110+ Playing Catch In Yard Stock Photos ...">
            <a:extLst>
              <a:ext uri="{FF2B5EF4-FFF2-40B4-BE49-F238E27FC236}">
                <a16:creationId xmlns:a16="http://schemas.microsoft.com/office/drawing/2014/main" id="{5DC41C41-94D8-E619-E237-672AD254815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rcRect l="9017" r="8874"/>
          <a:stretch>
            <a:fillRect/>
          </a:stretch>
        </p:blipFill>
        <p:spPr>
          <a:xfrm>
            <a:off x="5089243" y="877413"/>
            <a:ext cx="6222628" cy="5043096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3AFCAD34-1AFC-BC1A-F6B2-C34C63912E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089243" y="5858828"/>
            <a:ext cx="6226463" cy="123363"/>
            <a:chOff x="7015162" y="5858828"/>
            <a:chExt cx="4300544" cy="123363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129F4A2-3705-CF87-3DDA-AF9CE9389B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03753" y="3770237"/>
              <a:ext cx="123362" cy="4300544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891B1028-FC76-5583-3A1F-5815A7DCF9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209789" y="4876274"/>
              <a:ext cx="123362" cy="2088471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1619804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5D68235-0335-72F0-4A97-F163C61BD9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84ECDE7A-6944-466D-8FFE-149A29BA6B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B3420082-9415-44EC-802E-C77D71D59C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12700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55A52C45-1FCB-4636-A80F-2849B8226C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94890C-C18A-50D3-26A3-4C6F054C46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b="1" dirty="0">
                <a:highlight>
                  <a:srgbClr val="FFFFFF"/>
                </a:highlight>
              </a:rPr>
              <a:t>Be creative and learn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68EB4DD-3704-43AD-92B3-C4E0C6EA9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7079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Content Placeholder 6" descr="jigsaw puzzles ...">
            <a:extLst>
              <a:ext uri="{FF2B5EF4-FFF2-40B4-BE49-F238E27FC236}">
                <a16:creationId xmlns:a16="http://schemas.microsoft.com/office/drawing/2014/main" id="{9F82679B-D517-36FE-77BD-886D22C9B02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rcRect t="1743" b="5886"/>
          <a:stretch>
            <a:fillRect/>
          </a:stretch>
        </p:blipFill>
        <p:spPr>
          <a:xfrm>
            <a:off x="908304" y="2478024"/>
            <a:ext cx="6009855" cy="369417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0A1200-CF66-F863-7CB1-409E1AD581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411453" y="2478024"/>
            <a:ext cx="3872243" cy="369417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>
              <a:spcBef>
                <a:spcPct val="0"/>
              </a:spcBef>
              <a:spcAft>
                <a:spcPts val="600"/>
              </a:spcAft>
            </a:pPr>
            <a:endParaRPr lang="en-US" sz="1800" b="1">
              <a:highlight>
                <a:srgbClr val="FFFFFF"/>
              </a:highlight>
            </a:endParaRPr>
          </a:p>
          <a:p>
            <a:r>
              <a:rPr lang="en-US" sz="1800" b="1" dirty="0">
                <a:highlight>
                  <a:srgbClr val="FFFFFF"/>
                </a:highlight>
              </a:rPr>
              <a:t>Crafts: </a:t>
            </a:r>
            <a:r>
              <a:rPr lang="en-US" sz="1800" dirty="0">
                <a:highlight>
                  <a:srgbClr val="FFFFFF"/>
                </a:highlight>
              </a:rPr>
              <a:t> Knit, crochet, draw, paint or try origami</a:t>
            </a:r>
            <a:endParaRPr lang="en-US" sz="1800" dirty="0"/>
          </a:p>
          <a:p>
            <a:r>
              <a:rPr lang="en-US" sz="1800" b="1" dirty="0">
                <a:highlight>
                  <a:srgbClr val="FFFFFF"/>
                </a:highlight>
              </a:rPr>
              <a:t>Music:</a:t>
            </a:r>
            <a:r>
              <a:rPr lang="en-US" sz="1800" dirty="0">
                <a:highlight>
                  <a:srgbClr val="FFFFFF"/>
                </a:highlight>
              </a:rPr>
              <a:t> Make a playlist, play the piano or learn a dance.</a:t>
            </a:r>
            <a:endParaRPr lang="en-US" sz="1800" dirty="0"/>
          </a:p>
          <a:p>
            <a:r>
              <a:rPr lang="en-US" sz="1800" b="1" dirty="0">
                <a:highlight>
                  <a:srgbClr val="FFFFFF"/>
                </a:highlight>
              </a:rPr>
              <a:t>Skills:</a:t>
            </a:r>
            <a:r>
              <a:rPr lang="en-US" sz="1800" dirty="0">
                <a:highlight>
                  <a:srgbClr val="FFFFFF"/>
                </a:highlight>
              </a:rPr>
              <a:t> Practice a language, learn a new recipe or try a new sport.</a:t>
            </a:r>
            <a:endParaRPr lang="en-US" sz="1800" dirty="0"/>
          </a:p>
          <a:p>
            <a:r>
              <a:rPr lang="en-US" sz="1800" b="1" dirty="0">
                <a:highlight>
                  <a:srgbClr val="FFFFFF"/>
                </a:highlight>
              </a:rPr>
              <a:t>Puzzles:</a:t>
            </a:r>
            <a:r>
              <a:rPr lang="en-US" sz="1800" dirty="0">
                <a:highlight>
                  <a:srgbClr val="FFFFFF"/>
                </a:highlight>
              </a:rPr>
              <a:t> Do a crossword or a jigsaw puzzle</a:t>
            </a:r>
            <a:endParaRPr lang="en-US" sz="1800" dirty="0"/>
          </a:p>
          <a:p>
            <a:pPr marL="285750">
              <a:spcBef>
                <a:spcPct val="0"/>
              </a:spcBef>
              <a:spcAft>
                <a:spcPts val="600"/>
              </a:spcAft>
            </a:pPr>
            <a:endParaRPr lang="en-US" sz="1800"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890656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D5AEF3-5EA1-816F-B6BC-EC6673C937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84ECDE7A-6944-466D-8FFE-149A29BA6B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B3420082-9415-44EC-802E-C77D71D59C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12700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55A52C45-1FCB-4636-A80F-2849B8226C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607C5A-290A-CE6B-F73C-E85FB6587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5400" b="1" dirty="0">
                <a:highlight>
                  <a:srgbClr val="FFFFFF"/>
                </a:highlight>
              </a:rPr>
              <a:t>Get </a:t>
            </a:r>
            <a:r>
              <a:rPr lang="en-US" sz="5400" b="1" dirty="0" err="1">
                <a:highlight>
                  <a:srgbClr val="FFFFFF"/>
                </a:highlight>
              </a:rPr>
              <a:t>organised</a:t>
            </a:r>
            <a:r>
              <a:rPr lang="en-US" sz="5400" b="1" dirty="0">
                <a:highlight>
                  <a:srgbClr val="FFFFFF"/>
                </a:highlight>
              </a:rPr>
              <a:t> 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68EB4DD-3704-43AD-92B3-C4E0C6EA9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7079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Content Placeholder 6" descr="The Bookshelf Tour – The Anna Edit">
            <a:extLst>
              <a:ext uri="{FF2B5EF4-FFF2-40B4-BE49-F238E27FC236}">
                <a16:creationId xmlns:a16="http://schemas.microsoft.com/office/drawing/2014/main" id="{D3B33D81-517D-C5AE-9A86-C9DE79754C2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rcRect l="4455" r="1" b="1"/>
          <a:stretch>
            <a:fillRect/>
          </a:stretch>
        </p:blipFill>
        <p:spPr>
          <a:xfrm>
            <a:off x="908304" y="2478024"/>
            <a:ext cx="6009855" cy="369417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92989B-7CB9-140E-FCAE-E14E041610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411453" y="2478024"/>
            <a:ext cx="3872243" cy="369417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>
              <a:spcBef>
                <a:spcPct val="0"/>
              </a:spcBef>
              <a:spcAft>
                <a:spcPts val="600"/>
              </a:spcAft>
            </a:pPr>
            <a:endParaRPr lang="en-US" sz="2000" b="1" dirty="0">
              <a:highlight>
                <a:srgbClr val="FFFFFF"/>
              </a:highlight>
            </a:endParaRPr>
          </a:p>
          <a:p>
            <a:r>
              <a:rPr lang="en-US" sz="2000" b="1" dirty="0">
                <a:highlight>
                  <a:srgbClr val="FFFFFF"/>
                </a:highlight>
              </a:rPr>
              <a:t>Tidy Up:</a:t>
            </a:r>
            <a:r>
              <a:rPr lang="en-US" sz="2000" dirty="0">
                <a:highlight>
                  <a:srgbClr val="FFFFFF"/>
                </a:highlight>
              </a:rPr>
              <a:t> Clean a drawer, de-clutter your wardrobe and visit the charity shop</a:t>
            </a:r>
            <a:endParaRPr lang="en-US" sz="2000" dirty="0"/>
          </a:p>
          <a:p>
            <a:r>
              <a:rPr lang="en-US" sz="2000" b="1" dirty="0">
                <a:highlight>
                  <a:srgbClr val="FFFFFF"/>
                </a:highlight>
              </a:rPr>
              <a:t>Plan:</a:t>
            </a:r>
            <a:r>
              <a:rPr lang="en-US" sz="2000" dirty="0">
                <a:highlight>
                  <a:srgbClr val="FFFFFF"/>
                </a:highlight>
              </a:rPr>
              <a:t> Write a shopping list, plan a meal or organize your photos.</a:t>
            </a:r>
            <a:endParaRPr lang="en-US" sz="2000" dirty="0"/>
          </a:p>
          <a:p>
            <a:r>
              <a:rPr lang="en-US" sz="2000" b="1" dirty="0">
                <a:highlight>
                  <a:srgbClr val="FFFFFF"/>
                </a:highlight>
              </a:rPr>
              <a:t>Sort: </a:t>
            </a:r>
            <a:r>
              <a:rPr lang="en-US" sz="2000" dirty="0">
                <a:highlight>
                  <a:srgbClr val="FFFFFF"/>
                </a:highlight>
              </a:rPr>
              <a:t>Organize your desk, your books or your bedroom</a:t>
            </a:r>
            <a:endParaRPr lang="en-US" sz="2000" dirty="0"/>
          </a:p>
          <a:p>
            <a:pPr marL="285750">
              <a:spcBef>
                <a:spcPct val="0"/>
              </a:spcBef>
              <a:spcAft>
                <a:spcPts val="600"/>
              </a:spcAft>
            </a:pPr>
            <a:endParaRPr lang="en-US" sz="1800"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7251604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14347F-1CA2-009A-F2CB-3A16E25CFB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768EB4DD-3704-43AD-92B3-C4E0C6EA9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7079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Content Placeholder 6" descr="The Bookshelf Tour – The Anna Edit">
            <a:extLst>
              <a:ext uri="{FF2B5EF4-FFF2-40B4-BE49-F238E27FC236}">
                <a16:creationId xmlns:a16="http://schemas.microsoft.com/office/drawing/2014/main" id="{1C3AF0F5-1A5E-46C8-BD28-5266AA77529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rcRect l="4455" r="1" b="1"/>
          <a:stretch>
            <a:fillRect/>
          </a:stretch>
        </p:blipFill>
        <p:spPr>
          <a:xfrm>
            <a:off x="908304" y="2478024"/>
            <a:ext cx="6009855" cy="369417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A73B7C-836A-08E4-EFC3-307853873A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411453" y="2478024"/>
            <a:ext cx="3872243" cy="369417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>
              <a:spcBef>
                <a:spcPct val="0"/>
              </a:spcBef>
              <a:spcAft>
                <a:spcPts val="600"/>
              </a:spcAft>
            </a:pPr>
            <a:endParaRPr lang="en-US" sz="1800" b="1">
              <a:highlight>
                <a:srgbClr val="FFFFFF"/>
              </a:highlight>
            </a:endParaRPr>
          </a:p>
          <a:p>
            <a:r>
              <a:rPr lang="en-US" sz="2000" b="1" dirty="0">
                <a:solidFill>
                  <a:srgbClr val="0A0A0A"/>
                </a:solidFill>
                <a:highlight>
                  <a:srgbClr val="FFFFFF"/>
                </a:highlight>
                <a:ea typeface="+mn-lt"/>
                <a:cs typeface="+mn-lt"/>
              </a:rPr>
              <a:t>Read:</a:t>
            </a:r>
            <a:r>
              <a:rPr lang="en-US" sz="2000" dirty="0">
                <a:solidFill>
                  <a:srgbClr val="0A0A0A"/>
                </a:solidFill>
                <a:highlight>
                  <a:srgbClr val="FFFFFF"/>
                </a:highlight>
                <a:ea typeface="+mn-lt"/>
                <a:cs typeface="+mn-lt"/>
              </a:rPr>
              <a:t> A book, a magazine or listen to an audiobook</a:t>
            </a:r>
          </a:p>
          <a:p>
            <a:r>
              <a:rPr lang="en-US" sz="2000" b="1" dirty="0">
                <a:solidFill>
                  <a:srgbClr val="0A0A0A"/>
                </a:solidFill>
                <a:highlight>
                  <a:srgbClr val="FFFFFF"/>
                </a:highlight>
                <a:ea typeface="+mn-lt"/>
                <a:cs typeface="+mn-lt"/>
              </a:rPr>
              <a:t>Self-Care:</a:t>
            </a:r>
            <a:r>
              <a:rPr lang="en-US" sz="2000" dirty="0">
                <a:solidFill>
                  <a:srgbClr val="0A0A0A"/>
                </a:solidFill>
                <a:highlight>
                  <a:srgbClr val="FFFFFF"/>
                </a:highlight>
                <a:ea typeface="+mn-lt"/>
                <a:cs typeface="+mn-lt"/>
              </a:rPr>
              <a:t> Have a hot chocolate or go for a walk..</a:t>
            </a:r>
          </a:p>
          <a:p>
            <a:r>
              <a:rPr lang="en-US" sz="2000" b="1" dirty="0">
                <a:solidFill>
                  <a:srgbClr val="0A0A0A"/>
                </a:solidFill>
                <a:highlight>
                  <a:srgbClr val="FFFFFF"/>
                </a:highlight>
                <a:ea typeface="+mn-lt"/>
                <a:cs typeface="+mn-lt"/>
              </a:rPr>
              <a:t>Mindfulness:</a:t>
            </a:r>
            <a:r>
              <a:rPr lang="en-US" sz="2000" dirty="0">
                <a:solidFill>
                  <a:srgbClr val="0A0A0A"/>
                </a:solidFill>
                <a:highlight>
                  <a:srgbClr val="FFFFFF"/>
                </a:highlight>
                <a:ea typeface="+mn-lt"/>
                <a:cs typeface="+mn-lt"/>
              </a:rPr>
              <a:t> practice deep breathing or find a good view</a:t>
            </a:r>
            <a:endParaRPr lang="en-US" sz="2000" dirty="0">
              <a:solidFill>
                <a:srgbClr val="0A0A0A"/>
              </a:solidFill>
              <a:highlight>
                <a:srgbClr val="FFFFFF"/>
              </a:highlight>
            </a:endParaRP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629BB0CE-57D0-9462-320C-9274941E21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Relax and re-charge</a:t>
            </a:r>
          </a:p>
        </p:txBody>
      </p:sp>
    </p:spTree>
    <p:extLst>
      <p:ext uri="{BB962C8B-B14F-4D97-AF65-F5344CB8AC3E}">
        <p14:creationId xmlns:p14="http://schemas.microsoft.com/office/powerpoint/2010/main" val="2303773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0F0564-A323-8562-7389-4D43CCDF5D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F8004ED3-D603-1916-1CBA-46F8E4D668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7079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Content Placeholder 6" descr="The Bookshelf Tour – The Anna Edit">
            <a:extLst>
              <a:ext uri="{FF2B5EF4-FFF2-40B4-BE49-F238E27FC236}">
                <a16:creationId xmlns:a16="http://schemas.microsoft.com/office/drawing/2014/main" id="{38FD3E02-3195-381A-2CE6-DF897D9382D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rcRect l="4455" r="1" b="1"/>
          <a:stretch>
            <a:fillRect/>
          </a:stretch>
        </p:blipFill>
        <p:spPr>
          <a:xfrm>
            <a:off x="908304" y="2478024"/>
            <a:ext cx="6009855" cy="369417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702C24-23E1-6C7D-8B57-E29A42FB40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411453" y="2478024"/>
            <a:ext cx="3872243" cy="369417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>
              <a:spcBef>
                <a:spcPct val="0"/>
              </a:spcBef>
              <a:spcAft>
                <a:spcPts val="600"/>
              </a:spcAft>
            </a:pPr>
            <a:endParaRPr lang="en-US" sz="1800" b="1">
              <a:highlight>
                <a:srgbClr val="FFFFFF"/>
              </a:highlight>
            </a:endParaRPr>
          </a:p>
          <a:p>
            <a:r>
              <a:rPr lang="en-US" sz="2000" b="1" dirty="0">
                <a:solidFill>
                  <a:srgbClr val="0A0A0A"/>
                </a:solidFill>
                <a:highlight>
                  <a:srgbClr val="FFFFFF"/>
                </a:highlight>
                <a:ea typeface="+mn-lt"/>
                <a:cs typeface="+mn-lt"/>
              </a:rPr>
              <a:t>Talk:</a:t>
            </a:r>
            <a:r>
              <a:rPr lang="en-US" sz="2000" dirty="0">
                <a:solidFill>
                  <a:srgbClr val="0A0A0A"/>
                </a:solidFill>
                <a:highlight>
                  <a:srgbClr val="FFFFFF"/>
                </a:highlight>
                <a:ea typeface="+mn-lt"/>
                <a:cs typeface="+mn-lt"/>
              </a:rPr>
              <a:t> Call a friend or family member or have a phone-free chat.</a:t>
            </a:r>
          </a:p>
          <a:p>
            <a:r>
              <a:rPr lang="en-US" sz="2000" b="1" dirty="0">
                <a:solidFill>
                  <a:srgbClr val="0A0A0A"/>
                </a:solidFill>
                <a:highlight>
                  <a:srgbClr val="FFFFFF"/>
                </a:highlight>
                <a:ea typeface="+mn-lt"/>
                <a:cs typeface="+mn-lt"/>
              </a:rPr>
              <a:t>See a friend:</a:t>
            </a:r>
            <a:r>
              <a:rPr lang="en-US" sz="2000" dirty="0">
                <a:solidFill>
                  <a:srgbClr val="0A0A0A"/>
                </a:solidFill>
                <a:highlight>
                  <a:srgbClr val="FFFFFF"/>
                </a:highlight>
                <a:ea typeface="+mn-lt"/>
                <a:cs typeface="+mn-lt"/>
              </a:rPr>
              <a:t> Play a game cook together or volunteer.</a:t>
            </a:r>
            <a:endParaRPr lang="en-US" sz="2000" dirty="0">
              <a:ea typeface="+mn-lt"/>
              <a:cs typeface="+mn-lt"/>
            </a:endParaRPr>
          </a:p>
          <a:p>
            <a:r>
              <a:rPr lang="en-US" sz="2000" b="1" dirty="0">
                <a:solidFill>
                  <a:srgbClr val="0A0A0A"/>
                </a:solidFill>
                <a:highlight>
                  <a:srgbClr val="FFFFFF"/>
                </a:highlight>
                <a:ea typeface="+mn-lt"/>
                <a:cs typeface="+mn-lt"/>
              </a:rPr>
              <a:t>Write:</a:t>
            </a:r>
            <a:r>
              <a:rPr lang="en-US" sz="2000" dirty="0">
                <a:solidFill>
                  <a:srgbClr val="0A0A0A"/>
                </a:solidFill>
                <a:highlight>
                  <a:srgbClr val="FFFFFF"/>
                </a:highlight>
                <a:ea typeface="+mn-lt"/>
                <a:cs typeface="+mn-lt"/>
              </a:rPr>
              <a:t> Send a letter or postcard to someone you don't see very often</a:t>
            </a:r>
            <a:endParaRPr lang="en-US" sz="1200" dirty="0">
              <a:solidFill>
                <a:srgbClr val="0A0A0A"/>
              </a:solidFill>
              <a:highlight>
                <a:srgbClr val="FFFFFF"/>
              </a:highlight>
            </a:endParaRPr>
          </a:p>
          <a:p>
            <a:endParaRPr lang="en-US" sz="2000" dirty="0">
              <a:solidFill>
                <a:srgbClr val="0A0A0A"/>
              </a:solidFill>
              <a:highlight>
                <a:srgbClr val="FFFFFF"/>
              </a:highlight>
            </a:endParaRPr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BF52C53C-8C46-722B-6354-C5EDD5A2E6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Connect with someone</a:t>
            </a:r>
          </a:p>
        </p:txBody>
      </p:sp>
    </p:spTree>
    <p:extLst>
      <p:ext uri="{BB962C8B-B14F-4D97-AF65-F5344CB8AC3E}">
        <p14:creationId xmlns:p14="http://schemas.microsoft.com/office/powerpoint/2010/main" val="38283098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Slide Background Fill">
            <a:extLst>
              <a:ext uri="{FF2B5EF4-FFF2-40B4-BE49-F238E27FC236}">
                <a16:creationId xmlns:a16="http://schemas.microsoft.com/office/drawing/2014/main" id="{03AF1C04-3FEF-41BD-BB84-2F263765B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56E71F1-5A87-4A96-B42F-2DFA1B766B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49" cy="6858000"/>
            <a:chOff x="-2848" y="0"/>
            <a:chExt cx="12188949" cy="6858000"/>
          </a:xfrm>
        </p:grpSpPr>
        <p:sp>
          <p:nvSpPr>
            <p:cNvPr id="14" name="Color Cover">
              <a:extLst>
                <a:ext uri="{FF2B5EF4-FFF2-40B4-BE49-F238E27FC236}">
                  <a16:creationId xmlns:a16="http://schemas.microsoft.com/office/drawing/2014/main" id="{CF5215DD-02E8-49F2-8F73-D509B6A02B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Color Cover">
              <a:extLst>
                <a:ext uri="{FF2B5EF4-FFF2-40B4-BE49-F238E27FC236}">
                  <a16:creationId xmlns:a16="http://schemas.microsoft.com/office/drawing/2014/main" id="{8E743EB7-3A15-4D51-A603-1F3C290AAD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C733FE3C-12C4-4FA2-A795-87D2F6776A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9906" y="598259"/>
            <a:ext cx="10900815" cy="5919578"/>
            <a:chOff x="639906" y="598259"/>
            <a:chExt cx="10900815" cy="5919578"/>
          </a:xfrm>
        </p:grpSpPr>
        <p:sp>
          <p:nvSpPr>
            <p:cNvPr id="18" name="Color">
              <a:extLst>
                <a:ext uri="{FF2B5EF4-FFF2-40B4-BE49-F238E27FC236}">
                  <a16:creationId xmlns:a16="http://schemas.microsoft.com/office/drawing/2014/main" id="{66F1E4BF-D491-4254-81A6-5119D1672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Color">
              <a:extLst>
                <a:ext uri="{FF2B5EF4-FFF2-40B4-BE49-F238E27FC236}">
                  <a16:creationId xmlns:a16="http://schemas.microsoft.com/office/drawing/2014/main" id="{98C6C0CF-E3BD-4627-9DDF-246EAF2D4C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9906" y="837095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Content Placeholder 3" descr="In one month I will be 29.">
            <a:extLst>
              <a:ext uri="{FF2B5EF4-FFF2-40B4-BE49-F238E27FC236}">
                <a16:creationId xmlns:a16="http://schemas.microsoft.com/office/drawing/2014/main" id="{A8012EAE-56E3-3109-A220-793AEFE7399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111" r="19736" b="1"/>
          <a:stretch>
            <a:fillRect/>
          </a:stretch>
        </p:blipFill>
        <p:spPr>
          <a:xfrm>
            <a:off x="7082810" y="841663"/>
            <a:ext cx="4166151" cy="5185923"/>
          </a:xfrm>
          <a:prstGeom prst="rect">
            <a:avLst/>
          </a:prstGeom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0C2B5F12-8A82-4A59-9400-3164CBF47F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52" cy="6858000"/>
            <a:chOff x="0" y="0"/>
            <a:chExt cx="12188952" cy="6858000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74BC7CB-EC69-421D-B286-57CAFE86D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82D86EA2-D090-4E0C-B153-3ECE91311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4AC29764-D054-4F76-9FE5-49811EDB6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D9BB18B-7B57-4D1E-B87E-D2A7214F7C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C0A98EF1-1185-4EFF-A3C0-25DEBE8CD9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ACDA8723-DE3F-48D0-8822-0269EE207A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22B072E5-03AC-4D0A-A767-43EFB55BED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E43C9C5-C45E-E9B0-E68B-C92773E02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984" y="2524985"/>
            <a:ext cx="5821537" cy="2353362"/>
          </a:xfrm>
        </p:spPr>
        <p:txBody>
          <a:bodyPr anchor="b">
            <a:normAutofit fontScale="90000"/>
          </a:bodyPr>
          <a:lstStyle/>
          <a:p>
            <a:r>
              <a:rPr lang="en-GB" sz="4100" dirty="0">
                <a:solidFill>
                  <a:schemeClr val="bg1"/>
                </a:solidFill>
              </a:rPr>
              <a:t>The challenge is for you and an adult to come off your screens and do something together instead!</a:t>
            </a:r>
            <a:br>
              <a:rPr lang="en-GB" sz="4100" dirty="0">
                <a:solidFill>
                  <a:schemeClr val="bg1"/>
                </a:solidFill>
              </a:rPr>
            </a:br>
            <a:br>
              <a:rPr lang="en-GB" sz="4100" dirty="0">
                <a:solidFill>
                  <a:schemeClr val="bg1"/>
                </a:solidFill>
              </a:rPr>
            </a:br>
            <a:br>
              <a:rPr lang="en-GB" sz="4100" dirty="0">
                <a:solidFill>
                  <a:schemeClr val="bg1"/>
                </a:solidFill>
              </a:rPr>
            </a:br>
            <a:r>
              <a:rPr lang="en-GB" sz="4100" dirty="0">
                <a:solidFill>
                  <a:schemeClr val="bg1"/>
                </a:solidFill>
              </a:rPr>
              <a:t>Please send us a photo...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97C4B68-142F-B791-96EC-21A05375B6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4984" y="3442089"/>
            <a:ext cx="5821537" cy="2596896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endParaRPr lang="en-US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973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What is 'Change One Thing?'</vt:lpstr>
      <vt:lpstr>What does the evidence tell us about screentime?</vt:lpstr>
      <vt:lpstr>What are adults at home doing about it?</vt:lpstr>
      <vt:lpstr>So..this year we are running a family challenge...</vt:lpstr>
      <vt:lpstr>Get Moving and get outdoors</vt:lpstr>
      <vt:lpstr>Be creative and learn</vt:lpstr>
      <vt:lpstr>Get organised </vt:lpstr>
      <vt:lpstr>Relax and re-charge</vt:lpstr>
      <vt:lpstr>Connect with someone</vt:lpstr>
      <vt:lpstr>The challenge is for you and an adult to come off your screens and do something together instead!   Please send us a photo...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300</cp:revision>
  <dcterms:created xsi:type="dcterms:W3CDTF">2026-01-17T15:31:43Z</dcterms:created>
  <dcterms:modified xsi:type="dcterms:W3CDTF">2026-01-17T16:31:13Z</dcterms:modified>
</cp:coreProperties>
</file>