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6" r:id="rId2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10" d="100"/>
          <a:sy n="110" d="100"/>
        </p:scale>
        <p:origin x="-1644"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70ADB4CF-E7CC-40E2-AE26-F6D3DC80D6C5}" type="datetimeFigureOut">
              <a:rPr lang="en-US" smtClean="0"/>
              <a:t>2/20/2021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05B7855-DA70-4423-8FC2-D7C8623F9215}"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0ADB4CF-E7CC-40E2-AE26-F6D3DC80D6C5}" type="datetimeFigureOut">
              <a:rPr lang="en-US" smtClean="0"/>
              <a:t>2/20/2021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05B7855-DA70-4423-8FC2-D7C8623F9215}"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0ADB4CF-E7CC-40E2-AE26-F6D3DC80D6C5}" type="datetimeFigureOut">
              <a:rPr lang="en-US" smtClean="0"/>
              <a:t>2/20/2021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05B7855-DA70-4423-8FC2-D7C8623F9215}"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70ADB4CF-E7CC-40E2-AE26-F6D3DC80D6C5}" type="datetimeFigureOut">
              <a:rPr lang="en-US" smtClean="0"/>
              <a:t>2/20/2021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05B7855-DA70-4423-8FC2-D7C8623F9215}"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70ADB4CF-E7CC-40E2-AE26-F6D3DC80D6C5}" type="datetimeFigureOut">
              <a:rPr lang="en-US" smtClean="0"/>
              <a:t>2/20/2021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05B7855-DA70-4423-8FC2-D7C8623F9215}"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70ADB4CF-E7CC-40E2-AE26-F6D3DC80D6C5}" type="datetimeFigureOut">
              <a:rPr lang="en-US" smtClean="0"/>
              <a:t>2/20/2021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05B7855-DA70-4423-8FC2-D7C8623F9215}"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0ADB4CF-E7CC-40E2-AE26-F6D3DC80D6C5}" type="datetimeFigureOut">
              <a:rPr lang="en-US" smtClean="0"/>
              <a:t>2/20/2021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05B7855-DA70-4423-8FC2-D7C8623F9215}"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0ADB4CF-E7CC-40E2-AE26-F6D3DC80D6C5}" type="datetimeFigureOut">
              <a:rPr lang="en-US" smtClean="0"/>
              <a:t>2/20/2021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05B7855-DA70-4423-8FC2-D7C8623F9215}"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0ADB4CF-E7CC-40E2-AE26-F6D3DC80D6C5}" type="datetimeFigureOut">
              <a:rPr lang="en-US" smtClean="0"/>
              <a:t>2/20/2021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05B7855-DA70-4423-8FC2-D7C8623F9215}"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0ADB4CF-E7CC-40E2-AE26-F6D3DC80D6C5}" type="datetimeFigureOut">
              <a:rPr lang="en-US" smtClean="0"/>
              <a:t>2/20/2021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05B7855-DA70-4423-8FC2-D7C8623F9215}"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0ADB4CF-E7CC-40E2-AE26-F6D3DC80D6C5}" type="datetimeFigureOut">
              <a:rPr lang="en-US" smtClean="0"/>
              <a:t>2/20/2021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05B7855-DA70-4423-8FC2-D7C8623F9215}"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3" name="Rounded Rectangle 2"/>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3" name="Rounded Rectangle 2"/>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and Content">
    <p:spTree>
      <p:nvGrpSpPr>
        <p:cNvPr id="1" name=""/>
        <p:cNvGrpSpPr/>
        <p:nvPr/>
      </p:nvGrpSpPr>
      <p:grpSpPr>
        <a:xfrm>
          <a:off x="0" y="0"/>
          <a:ext cx="0" cy="0"/>
          <a:chOff x="0" y="0"/>
          <a:chExt cx="0" cy="0"/>
        </a:xfrm>
      </p:grpSpPr>
      <p:sp>
        <p:nvSpPr>
          <p:cNvPr id="3" name="Rounded Rectangle 2"/>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_Title and Content">
    <p:spTree>
      <p:nvGrpSpPr>
        <p:cNvPr id="1" name=""/>
        <p:cNvGrpSpPr/>
        <p:nvPr/>
      </p:nvGrpSpPr>
      <p:grpSpPr>
        <a:xfrm>
          <a:off x="0" y="0"/>
          <a:ext cx="0" cy="0"/>
          <a:chOff x="0" y="0"/>
          <a:chExt cx="0" cy="0"/>
        </a:xfrm>
      </p:grpSpPr>
      <p:sp>
        <p:nvSpPr>
          <p:cNvPr id="3" name="Rounded Rectangle 2"/>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5_Title and Content">
    <p:spTree>
      <p:nvGrpSpPr>
        <p:cNvPr id="1" name=""/>
        <p:cNvGrpSpPr/>
        <p:nvPr/>
      </p:nvGrpSpPr>
      <p:grpSpPr>
        <a:xfrm>
          <a:off x="0" y="0"/>
          <a:ext cx="0" cy="0"/>
          <a:chOff x="0" y="0"/>
          <a:chExt cx="0" cy="0"/>
        </a:xfrm>
      </p:grpSpPr>
      <p:sp>
        <p:nvSpPr>
          <p:cNvPr id="3" name="Rounded Rectangle 2"/>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6_Title and Content">
    <p:spTree>
      <p:nvGrpSpPr>
        <p:cNvPr id="1" name=""/>
        <p:cNvGrpSpPr/>
        <p:nvPr/>
      </p:nvGrpSpPr>
      <p:grpSpPr>
        <a:xfrm>
          <a:off x="0" y="0"/>
          <a:ext cx="0" cy="0"/>
          <a:chOff x="0" y="0"/>
          <a:chExt cx="0" cy="0"/>
        </a:xfrm>
      </p:grpSpPr>
      <p:sp>
        <p:nvSpPr>
          <p:cNvPr id="3" name="Rounded Rectangle 2"/>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7_Title and Content">
    <p:spTree>
      <p:nvGrpSpPr>
        <p:cNvPr id="1" name=""/>
        <p:cNvGrpSpPr/>
        <p:nvPr/>
      </p:nvGrpSpPr>
      <p:grpSpPr>
        <a:xfrm>
          <a:off x="0" y="0"/>
          <a:ext cx="0" cy="0"/>
          <a:chOff x="0" y="0"/>
          <a:chExt cx="0" cy="0"/>
        </a:xfrm>
      </p:grpSpPr>
      <p:sp>
        <p:nvSpPr>
          <p:cNvPr id="3" name="Rounded Rectangle 2"/>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0ADB4CF-E7CC-40E2-AE26-F6D3DC80D6C5}" type="datetimeFigureOut">
              <a:rPr lang="en-US" smtClean="0"/>
              <a:t>2/20/2021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05B7855-DA70-4423-8FC2-D7C8623F9215}"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4" name="Picture 13" descr="Image result for whaLE BREACHING"/>
          <p:cNvPicPr>
            <a:picLocks noChangeAspect="1" noChangeArrowheads="1"/>
          </p:cNvPicPr>
          <p:nvPr/>
        </p:nvPicPr>
        <p:blipFill>
          <a:blip r:embed="rId2" cstate="print"/>
          <a:srcRect/>
          <a:stretch>
            <a:fillRect/>
          </a:stretch>
        </p:blipFill>
        <p:spPr bwMode="auto">
          <a:xfrm>
            <a:off x="0" y="2276872"/>
            <a:ext cx="9217024" cy="4032448"/>
          </a:xfrm>
          <a:prstGeom prst="rect">
            <a:avLst/>
          </a:prstGeom>
          <a:noFill/>
        </p:spPr>
      </p:pic>
      <p:sp>
        <p:nvSpPr>
          <p:cNvPr id="6" name="TextBox 5"/>
          <p:cNvSpPr txBox="1"/>
          <p:nvPr/>
        </p:nvSpPr>
        <p:spPr>
          <a:xfrm>
            <a:off x="899592" y="404664"/>
            <a:ext cx="7272808" cy="1631216"/>
          </a:xfrm>
          <a:prstGeom prst="rect">
            <a:avLst/>
          </a:prstGeom>
          <a:noFill/>
        </p:spPr>
        <p:txBody>
          <a:bodyPr wrap="square" rtlCol="0">
            <a:spAutoFit/>
          </a:bodyPr>
          <a:lstStyle/>
          <a:p>
            <a:pPr algn="ctr"/>
            <a:r>
              <a:rPr lang="en-GB" sz="10000" b="1" dirty="0" smtClean="0">
                <a:solidFill>
                  <a:schemeClr val="accent1"/>
                </a:solidFill>
              </a:rPr>
              <a:t>ENGLISH</a:t>
            </a:r>
            <a:endParaRPr lang="en-US" sz="10000" b="1" dirty="0">
              <a:solidFill>
                <a:schemeClr val="accent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1444" y="1018053"/>
            <a:ext cx="8229600" cy="1143000"/>
          </a:xfrm>
        </p:spPr>
        <p:txBody>
          <a:bodyPr>
            <a:normAutofit fontScale="90000"/>
          </a:bodyPr>
          <a:lstStyle/>
          <a:p>
            <a:r>
              <a:rPr lang="en-GB" dirty="0"/>
              <a:t>This week our focus will be on</a:t>
            </a:r>
            <a:r>
              <a:rPr lang="en-GB"/>
              <a:t/>
            </a:r>
            <a:br>
              <a:rPr lang="en-GB"/>
            </a:br>
            <a:r>
              <a:rPr lang="en-GB" b="1" dirty="0"/>
              <a:t> non-fiction</a:t>
            </a:r>
            <a:endParaRPr lang="en-US" b="1" dirty="0"/>
          </a:p>
        </p:txBody>
      </p:sp>
      <p:sp>
        <p:nvSpPr>
          <p:cNvPr id="3" name="Content Placeholder 2"/>
          <p:cNvSpPr>
            <a:spLocks noGrp="1"/>
          </p:cNvSpPr>
          <p:nvPr>
            <p:ph idx="1"/>
          </p:nvPr>
        </p:nvSpPr>
        <p:spPr>
          <a:xfrm>
            <a:off x="430373" y="2911149"/>
            <a:ext cx="8229600" cy="4525963"/>
          </a:xfrm>
        </p:spPr>
        <p:txBody>
          <a:bodyPr vert="horz" lIns="91440" tIns="45720" rIns="91440" bIns="45720" rtlCol="0" anchor="t">
            <a:normAutofit/>
          </a:bodyPr>
          <a:lstStyle/>
          <a:p>
            <a:pPr algn="ctr">
              <a:buNone/>
            </a:pPr>
            <a:r>
              <a:rPr lang="en-GB" dirty="0"/>
              <a:t>    We are going to be </a:t>
            </a:r>
            <a:r>
              <a:rPr lang="en-GB" b="1" dirty="0"/>
              <a:t>writing a report</a:t>
            </a:r>
            <a:r>
              <a:rPr lang="en-GB" dirty="0"/>
              <a:t>.</a:t>
            </a:r>
            <a:endParaRPr lang="en-US" dirty="0"/>
          </a:p>
          <a:p>
            <a:pPr>
              <a:buNone/>
            </a:pPr>
            <a:endParaRPr lang="en-GB"/>
          </a:p>
          <a:p>
            <a:pPr algn="ctr">
              <a:buNone/>
            </a:pPr>
            <a:r>
              <a:rPr lang="en-GB" dirty="0"/>
              <a:t>    Before we write our report, we are going to be </a:t>
            </a:r>
            <a:r>
              <a:rPr lang="en-GB" b="1" dirty="0"/>
              <a:t>gathering information </a:t>
            </a:r>
            <a:r>
              <a:rPr lang="en-GB" dirty="0"/>
              <a:t>and learning </a:t>
            </a:r>
            <a:endParaRPr lang="en-US" dirty="0"/>
          </a:p>
          <a:p>
            <a:pPr algn="ctr">
              <a:buNone/>
            </a:pPr>
            <a:r>
              <a:rPr lang="en-GB" dirty="0"/>
              <a:t>about </a:t>
            </a:r>
            <a:r>
              <a:rPr lang="en-GB" b="1" dirty="0"/>
              <a:t>note-taking</a:t>
            </a:r>
            <a:r>
              <a:rPr lang="en-GB" dirty="0"/>
              <a:t>.</a:t>
            </a:r>
            <a:endParaRPr lang="en-US" dirty="0">
              <a:cs typeface="Calibri"/>
            </a:endParaRPr>
          </a:p>
        </p:txBody>
      </p:sp>
      <p:sp>
        <p:nvSpPr>
          <p:cNvPr id="4" name="TextBox 3"/>
          <p:cNvSpPr txBox="1"/>
          <p:nvPr/>
        </p:nvSpPr>
        <p:spPr>
          <a:xfrm>
            <a:off x="107504" y="188640"/>
            <a:ext cx="1008112" cy="369332"/>
          </a:xfrm>
          <a:prstGeom prst="rect">
            <a:avLst/>
          </a:prstGeom>
          <a:noFill/>
          <a:ln w="28575">
            <a:solidFill>
              <a:schemeClr val="tx1"/>
            </a:solidFill>
          </a:ln>
        </p:spPr>
        <p:txBody>
          <a:bodyPr wrap="square" rtlCol="0">
            <a:spAutoFit/>
          </a:bodyPr>
          <a:lstStyle/>
          <a:p>
            <a:r>
              <a:rPr lang="en-GB"/>
              <a:t>Lesson 1</a:t>
            </a:r>
            <a:endParaRPr lang="en-US"/>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548680"/>
            <a:ext cx="8229600" cy="1143000"/>
          </a:xfrm>
        </p:spPr>
        <p:txBody>
          <a:bodyPr>
            <a:normAutofit fontScale="90000"/>
          </a:bodyPr>
          <a:lstStyle/>
          <a:p>
            <a:r>
              <a:rPr lang="en-GB"/>
              <a:t>Did you know that it was World Whale Day 2021 on Saturday (20</a:t>
            </a:r>
            <a:r>
              <a:rPr lang="en-GB" baseline="30000"/>
              <a:t>th</a:t>
            </a:r>
            <a:r>
              <a:rPr lang="en-GB"/>
              <a:t> Feb)?</a:t>
            </a:r>
            <a:endParaRPr lang="en-US"/>
          </a:p>
        </p:txBody>
      </p:sp>
      <p:sp>
        <p:nvSpPr>
          <p:cNvPr id="3" name="Content Placeholder 2"/>
          <p:cNvSpPr>
            <a:spLocks noGrp="1"/>
          </p:cNvSpPr>
          <p:nvPr>
            <p:ph idx="1"/>
          </p:nvPr>
        </p:nvSpPr>
        <p:spPr>
          <a:xfrm>
            <a:off x="395536" y="1961456"/>
            <a:ext cx="8229600" cy="4896544"/>
          </a:xfrm>
        </p:spPr>
        <p:txBody>
          <a:bodyPr vert="horz" lIns="91440" tIns="45720" rIns="91440" bIns="45720" rtlCol="0" anchor="t">
            <a:normAutofit fontScale="70000" lnSpcReduction="20000"/>
          </a:bodyPr>
          <a:lstStyle/>
          <a:p>
            <a:pPr>
              <a:buNone/>
            </a:pPr>
            <a:r>
              <a:rPr lang="en-US" dirty="0">
                <a:solidFill>
                  <a:schemeClr val="tx2">
                    <a:lumMod val="60000"/>
                    <a:lumOff val="40000"/>
                  </a:schemeClr>
                </a:solidFill>
              </a:rPr>
              <a:t>     </a:t>
            </a:r>
            <a:r>
              <a:rPr lang="en-US" b="1" dirty="0">
                <a:solidFill>
                  <a:schemeClr val="tx2">
                    <a:lumMod val="60000"/>
                    <a:lumOff val="40000"/>
                  </a:schemeClr>
                </a:solidFill>
              </a:rPr>
              <a:t>World Whale Day </a:t>
            </a:r>
            <a:r>
              <a:rPr lang="en-US" dirty="0"/>
              <a:t>is observed annually on the </a:t>
            </a:r>
            <a:r>
              <a:rPr lang="en-US" i="1" dirty="0"/>
              <a:t>third Saturday in February</a:t>
            </a:r>
            <a:r>
              <a:rPr lang="en-US" dirty="0"/>
              <a:t>. </a:t>
            </a:r>
            <a:endParaRPr lang="en-US"/>
          </a:p>
          <a:p>
            <a:pPr>
              <a:buNone/>
            </a:pPr>
            <a:endParaRPr lang="en-US"/>
          </a:p>
          <a:p>
            <a:pPr>
              <a:buNone/>
            </a:pPr>
            <a:r>
              <a:rPr lang="en-US" dirty="0"/>
              <a:t>      It is a wonderful opportunity to celebrate these magnificent aquatic mammals. </a:t>
            </a:r>
            <a:endParaRPr lang="en-US" dirty="0">
              <a:cs typeface="Calibri"/>
            </a:endParaRPr>
          </a:p>
          <a:p>
            <a:pPr>
              <a:buNone/>
            </a:pPr>
            <a:endParaRPr lang="en-US"/>
          </a:p>
          <a:p>
            <a:pPr>
              <a:buNone/>
            </a:pPr>
            <a:r>
              <a:rPr lang="en-US" dirty="0"/>
              <a:t>     Unfortunately, there are some threats to the wellbeing of whales. Ship collisions are one of the leading causes of serious injuries and non-natural death for these cetaceans. Commercial whaling, entanglement in fishing gear, pollution, climate change, global warming, oil and gas development, toxic contamination, and habitat degradation are the main threats faced by whales. </a:t>
            </a:r>
            <a:endParaRPr lang="en-US" dirty="0">
              <a:cs typeface="Calibri"/>
            </a:endParaRPr>
          </a:p>
          <a:p>
            <a:pPr>
              <a:buNone/>
            </a:pPr>
            <a:endParaRPr lang="en-US"/>
          </a:p>
          <a:p>
            <a:pPr algn="ctr">
              <a:buNone/>
            </a:pPr>
            <a:r>
              <a:rPr lang="en-US" dirty="0"/>
              <a:t>     </a:t>
            </a:r>
            <a:r>
              <a:rPr lang="en-US" dirty="0">
                <a:solidFill>
                  <a:schemeClr val="accent1"/>
                </a:solidFill>
              </a:rPr>
              <a:t>World Whale Day provides an opportunity to voice concerns regarding the wellbeing of these marine mammals.</a:t>
            </a:r>
            <a:endParaRPr lang="en-US" dirty="0">
              <a:solidFill>
                <a:schemeClr val="accent1"/>
              </a:solidFill>
              <a:cs typeface="Calibri"/>
            </a:endParaRPr>
          </a:p>
          <a:p>
            <a:pPr>
              <a:buNone/>
            </a:pPr>
            <a:r>
              <a:rPr lang="en-US" dirty="0"/>
              <a:t>     </a:t>
            </a:r>
            <a:endParaRPr lang="en-US" dirty="0">
              <a:cs typeface="Calibri"/>
            </a:endParaRPr>
          </a:p>
          <a:p>
            <a:pPr>
              <a:buNone/>
            </a:pPr>
            <a:endParaRPr lang="en-US"/>
          </a:p>
        </p:txBody>
      </p:sp>
      <p:sp>
        <p:nvSpPr>
          <p:cNvPr id="4" name="TextBox 3"/>
          <p:cNvSpPr txBox="1"/>
          <p:nvPr/>
        </p:nvSpPr>
        <p:spPr>
          <a:xfrm>
            <a:off x="107504" y="116632"/>
            <a:ext cx="1008112" cy="369332"/>
          </a:xfrm>
          <a:prstGeom prst="rect">
            <a:avLst/>
          </a:prstGeom>
          <a:noFill/>
          <a:ln w="28575">
            <a:solidFill>
              <a:schemeClr val="tx1"/>
            </a:solidFill>
          </a:ln>
        </p:spPr>
        <p:txBody>
          <a:bodyPr wrap="square" rtlCol="0">
            <a:spAutoFit/>
          </a:bodyPr>
          <a:lstStyle/>
          <a:p>
            <a:r>
              <a:rPr lang="en-GB"/>
              <a:t>Lesson 1</a:t>
            </a:r>
            <a:endParaRPr lang="en-US"/>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27584" y="836712"/>
            <a:ext cx="7772400" cy="1470025"/>
          </a:xfrm>
        </p:spPr>
        <p:txBody>
          <a:bodyPr>
            <a:normAutofit/>
          </a:bodyPr>
          <a:lstStyle/>
          <a:p>
            <a:r>
              <a:rPr lang="en-GB" sz="6000" b="1">
                <a:solidFill>
                  <a:schemeClr val="tx2"/>
                </a:solidFill>
              </a:rPr>
              <a:t>All about Whales</a:t>
            </a:r>
            <a:endParaRPr lang="en-US" sz="6000" b="1">
              <a:solidFill>
                <a:schemeClr val="tx2"/>
              </a:solidFill>
            </a:endParaRPr>
          </a:p>
        </p:txBody>
      </p:sp>
      <p:pic>
        <p:nvPicPr>
          <p:cNvPr id="4" name="Picture 13" descr="Image result for whaLE BREACHING"/>
          <p:cNvPicPr>
            <a:picLocks noChangeAspect="1" noChangeArrowheads="1"/>
          </p:cNvPicPr>
          <p:nvPr/>
        </p:nvPicPr>
        <p:blipFill>
          <a:blip r:embed="rId2" cstate="print"/>
          <a:srcRect/>
          <a:stretch>
            <a:fillRect/>
          </a:stretch>
        </p:blipFill>
        <p:spPr bwMode="auto">
          <a:xfrm>
            <a:off x="0" y="2348880"/>
            <a:ext cx="9217024" cy="3456384"/>
          </a:xfrm>
          <a:prstGeom prst="rect">
            <a:avLst/>
          </a:prstGeom>
          <a:noFill/>
        </p:spPr>
      </p:pic>
      <p:sp>
        <p:nvSpPr>
          <p:cNvPr id="5" name="Rectangle 4"/>
          <p:cNvSpPr/>
          <p:nvPr/>
        </p:nvSpPr>
        <p:spPr>
          <a:xfrm>
            <a:off x="2195736" y="548680"/>
            <a:ext cx="5238165" cy="477054"/>
          </a:xfrm>
          <a:prstGeom prst="rect">
            <a:avLst/>
          </a:prstGeom>
        </p:spPr>
        <p:txBody>
          <a:bodyPr wrap="none">
            <a:spAutoFit/>
          </a:bodyPr>
          <a:lstStyle/>
          <a:p>
            <a:r>
              <a:rPr lang="en-GB" sz="2500"/>
              <a:t>This week, we are going to be learning </a:t>
            </a:r>
            <a:endParaRPr lang="en-US" sz="2500"/>
          </a:p>
        </p:txBody>
      </p:sp>
      <p:sp>
        <p:nvSpPr>
          <p:cNvPr id="6" name="TextBox 5"/>
          <p:cNvSpPr txBox="1"/>
          <p:nvPr/>
        </p:nvSpPr>
        <p:spPr>
          <a:xfrm>
            <a:off x="107504" y="188640"/>
            <a:ext cx="1008112" cy="369332"/>
          </a:xfrm>
          <a:prstGeom prst="rect">
            <a:avLst/>
          </a:prstGeom>
          <a:noFill/>
          <a:ln w="28575">
            <a:solidFill>
              <a:schemeClr val="tx1"/>
            </a:solidFill>
          </a:ln>
        </p:spPr>
        <p:txBody>
          <a:bodyPr wrap="square" rtlCol="0">
            <a:spAutoFit/>
          </a:bodyPr>
          <a:lstStyle/>
          <a:p>
            <a:r>
              <a:rPr lang="en-GB"/>
              <a:t>Lesson 1</a:t>
            </a:r>
            <a:endParaRPr lang="en-US"/>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3212976"/>
            <a:ext cx="8229600" cy="1143000"/>
          </a:xfrm>
        </p:spPr>
        <p:txBody>
          <a:bodyPr>
            <a:noAutofit/>
          </a:bodyPr>
          <a:lstStyle/>
          <a:p>
            <a:pPr algn="l"/>
            <a:r>
              <a:rPr lang="en-GB" sz="3500" dirty="0"/>
              <a:t/>
            </a:r>
            <a:br>
              <a:rPr lang="en-GB" sz="3500" dirty="0"/>
            </a:br>
            <a:r>
              <a:rPr lang="en-GB" sz="3500" dirty="0"/>
              <a:t/>
            </a:r>
            <a:br>
              <a:rPr lang="en-GB" sz="3500" dirty="0"/>
            </a:br>
            <a:r>
              <a:rPr lang="en-GB" sz="2500" dirty="0"/>
              <a:t> -a short report all about whales</a:t>
            </a:r>
            <a:br>
              <a:rPr lang="en-GB" sz="2500" dirty="0"/>
            </a:br>
            <a:r>
              <a:rPr lang="en-GB" sz="2500" dirty="0"/>
              <a:t/>
            </a:r>
            <a:br>
              <a:rPr lang="en-GB" sz="2500" dirty="0"/>
            </a:br>
            <a:r>
              <a:rPr lang="en-GB" sz="2500" dirty="0"/>
              <a:t>-a short report all about a specific type of whale</a:t>
            </a:r>
            <a:br>
              <a:rPr lang="en-GB" sz="2500" dirty="0"/>
            </a:br>
            <a:r>
              <a:rPr lang="en-GB" sz="2500" dirty="0"/>
              <a:t/>
            </a:r>
            <a:br>
              <a:rPr lang="en-GB" sz="2500" dirty="0"/>
            </a:br>
            <a:r>
              <a:rPr lang="en-GB" sz="2500" dirty="0"/>
              <a:t>-a non-chronological report, with subheadings and paragraphs, about a variety of whales or key features about a specific whale </a:t>
            </a:r>
            <a:r>
              <a:rPr lang="en-GB" sz="2500" dirty="0" err="1"/>
              <a:t>e.g</a:t>
            </a:r>
            <a:r>
              <a:rPr lang="en-GB" sz="2500" dirty="0"/>
              <a:t> habitat, diet.</a:t>
            </a:r>
            <a:endParaRPr lang="en-US" sz="2500" dirty="0"/>
          </a:p>
        </p:txBody>
      </p:sp>
      <p:sp>
        <p:nvSpPr>
          <p:cNvPr id="4" name="TextBox 3"/>
          <p:cNvSpPr txBox="1"/>
          <p:nvPr/>
        </p:nvSpPr>
        <p:spPr>
          <a:xfrm>
            <a:off x="395536" y="764704"/>
            <a:ext cx="8424936" cy="1938992"/>
          </a:xfrm>
          <a:prstGeom prst="rect">
            <a:avLst/>
          </a:prstGeom>
          <a:noFill/>
        </p:spPr>
        <p:txBody>
          <a:bodyPr wrap="square" rtlCol="0">
            <a:spAutoFit/>
          </a:bodyPr>
          <a:lstStyle/>
          <a:p>
            <a:r>
              <a:rPr lang="en-GB" sz="3000"/>
              <a:t>At the end of this week, you are going to write an </a:t>
            </a:r>
            <a:r>
              <a:rPr lang="en-GB" sz="3000" b="1"/>
              <a:t>information report about whales </a:t>
            </a:r>
            <a:r>
              <a:rPr lang="en-GB" sz="3000" i="1"/>
              <a:t>(non-fiction). </a:t>
            </a:r>
          </a:p>
          <a:p>
            <a:endParaRPr lang="en-GB" sz="3000"/>
          </a:p>
          <a:p>
            <a:r>
              <a:rPr lang="en-GB" sz="3000" i="1"/>
              <a:t>You might write:</a:t>
            </a:r>
            <a:endParaRPr lang="en-US" sz="3000" i="1"/>
          </a:p>
        </p:txBody>
      </p:sp>
      <p:sp>
        <p:nvSpPr>
          <p:cNvPr id="5" name="TextBox 4"/>
          <p:cNvSpPr txBox="1"/>
          <p:nvPr/>
        </p:nvSpPr>
        <p:spPr>
          <a:xfrm>
            <a:off x="107504" y="188640"/>
            <a:ext cx="1008112" cy="369332"/>
          </a:xfrm>
          <a:prstGeom prst="rect">
            <a:avLst/>
          </a:prstGeom>
          <a:noFill/>
          <a:ln w="28575">
            <a:solidFill>
              <a:schemeClr val="tx1"/>
            </a:solidFill>
          </a:ln>
        </p:spPr>
        <p:txBody>
          <a:bodyPr wrap="square" rtlCol="0">
            <a:spAutoFit/>
          </a:bodyPr>
          <a:lstStyle/>
          <a:p>
            <a:r>
              <a:rPr lang="en-GB"/>
              <a:t>Lesson 1</a:t>
            </a:r>
            <a:endParaRPr 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20"/>
          <p:cNvSpPr>
            <a:spLocks noGrp="1"/>
          </p:cNvSpPr>
          <p:nvPr>
            <p:ph type="title"/>
          </p:nvPr>
        </p:nvSpPr>
        <p:spPr>
          <a:xfrm>
            <a:off x="539552" y="620688"/>
            <a:ext cx="8220075" cy="993775"/>
          </a:xfrm>
        </p:spPr>
        <p:txBody>
          <a:bodyPr/>
          <a:lstStyle/>
          <a:p>
            <a:pPr algn="ctr"/>
            <a:r>
              <a:rPr lang="en-GB" sz="3600" b="1"/>
              <a:t>Why do we read and write reports?</a:t>
            </a:r>
          </a:p>
        </p:txBody>
      </p:sp>
      <p:sp>
        <p:nvSpPr>
          <p:cNvPr id="10243" name="Rectangle 4"/>
          <p:cNvSpPr>
            <a:spLocks noChangeArrowheads="1"/>
          </p:cNvSpPr>
          <p:nvPr/>
        </p:nvSpPr>
        <p:spPr bwMode="auto">
          <a:xfrm>
            <a:off x="467544" y="1772816"/>
            <a:ext cx="7618412" cy="3500171"/>
          </a:xfrm>
          <a:prstGeom prst="rect">
            <a:avLst/>
          </a:prstGeom>
          <a:noFill/>
          <a:ln w="9525">
            <a:noFill/>
            <a:miter lim="800000"/>
            <a:headEnd/>
            <a:tailEnd/>
          </a:ln>
        </p:spPr>
        <p:txBody>
          <a:bodyPr lIns="0" tIns="72000" rIns="0" bIns="72000" anchor="t">
            <a:spAutoFit/>
          </a:bodyPr>
          <a:lstStyle/>
          <a:p>
            <a:pPr marL="285750" indent="-285750" eaLnBrk="1" hangingPunct="1">
              <a:buFont typeface="Arial" charset="0"/>
              <a:buChar char="•"/>
            </a:pPr>
            <a:r>
              <a:rPr lang="en-GB" sz="2500" dirty="0"/>
              <a:t>Reports organise and store information.</a:t>
            </a:r>
          </a:p>
          <a:p>
            <a:pPr marL="285750" indent="-285750" eaLnBrk="1" hangingPunct="1">
              <a:buFont typeface="Arial" charset="0"/>
              <a:buChar char="•"/>
            </a:pPr>
            <a:endParaRPr lang="en-GB" sz="2500"/>
          </a:p>
          <a:p>
            <a:pPr marL="285750" indent="-285750" eaLnBrk="1" hangingPunct="1">
              <a:buFont typeface="Arial" charset="0"/>
              <a:buChar char="•"/>
            </a:pPr>
            <a:r>
              <a:rPr lang="en-GB" sz="2500" dirty="0"/>
              <a:t>We read them </a:t>
            </a:r>
            <a:r>
              <a:rPr lang="en-GB" sz="2500" u="sng" dirty="0"/>
              <a:t>to find out</a:t>
            </a:r>
            <a:r>
              <a:rPr lang="en-GB" sz="2500" dirty="0"/>
              <a:t> information.</a:t>
            </a:r>
            <a:endParaRPr lang="en-GB" sz="2500" dirty="0">
              <a:cs typeface="Calibri"/>
            </a:endParaRPr>
          </a:p>
          <a:p>
            <a:pPr marL="285750" indent="-285750" eaLnBrk="1" hangingPunct="1">
              <a:buFont typeface="Arial" charset="0"/>
              <a:buChar char="•"/>
            </a:pPr>
            <a:endParaRPr lang="en-GB" sz="2500"/>
          </a:p>
          <a:p>
            <a:pPr marL="285750" indent="-285750" eaLnBrk="1" hangingPunct="1">
              <a:buFont typeface="Arial" charset="0"/>
              <a:buChar char="•"/>
            </a:pPr>
            <a:r>
              <a:rPr lang="en-GB" sz="2500" dirty="0"/>
              <a:t>We write them </a:t>
            </a:r>
            <a:r>
              <a:rPr lang="en-GB" sz="2500" u="sng" dirty="0"/>
              <a:t>to give </a:t>
            </a:r>
            <a:r>
              <a:rPr lang="en-GB" sz="2500" dirty="0"/>
              <a:t>information to others.</a:t>
            </a:r>
            <a:endParaRPr lang="en-GB" sz="2500" dirty="0">
              <a:cs typeface="Calibri"/>
            </a:endParaRPr>
          </a:p>
          <a:p>
            <a:pPr marL="285750" indent="-285750" eaLnBrk="1" hangingPunct="1">
              <a:buFont typeface="Arial" charset="0"/>
              <a:buChar char="•"/>
            </a:pPr>
            <a:endParaRPr lang="en-GB" sz="2500"/>
          </a:p>
          <a:p>
            <a:pPr marL="285750" indent="-285750" eaLnBrk="1" hangingPunct="1">
              <a:buFont typeface="Arial" charset="0"/>
              <a:buChar char="•"/>
            </a:pPr>
            <a:r>
              <a:rPr lang="en-GB" sz="2500" dirty="0"/>
              <a:t>A non-chronological reports means that information does not need to be organised in a special order.</a:t>
            </a:r>
            <a:endParaRPr lang="en-GB" sz="2500" dirty="0">
              <a:cs typeface="Calibri"/>
            </a:endParaRPr>
          </a:p>
          <a:p>
            <a:pPr marL="285750" indent="-285750" eaLnBrk="1" hangingPunct="1">
              <a:buFont typeface="Arial" charset="0"/>
              <a:buChar char="•"/>
            </a:pPr>
            <a:endParaRPr lang="en-GB"/>
          </a:p>
        </p:txBody>
      </p:sp>
      <p:pic>
        <p:nvPicPr>
          <p:cNvPr id="14338" name="Picture 2" descr="Image result for writing a report ks1"/>
          <p:cNvPicPr>
            <a:picLocks noChangeAspect="1" noChangeArrowheads="1"/>
          </p:cNvPicPr>
          <p:nvPr/>
        </p:nvPicPr>
        <p:blipFill>
          <a:blip r:embed="rId2" cstate="print"/>
          <a:srcRect/>
          <a:stretch>
            <a:fillRect/>
          </a:stretch>
        </p:blipFill>
        <p:spPr bwMode="auto">
          <a:xfrm>
            <a:off x="6434269" y="4941168"/>
            <a:ext cx="2709731" cy="2032299"/>
          </a:xfrm>
          <a:prstGeom prst="rect">
            <a:avLst/>
          </a:prstGeom>
          <a:noFill/>
        </p:spPr>
      </p:pic>
      <p:sp>
        <p:nvSpPr>
          <p:cNvPr id="6" name="TextBox 5"/>
          <p:cNvSpPr txBox="1"/>
          <p:nvPr/>
        </p:nvSpPr>
        <p:spPr>
          <a:xfrm>
            <a:off x="107504" y="188640"/>
            <a:ext cx="1008112" cy="369332"/>
          </a:xfrm>
          <a:prstGeom prst="rect">
            <a:avLst/>
          </a:prstGeom>
          <a:noFill/>
          <a:ln w="28575">
            <a:solidFill>
              <a:schemeClr val="tx1"/>
            </a:solidFill>
          </a:ln>
        </p:spPr>
        <p:txBody>
          <a:bodyPr wrap="square" rtlCol="0">
            <a:spAutoFit/>
          </a:bodyPr>
          <a:lstStyle/>
          <a:p>
            <a:r>
              <a:rPr lang="en-GB"/>
              <a:t>Lesson 1</a:t>
            </a:r>
            <a:endParaRPr 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20"/>
          <p:cNvSpPr>
            <a:spLocks noGrp="1"/>
          </p:cNvSpPr>
          <p:nvPr>
            <p:ph type="title"/>
          </p:nvPr>
        </p:nvSpPr>
        <p:spPr>
          <a:xfrm>
            <a:off x="467544" y="764704"/>
            <a:ext cx="8220075" cy="993775"/>
          </a:xfrm>
        </p:spPr>
        <p:txBody>
          <a:bodyPr/>
          <a:lstStyle/>
          <a:p>
            <a:pPr algn="ctr"/>
            <a:r>
              <a:rPr lang="en-GB" sz="3600" b="1"/>
              <a:t>Why do I need to plan my report before I write it?</a:t>
            </a:r>
          </a:p>
        </p:txBody>
      </p:sp>
      <p:sp>
        <p:nvSpPr>
          <p:cNvPr id="11267" name="Rectangle 4"/>
          <p:cNvSpPr>
            <a:spLocks noChangeArrowheads="1"/>
          </p:cNvSpPr>
          <p:nvPr/>
        </p:nvSpPr>
        <p:spPr bwMode="auto">
          <a:xfrm>
            <a:off x="467544" y="2060848"/>
            <a:ext cx="7618412" cy="3500171"/>
          </a:xfrm>
          <a:prstGeom prst="rect">
            <a:avLst/>
          </a:prstGeom>
          <a:noFill/>
          <a:ln w="9525">
            <a:noFill/>
            <a:miter lim="800000"/>
            <a:headEnd/>
            <a:tailEnd/>
          </a:ln>
        </p:spPr>
        <p:txBody>
          <a:bodyPr lIns="0" tIns="72000" rIns="0" bIns="72000">
            <a:spAutoFit/>
          </a:bodyPr>
          <a:lstStyle/>
          <a:p>
            <a:pPr marL="285750" indent="-285750" eaLnBrk="1" hangingPunct="1">
              <a:buFont typeface="Arial" charset="0"/>
              <a:buChar char="•"/>
            </a:pPr>
            <a:r>
              <a:rPr lang="en-GB" sz="2500"/>
              <a:t>To help me plan and organise my ideas and information I have researched or collected.</a:t>
            </a:r>
          </a:p>
          <a:p>
            <a:pPr marL="285750" indent="-285750" eaLnBrk="1" hangingPunct="1">
              <a:buFont typeface="Arial" charset="0"/>
              <a:buChar char="•"/>
            </a:pPr>
            <a:endParaRPr lang="en-GB" sz="2500"/>
          </a:p>
          <a:p>
            <a:pPr marL="285750" indent="-285750" eaLnBrk="1" hangingPunct="1">
              <a:buFont typeface="Arial" charset="0"/>
              <a:buChar char="•"/>
            </a:pPr>
            <a:r>
              <a:rPr lang="en-GB" sz="2500"/>
              <a:t>To organise the information into subject areas using sub-headings so that it is easier for the reader to follow.</a:t>
            </a:r>
          </a:p>
          <a:p>
            <a:pPr marL="285750" indent="-285750" eaLnBrk="1" hangingPunct="1">
              <a:buFont typeface="Arial" charset="0"/>
              <a:buChar char="•"/>
            </a:pPr>
            <a:endParaRPr lang="en-GB" sz="2500"/>
          </a:p>
          <a:p>
            <a:pPr marL="285750" indent="-285750" eaLnBrk="1" hangingPunct="1">
              <a:buFont typeface="Arial" charset="0"/>
              <a:buChar char="•"/>
            </a:pPr>
            <a:r>
              <a:rPr lang="en-GB" sz="2500"/>
              <a:t>To organise what I will include in each section to help make my writing clearer.</a:t>
            </a:r>
          </a:p>
          <a:p>
            <a:pPr marL="285750" indent="-285750" eaLnBrk="1" hangingPunct="1">
              <a:buFont typeface="Arial" charset="0"/>
              <a:buChar char="•"/>
            </a:pPr>
            <a:endParaRPr lang="en-GB"/>
          </a:p>
        </p:txBody>
      </p:sp>
      <p:pic>
        <p:nvPicPr>
          <p:cNvPr id="12290" name="Picture 2" descr="Image result for writing a report ks1"/>
          <p:cNvPicPr>
            <a:picLocks noChangeAspect="1" noChangeArrowheads="1"/>
          </p:cNvPicPr>
          <p:nvPr/>
        </p:nvPicPr>
        <p:blipFill>
          <a:blip r:embed="rId2" cstate="print"/>
          <a:srcRect/>
          <a:stretch>
            <a:fillRect/>
          </a:stretch>
        </p:blipFill>
        <p:spPr bwMode="auto">
          <a:xfrm>
            <a:off x="6588224" y="5013176"/>
            <a:ext cx="2232248" cy="1674186"/>
          </a:xfrm>
          <a:prstGeom prst="rect">
            <a:avLst/>
          </a:prstGeom>
          <a:noFill/>
        </p:spPr>
      </p:pic>
      <p:sp>
        <p:nvSpPr>
          <p:cNvPr id="5" name="TextBox 4"/>
          <p:cNvSpPr txBox="1"/>
          <p:nvPr/>
        </p:nvSpPr>
        <p:spPr>
          <a:xfrm>
            <a:off x="107504" y="188640"/>
            <a:ext cx="1008112" cy="369332"/>
          </a:xfrm>
          <a:prstGeom prst="rect">
            <a:avLst/>
          </a:prstGeom>
          <a:noFill/>
          <a:ln w="28575">
            <a:solidFill>
              <a:schemeClr val="tx1"/>
            </a:solidFill>
          </a:ln>
        </p:spPr>
        <p:txBody>
          <a:bodyPr wrap="square" rtlCol="0">
            <a:spAutoFit/>
          </a:bodyPr>
          <a:lstStyle/>
          <a:p>
            <a:r>
              <a:rPr lang="en-GB"/>
              <a:t>Lesson 1</a:t>
            </a:r>
            <a:endParaRPr 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a:t>Where do we get our facts from?</a:t>
            </a:r>
            <a:endParaRPr lang="en-US" b="1"/>
          </a:p>
        </p:txBody>
      </p:sp>
      <p:sp>
        <p:nvSpPr>
          <p:cNvPr id="3" name="Content Placeholder 2"/>
          <p:cNvSpPr>
            <a:spLocks noGrp="1"/>
          </p:cNvSpPr>
          <p:nvPr>
            <p:ph idx="1"/>
          </p:nvPr>
        </p:nvSpPr>
        <p:spPr/>
        <p:txBody>
          <a:bodyPr>
            <a:normAutofit/>
          </a:bodyPr>
          <a:lstStyle/>
          <a:p>
            <a:pPr>
              <a:buNone/>
            </a:pPr>
            <a:r>
              <a:rPr lang="en-GB" sz="3000"/>
              <a:t>    Before we can complete any factual, information writing we need to know lots about the topic or subject.</a:t>
            </a:r>
          </a:p>
          <a:p>
            <a:pPr>
              <a:buNone/>
            </a:pPr>
            <a:endParaRPr lang="en-GB" sz="3000"/>
          </a:p>
          <a:p>
            <a:pPr>
              <a:buNone/>
            </a:pPr>
            <a:endParaRPr lang="en-GB" sz="3000"/>
          </a:p>
          <a:p>
            <a:pPr>
              <a:buNone/>
            </a:pPr>
            <a:r>
              <a:rPr lang="en-GB" sz="3000"/>
              <a:t>    What is a source of information?</a:t>
            </a:r>
          </a:p>
          <a:p>
            <a:pPr>
              <a:buNone/>
            </a:pPr>
            <a:endParaRPr lang="en-GB" sz="2000"/>
          </a:p>
          <a:p>
            <a:pPr>
              <a:buNone/>
            </a:pPr>
            <a:r>
              <a:rPr lang="en-GB" sz="3000"/>
              <a:t>    What sources of information might we use in our research about whales?</a:t>
            </a:r>
            <a:endParaRPr lang="en-US" sz="3000"/>
          </a:p>
        </p:txBody>
      </p:sp>
      <p:pic>
        <p:nvPicPr>
          <p:cNvPr id="1026" name="Picture 2" descr="Image result for think"/>
          <p:cNvPicPr>
            <a:picLocks noChangeAspect="1" noChangeArrowheads="1"/>
          </p:cNvPicPr>
          <p:nvPr/>
        </p:nvPicPr>
        <p:blipFill>
          <a:blip r:embed="rId2" cstate="print"/>
          <a:srcRect/>
          <a:stretch>
            <a:fillRect/>
          </a:stretch>
        </p:blipFill>
        <p:spPr bwMode="auto">
          <a:xfrm>
            <a:off x="6071061" y="3140968"/>
            <a:ext cx="2536935" cy="1584176"/>
          </a:xfrm>
          <a:prstGeom prst="rect">
            <a:avLst/>
          </a:prstGeom>
          <a:noFill/>
        </p:spPr>
      </p:pic>
      <p:sp>
        <p:nvSpPr>
          <p:cNvPr id="5" name="TextBox 4"/>
          <p:cNvSpPr txBox="1"/>
          <p:nvPr/>
        </p:nvSpPr>
        <p:spPr>
          <a:xfrm>
            <a:off x="107504" y="188640"/>
            <a:ext cx="1008112" cy="369332"/>
          </a:xfrm>
          <a:prstGeom prst="rect">
            <a:avLst/>
          </a:prstGeom>
          <a:noFill/>
          <a:ln w="28575">
            <a:solidFill>
              <a:schemeClr val="tx1"/>
            </a:solidFill>
          </a:ln>
        </p:spPr>
        <p:txBody>
          <a:bodyPr wrap="square" rtlCol="0">
            <a:spAutoFit/>
          </a:bodyPr>
          <a:lstStyle/>
          <a:p>
            <a:r>
              <a:rPr lang="en-GB"/>
              <a:t>Lesson 1</a:t>
            </a:r>
            <a:endParaRPr lang="en-US"/>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a:t>Sources of information could include:</a:t>
            </a:r>
            <a:endParaRPr lang="en-US"/>
          </a:p>
        </p:txBody>
      </p:sp>
      <p:sp>
        <p:nvSpPr>
          <p:cNvPr id="3" name="Content Placeholder 2"/>
          <p:cNvSpPr>
            <a:spLocks noGrp="1"/>
          </p:cNvSpPr>
          <p:nvPr>
            <p:ph idx="1"/>
          </p:nvPr>
        </p:nvSpPr>
        <p:spPr/>
        <p:txBody>
          <a:bodyPr vert="horz" lIns="91440" tIns="45720" rIns="91440" bIns="45720" rtlCol="0" anchor="t">
            <a:normAutofit fontScale="92500" lnSpcReduction="20000"/>
          </a:bodyPr>
          <a:lstStyle/>
          <a:p>
            <a:r>
              <a:rPr lang="en-GB" dirty="0"/>
              <a:t>Books (</a:t>
            </a:r>
            <a:r>
              <a:rPr lang="en-GB" dirty="0" err="1"/>
              <a:t>inc</a:t>
            </a:r>
            <a:r>
              <a:rPr lang="en-GB" dirty="0"/>
              <a:t> bought, library,)</a:t>
            </a:r>
            <a:endParaRPr lang="en-GB" dirty="0">
              <a:cs typeface="Calibri"/>
            </a:endParaRPr>
          </a:p>
          <a:p>
            <a:r>
              <a:rPr lang="en-GB" dirty="0"/>
              <a:t>Wildlife magazines</a:t>
            </a:r>
            <a:endParaRPr lang="en-GB" dirty="0">
              <a:cs typeface="Calibri"/>
            </a:endParaRPr>
          </a:p>
          <a:p>
            <a:r>
              <a:rPr lang="en-GB" dirty="0"/>
              <a:t>TV programmes and videos</a:t>
            </a:r>
            <a:endParaRPr lang="en-GB" dirty="0">
              <a:cs typeface="Calibri"/>
            </a:endParaRPr>
          </a:p>
          <a:p>
            <a:r>
              <a:rPr lang="en-GB" dirty="0"/>
              <a:t>Interviewing people who know more</a:t>
            </a:r>
            <a:endParaRPr lang="en-GB" dirty="0">
              <a:cs typeface="Calibri"/>
            </a:endParaRPr>
          </a:p>
          <a:p>
            <a:r>
              <a:rPr lang="en-GB" dirty="0"/>
              <a:t>Visiting places – trips, real/wild, museum</a:t>
            </a:r>
            <a:endParaRPr lang="en-GB" dirty="0">
              <a:cs typeface="Calibri"/>
            </a:endParaRPr>
          </a:p>
          <a:p>
            <a:r>
              <a:rPr lang="en-GB" dirty="0"/>
              <a:t>Looking at photographs (especially those with captions)</a:t>
            </a:r>
            <a:endParaRPr lang="en-GB" dirty="0">
              <a:cs typeface="Calibri"/>
            </a:endParaRPr>
          </a:p>
          <a:p>
            <a:r>
              <a:rPr lang="en-GB" dirty="0"/>
              <a:t>Some facts about topics appear in a fiction text.</a:t>
            </a:r>
            <a:endParaRPr lang="en-GB" dirty="0">
              <a:cs typeface="Calibri"/>
            </a:endParaRPr>
          </a:p>
          <a:p>
            <a:r>
              <a:rPr lang="en-GB" dirty="0"/>
              <a:t>Internet</a:t>
            </a:r>
            <a:endParaRPr lang="en-GB" dirty="0">
              <a:cs typeface="Calibri"/>
            </a:endParaRPr>
          </a:p>
          <a:p>
            <a:r>
              <a:rPr lang="en-GB" dirty="0"/>
              <a:t>News/newspapers</a:t>
            </a:r>
            <a:endParaRPr lang="en-US" dirty="0"/>
          </a:p>
        </p:txBody>
      </p:sp>
      <p:sp>
        <p:nvSpPr>
          <p:cNvPr id="4" name="TextBox 3"/>
          <p:cNvSpPr txBox="1"/>
          <p:nvPr/>
        </p:nvSpPr>
        <p:spPr>
          <a:xfrm>
            <a:off x="107504" y="188640"/>
            <a:ext cx="1008112" cy="369332"/>
          </a:xfrm>
          <a:prstGeom prst="rect">
            <a:avLst/>
          </a:prstGeom>
          <a:noFill/>
          <a:ln w="28575">
            <a:solidFill>
              <a:schemeClr val="tx1"/>
            </a:solidFill>
          </a:ln>
        </p:spPr>
        <p:txBody>
          <a:bodyPr wrap="square" rtlCol="0">
            <a:spAutoFit/>
          </a:bodyPr>
          <a:lstStyle/>
          <a:p>
            <a:r>
              <a:rPr lang="en-GB"/>
              <a:t>Lesson 1</a:t>
            </a:r>
            <a:endParaRPr lang="en-U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a:t>Note taking</a:t>
            </a:r>
            <a:endParaRPr lang="en-US" b="1"/>
          </a:p>
        </p:txBody>
      </p:sp>
      <p:sp>
        <p:nvSpPr>
          <p:cNvPr id="3" name="TextBox 2"/>
          <p:cNvSpPr txBox="1"/>
          <p:nvPr/>
        </p:nvSpPr>
        <p:spPr>
          <a:xfrm>
            <a:off x="323528" y="1470824"/>
            <a:ext cx="8424936" cy="5109091"/>
          </a:xfrm>
          <a:prstGeom prst="rect">
            <a:avLst/>
          </a:prstGeom>
          <a:noFill/>
        </p:spPr>
        <p:txBody>
          <a:bodyPr wrap="square" lIns="91440" tIns="45720" rIns="91440" bIns="45720" rtlCol="0" anchor="t">
            <a:spAutoFit/>
          </a:bodyPr>
          <a:lstStyle/>
          <a:p>
            <a:pPr marL="285750" indent="-285750">
              <a:buFont typeface="Arial"/>
              <a:buChar char="•"/>
            </a:pPr>
            <a:endParaRPr lang="en-GB">
              <a:cs typeface="Calibri"/>
            </a:endParaRPr>
          </a:p>
          <a:p>
            <a:pPr marL="342900" indent="-342900">
              <a:buFont typeface="Arial"/>
              <a:buChar char="•"/>
            </a:pPr>
            <a:r>
              <a:rPr lang="en-GB" sz="2200" dirty="0"/>
              <a:t>Note taking isn’t writing full sentences but </a:t>
            </a:r>
            <a:r>
              <a:rPr lang="en-GB" sz="2200" b="1" dirty="0"/>
              <a:t>jotting down key words</a:t>
            </a:r>
            <a:r>
              <a:rPr lang="en-GB" sz="2200" dirty="0"/>
              <a:t>.</a:t>
            </a:r>
            <a:endParaRPr lang="en-GB" sz="2200" dirty="0">
              <a:cs typeface="Calibri"/>
            </a:endParaRPr>
          </a:p>
          <a:p>
            <a:pPr marL="342900" indent="-342900">
              <a:buFont typeface="Arial"/>
              <a:buChar char="•"/>
            </a:pPr>
            <a:endParaRPr lang="en-GB" sz="2200">
              <a:cs typeface="Calibri"/>
            </a:endParaRPr>
          </a:p>
          <a:p>
            <a:pPr marL="342900" indent="-342900">
              <a:buFont typeface="Arial"/>
              <a:buChar char="•"/>
            </a:pPr>
            <a:r>
              <a:rPr lang="en-GB" sz="2200" dirty="0"/>
              <a:t>You might choose to use some </a:t>
            </a:r>
            <a:r>
              <a:rPr lang="en-GB" sz="2200" b="1" dirty="0"/>
              <a:t>bullet points</a:t>
            </a:r>
            <a:endParaRPr lang="en-GB" sz="2200" b="1" dirty="0">
              <a:cs typeface="Calibri"/>
            </a:endParaRPr>
          </a:p>
          <a:p>
            <a:pPr marL="342900" indent="-342900">
              <a:buFont typeface="Arial"/>
              <a:buChar char="•"/>
            </a:pPr>
            <a:endParaRPr lang="en-GB" sz="2200">
              <a:cs typeface="Calibri"/>
            </a:endParaRPr>
          </a:p>
          <a:p>
            <a:pPr marL="342900" indent="-342900">
              <a:buFont typeface="Arial"/>
              <a:buChar char="•"/>
            </a:pPr>
            <a:r>
              <a:rPr lang="en-GB" sz="2200" dirty="0"/>
              <a:t>Or you might </a:t>
            </a:r>
            <a:r>
              <a:rPr lang="en-GB" sz="2200" b="1" dirty="0"/>
              <a:t>create a grid of key information</a:t>
            </a:r>
            <a:r>
              <a:rPr lang="en-GB" sz="2200" dirty="0"/>
              <a:t> to look for when watching the videos </a:t>
            </a:r>
            <a:r>
              <a:rPr lang="en-GB" sz="2200" dirty="0" err="1"/>
              <a:t>e.g</a:t>
            </a:r>
            <a:r>
              <a:rPr lang="en-GB" sz="2200" dirty="0"/>
              <a:t> habitat, size, diet, age, different types</a:t>
            </a:r>
            <a:endParaRPr lang="en-GB" sz="2200" dirty="0">
              <a:cs typeface="Calibri"/>
            </a:endParaRPr>
          </a:p>
          <a:p>
            <a:pPr marL="342900" indent="-342900">
              <a:buFont typeface="Arial"/>
              <a:buChar char="•"/>
            </a:pPr>
            <a:endParaRPr lang="en-GB" sz="2200">
              <a:cs typeface="Calibri"/>
            </a:endParaRPr>
          </a:p>
          <a:p>
            <a:pPr marL="342900" indent="-342900">
              <a:buFont typeface="Arial"/>
              <a:buChar char="•"/>
            </a:pPr>
            <a:r>
              <a:rPr lang="en-GB" sz="2200" dirty="0"/>
              <a:t>Instead, you might find a </a:t>
            </a:r>
            <a:r>
              <a:rPr lang="en-GB" sz="2200" b="1" dirty="0"/>
              <a:t>concept map</a:t>
            </a:r>
            <a:r>
              <a:rPr lang="en-GB" sz="2200" dirty="0"/>
              <a:t> (also known as a mind map or spider diagram) a good way to record your notes – </a:t>
            </a:r>
            <a:r>
              <a:rPr lang="en-GB" sz="2200" i="1" dirty="0"/>
              <a:t>see next slides</a:t>
            </a:r>
            <a:r>
              <a:rPr lang="en-GB" sz="2200" dirty="0"/>
              <a:t>.</a:t>
            </a:r>
            <a:endParaRPr lang="en-GB" sz="2200" dirty="0">
              <a:cs typeface="Calibri"/>
            </a:endParaRPr>
          </a:p>
          <a:p>
            <a:pPr marL="342900" indent="-342900">
              <a:buFont typeface="Arial"/>
              <a:buChar char="•"/>
            </a:pPr>
            <a:endParaRPr lang="en-GB" sz="2200">
              <a:cs typeface="Calibri"/>
            </a:endParaRPr>
          </a:p>
          <a:p>
            <a:pPr marL="342900" indent="-342900">
              <a:buFont typeface="Arial"/>
              <a:buChar char="•"/>
            </a:pPr>
            <a:r>
              <a:rPr lang="en-GB" sz="2200" dirty="0"/>
              <a:t>Another idea is to use small cut up pieces of paper / post-it notes to </a:t>
            </a:r>
            <a:r>
              <a:rPr lang="en-GB" sz="2200" b="1" dirty="0"/>
              <a:t>jot down</a:t>
            </a:r>
            <a:r>
              <a:rPr lang="en-GB" sz="2200" dirty="0"/>
              <a:t> each different idea and then arrange them into </a:t>
            </a:r>
            <a:r>
              <a:rPr lang="en-GB" sz="2200" b="1" dirty="0"/>
              <a:t>groups</a:t>
            </a:r>
            <a:r>
              <a:rPr lang="en-GB" sz="2200" dirty="0"/>
              <a:t> of similar facts at the end.</a:t>
            </a:r>
            <a:endParaRPr lang="en-GB" sz="2200" dirty="0">
              <a:cs typeface="Calibri"/>
            </a:endParaRPr>
          </a:p>
          <a:p>
            <a:endParaRPr lang="en-US" sz="2200">
              <a:cs typeface="Calibri"/>
            </a:endParaRPr>
          </a:p>
        </p:txBody>
      </p:sp>
      <p:sp>
        <p:nvSpPr>
          <p:cNvPr id="4" name="TextBox 3"/>
          <p:cNvSpPr txBox="1"/>
          <p:nvPr/>
        </p:nvSpPr>
        <p:spPr>
          <a:xfrm>
            <a:off x="107504" y="188640"/>
            <a:ext cx="1008112" cy="369332"/>
          </a:xfrm>
          <a:prstGeom prst="rect">
            <a:avLst/>
          </a:prstGeom>
          <a:noFill/>
          <a:ln w="28575">
            <a:solidFill>
              <a:schemeClr val="tx1"/>
            </a:solidFill>
          </a:ln>
        </p:spPr>
        <p:txBody>
          <a:bodyPr wrap="square" rtlCol="0">
            <a:spAutoFit/>
          </a:bodyPr>
          <a:lstStyle/>
          <a:p>
            <a:r>
              <a:rPr lang="en-GB"/>
              <a:t>Lesson 1</a:t>
            </a:r>
            <a:endParaRPr lang="en-US"/>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20"/>
          <p:cNvSpPr>
            <a:spLocks noGrp="1"/>
          </p:cNvSpPr>
          <p:nvPr>
            <p:ph type="title"/>
          </p:nvPr>
        </p:nvSpPr>
        <p:spPr>
          <a:xfrm>
            <a:off x="2483768" y="620688"/>
            <a:ext cx="6192688" cy="993775"/>
          </a:xfrm>
        </p:spPr>
        <p:txBody>
          <a:bodyPr/>
          <a:lstStyle/>
          <a:p>
            <a:pPr eaLnBrk="1" hangingPunct="1"/>
            <a:r>
              <a:rPr lang="en-GB" altLang="en-US" b="1"/>
              <a:t>Why Take Notes?</a:t>
            </a:r>
          </a:p>
        </p:txBody>
      </p:sp>
      <p:sp>
        <p:nvSpPr>
          <p:cNvPr id="3" name="Rectangle 2"/>
          <p:cNvSpPr/>
          <p:nvPr/>
        </p:nvSpPr>
        <p:spPr>
          <a:xfrm>
            <a:off x="683568" y="1556792"/>
            <a:ext cx="7632700" cy="812800"/>
          </a:xfrm>
          <a:prstGeom prst="rect">
            <a:avLst/>
          </a:prstGeom>
          <a:solidFill>
            <a:srgbClr val="F5333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altLang="en-US" sz="2400" b="1">
                <a:solidFill>
                  <a:schemeClr val="bg1"/>
                </a:solidFill>
                <a:ea typeface="ＭＳ Ｐゴシック" panose="020B0600070205080204" pitchFamily="34" charset="-128"/>
              </a:rPr>
              <a:t>To gather information about a specific topic.</a:t>
            </a:r>
          </a:p>
        </p:txBody>
      </p:sp>
      <p:sp>
        <p:nvSpPr>
          <p:cNvPr id="10" name="Rectangle 9"/>
          <p:cNvSpPr/>
          <p:nvPr/>
        </p:nvSpPr>
        <p:spPr>
          <a:xfrm>
            <a:off x="683568" y="2420888"/>
            <a:ext cx="7632700" cy="812800"/>
          </a:xfrm>
          <a:prstGeom prst="rect">
            <a:avLst/>
          </a:prstGeom>
          <a:solidFill>
            <a:srgbClr val="FF85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altLang="en-US" sz="2400" b="1">
                <a:solidFill>
                  <a:schemeClr val="bg1"/>
                </a:solidFill>
                <a:ea typeface="ＭＳ Ｐゴシック" panose="020B0600070205080204" pitchFamily="34" charset="-128"/>
              </a:rPr>
              <a:t>To use within a piece of writing at a later date.</a:t>
            </a:r>
          </a:p>
        </p:txBody>
      </p:sp>
      <p:sp>
        <p:nvSpPr>
          <p:cNvPr id="11" name="Rectangle 10"/>
          <p:cNvSpPr/>
          <p:nvPr/>
        </p:nvSpPr>
        <p:spPr>
          <a:xfrm>
            <a:off x="683568" y="3284984"/>
            <a:ext cx="7632700" cy="812800"/>
          </a:xfrm>
          <a:prstGeom prst="rect">
            <a:avLst/>
          </a:prstGeom>
          <a:solidFill>
            <a:srgbClr val="4DBA1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US" altLang="en-US" sz="2400" b="1">
                <a:solidFill>
                  <a:schemeClr val="bg1"/>
                </a:solidFill>
                <a:ea typeface="ＭＳ Ｐゴシック" panose="020B0600070205080204" pitchFamily="34" charset="-128"/>
              </a:rPr>
              <a:t>To </a:t>
            </a:r>
            <a:r>
              <a:rPr lang="en-US" altLang="en-US" sz="2400" b="1" err="1">
                <a:solidFill>
                  <a:schemeClr val="bg1"/>
                </a:solidFill>
                <a:ea typeface="ＭＳ Ｐゴシック" panose="020B0600070205080204" pitchFamily="34" charset="-128"/>
              </a:rPr>
              <a:t>analyse</a:t>
            </a:r>
            <a:r>
              <a:rPr lang="en-US" altLang="en-US" sz="2400" b="1">
                <a:solidFill>
                  <a:schemeClr val="bg1"/>
                </a:solidFill>
                <a:ea typeface="ＭＳ Ｐゴシック" panose="020B0600070205080204" pitchFamily="34" charset="-128"/>
              </a:rPr>
              <a:t> a text.</a:t>
            </a:r>
          </a:p>
        </p:txBody>
      </p:sp>
      <p:sp>
        <p:nvSpPr>
          <p:cNvPr id="12" name="Rectangle 11"/>
          <p:cNvSpPr/>
          <p:nvPr/>
        </p:nvSpPr>
        <p:spPr>
          <a:xfrm>
            <a:off x="683568" y="4149080"/>
            <a:ext cx="7632700" cy="812800"/>
          </a:xfrm>
          <a:prstGeom prst="rect">
            <a:avLst/>
          </a:prstGeom>
          <a:solidFill>
            <a:srgbClr val="23A7F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altLang="en-US" sz="2400" b="1">
                <a:solidFill>
                  <a:schemeClr val="bg1"/>
                </a:solidFill>
                <a:ea typeface="ＭＳ Ｐゴシック" panose="020B0600070205080204" pitchFamily="34" charset="-128"/>
              </a:rPr>
              <a:t>To revise for a test.</a:t>
            </a:r>
          </a:p>
        </p:txBody>
      </p:sp>
      <p:sp>
        <p:nvSpPr>
          <p:cNvPr id="7" name="Rectangle 6"/>
          <p:cNvSpPr/>
          <p:nvPr/>
        </p:nvSpPr>
        <p:spPr>
          <a:xfrm>
            <a:off x="1512744" y="216518"/>
            <a:ext cx="6840760" cy="800219"/>
          </a:xfrm>
          <a:prstGeom prst="rect">
            <a:avLst/>
          </a:prstGeom>
        </p:spPr>
        <p:txBody>
          <a:bodyPr wrap="square">
            <a:spAutoFit/>
          </a:bodyPr>
          <a:lstStyle/>
          <a:p>
            <a:r>
              <a:rPr lang="en-GB" sz="2300"/>
              <a:t>Throughout the next few lessons, we are going to take some notes.</a:t>
            </a:r>
          </a:p>
        </p:txBody>
      </p:sp>
      <p:sp>
        <p:nvSpPr>
          <p:cNvPr id="8" name="TextBox 7"/>
          <p:cNvSpPr txBox="1"/>
          <p:nvPr/>
        </p:nvSpPr>
        <p:spPr>
          <a:xfrm>
            <a:off x="683568" y="5013176"/>
            <a:ext cx="7632848" cy="923330"/>
          </a:xfrm>
          <a:prstGeom prst="rect">
            <a:avLst/>
          </a:prstGeom>
          <a:solidFill>
            <a:srgbClr val="FFFF00"/>
          </a:solidFill>
        </p:spPr>
        <p:txBody>
          <a:bodyPr wrap="square" lIns="91440" tIns="45720" rIns="91440" bIns="45720" rtlCol="0" anchor="t">
            <a:spAutoFit/>
          </a:bodyPr>
          <a:lstStyle/>
          <a:p>
            <a:pPr algn="ctr"/>
            <a:r>
              <a:rPr lang="en-GB"/>
              <a:t>Notes might be taken from a text e.g. A book or newspaper, but they can also be taken whilst interviewing someone or whilst watching a TV programme or listening to the radio.</a:t>
            </a:r>
            <a:endParaRPr lang="en-US"/>
          </a:p>
        </p:txBody>
      </p:sp>
      <p:sp>
        <p:nvSpPr>
          <p:cNvPr id="9" name="TextBox 8"/>
          <p:cNvSpPr txBox="1"/>
          <p:nvPr/>
        </p:nvSpPr>
        <p:spPr>
          <a:xfrm>
            <a:off x="107504" y="188640"/>
            <a:ext cx="1008112" cy="369332"/>
          </a:xfrm>
          <a:prstGeom prst="rect">
            <a:avLst/>
          </a:prstGeom>
          <a:noFill/>
          <a:ln w="28575">
            <a:solidFill>
              <a:schemeClr val="tx1"/>
            </a:solidFill>
          </a:ln>
        </p:spPr>
        <p:txBody>
          <a:bodyPr wrap="square" rtlCol="0">
            <a:spAutoFit/>
          </a:bodyPr>
          <a:lstStyle/>
          <a:p>
            <a:r>
              <a:rPr lang="en-GB"/>
              <a:t>Lesson 1</a:t>
            </a:r>
            <a:endParaRPr lang="en-U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1+#ppt_w/2"/>
                                          </p:val>
                                        </p:tav>
                                        <p:tav tm="100000">
                                          <p:val>
                                            <p:strVal val="#ppt_x"/>
                                          </p:val>
                                        </p:tav>
                                      </p:tavLst>
                                    </p:anim>
                                    <p:anim calcmode="lin" valueType="num">
                                      <p:cBhvr additive="base">
                                        <p:cTn id="14"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0-#ppt_w/2"/>
                                          </p:val>
                                        </p:tav>
                                        <p:tav tm="100000">
                                          <p:val>
                                            <p:strVal val="#ppt_x"/>
                                          </p:val>
                                        </p:tav>
                                      </p:tavLst>
                                    </p:anim>
                                    <p:anim calcmode="lin" valueType="num">
                                      <p:cBhvr additive="base">
                                        <p:cTn id="20" dur="500" fill="hold"/>
                                        <p:tgtEl>
                                          <p:spTgt spid="11"/>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2" fill="hold" grpId="0" nodeType="click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500" fill="hold"/>
                                        <p:tgtEl>
                                          <p:spTgt spid="12"/>
                                        </p:tgtEl>
                                        <p:attrNameLst>
                                          <p:attrName>ppt_x</p:attrName>
                                        </p:attrNameLst>
                                      </p:cBhvr>
                                      <p:tavLst>
                                        <p:tav tm="0">
                                          <p:val>
                                            <p:strVal val="1+#ppt_w/2"/>
                                          </p:val>
                                        </p:tav>
                                        <p:tav tm="100000">
                                          <p:val>
                                            <p:strVal val="#ppt_x"/>
                                          </p:val>
                                        </p:tav>
                                      </p:tavLst>
                                    </p:anim>
                                    <p:anim calcmode="lin" valueType="num">
                                      <p:cBhvr additive="base">
                                        <p:cTn id="26" dur="5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0" grpId="0" animBg="1"/>
      <p:bldP spid="11" grpId="0" animBg="1"/>
      <p:bldP spid="1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0"/>
          <p:cNvSpPr>
            <a:spLocks noGrp="1"/>
          </p:cNvSpPr>
          <p:nvPr>
            <p:ph type="title"/>
          </p:nvPr>
        </p:nvSpPr>
        <p:spPr>
          <a:xfrm>
            <a:off x="567430" y="992395"/>
            <a:ext cx="8137525" cy="927100"/>
          </a:xfrm>
        </p:spPr>
        <p:txBody>
          <a:bodyPr>
            <a:normAutofit fontScale="90000"/>
          </a:bodyPr>
          <a:lstStyle/>
          <a:p>
            <a:pPr algn="ctr" eaLnBrk="1" hangingPunct="1"/>
            <a:r>
              <a:rPr lang="en-GB" altLang="en-US" b="1"/>
              <a:t>Use Concept Maps</a:t>
            </a:r>
            <a:br>
              <a:rPr lang="en-GB" altLang="en-US" b="1"/>
            </a:br>
            <a:r>
              <a:rPr lang="en-GB" altLang="en-US" sz="3600"/>
              <a:t>Also known as </a:t>
            </a:r>
            <a:r>
              <a:rPr lang="en-GB" altLang="en-US" sz="3600" b="1"/>
              <a:t>mind maps </a:t>
            </a:r>
            <a:r>
              <a:rPr lang="en-GB" altLang="en-US" sz="3600"/>
              <a:t>and</a:t>
            </a:r>
            <a:r>
              <a:rPr lang="en-GB" altLang="en-US" sz="3600" b="1"/>
              <a:t> spider diagrams</a:t>
            </a:r>
            <a:r>
              <a:rPr lang="en-GB" altLang="en-US" b="1"/>
              <a:t/>
            </a:r>
            <a:br>
              <a:rPr lang="en-GB" altLang="en-US" b="1"/>
            </a:br>
            <a:endParaRPr lang="en-GB" altLang="en-US" b="1"/>
          </a:p>
        </p:txBody>
      </p:sp>
      <p:sp>
        <p:nvSpPr>
          <p:cNvPr id="5" name="Rectangle 4"/>
          <p:cNvSpPr/>
          <p:nvPr/>
        </p:nvSpPr>
        <p:spPr>
          <a:xfrm>
            <a:off x="755650" y="1924322"/>
            <a:ext cx="7632700" cy="1508125"/>
          </a:xfrm>
          <a:prstGeom prst="rect">
            <a:avLst/>
          </a:prstGeom>
          <a:solidFill>
            <a:srgbClr val="23A7F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altLang="en-US" sz="2400" b="1">
                <a:solidFill>
                  <a:schemeClr val="bg1"/>
                </a:solidFill>
                <a:ea typeface="ＭＳ Ｐゴシック" panose="020B0600070205080204" pitchFamily="34" charset="-128"/>
              </a:rPr>
              <a:t>With a concept map, you are creating a visual </a:t>
            </a:r>
            <a:br>
              <a:rPr lang="en-GB" altLang="en-US" sz="2400" b="1">
                <a:solidFill>
                  <a:schemeClr val="bg1"/>
                </a:solidFill>
                <a:ea typeface="ＭＳ Ｐゴシック" panose="020B0600070205080204" pitchFamily="34" charset="-128"/>
              </a:rPr>
            </a:br>
            <a:r>
              <a:rPr lang="en-GB" altLang="en-US" sz="2400" b="1">
                <a:solidFill>
                  <a:schemeClr val="bg1"/>
                </a:solidFill>
                <a:ea typeface="ＭＳ Ｐゴシック" panose="020B0600070205080204" pitchFamily="34" charset="-128"/>
              </a:rPr>
              <a:t>setup that helps to explain the relationships </a:t>
            </a:r>
            <a:br>
              <a:rPr lang="en-GB" altLang="en-US" sz="2400" b="1">
                <a:solidFill>
                  <a:schemeClr val="bg1"/>
                </a:solidFill>
                <a:ea typeface="ＭＳ Ｐゴシック" panose="020B0600070205080204" pitchFamily="34" charset="-128"/>
              </a:rPr>
            </a:br>
            <a:r>
              <a:rPr lang="en-GB" altLang="en-US" sz="2400" b="1">
                <a:solidFill>
                  <a:schemeClr val="bg1"/>
                </a:solidFill>
                <a:ea typeface="ＭＳ Ｐゴシック" panose="020B0600070205080204" pitchFamily="34" charset="-128"/>
              </a:rPr>
              <a:t>between concepts and the main topic. </a:t>
            </a:r>
          </a:p>
        </p:txBody>
      </p:sp>
      <p:pic>
        <p:nvPicPr>
          <p:cNvPr id="6" name="Picture 5"/>
          <p:cNvPicPr>
            <a:picLocks noChangeAspect="1"/>
          </p:cNvPicPr>
          <p:nvPr/>
        </p:nvPicPr>
        <p:blipFill>
          <a:blip r:embed="rId2" cstate="print"/>
          <a:srcRect/>
          <a:stretch>
            <a:fillRect/>
          </a:stretch>
        </p:blipFill>
        <p:spPr bwMode="auto">
          <a:xfrm>
            <a:off x="170219" y="4469511"/>
            <a:ext cx="3115325" cy="2202533"/>
          </a:xfrm>
          <a:prstGeom prst="rect">
            <a:avLst/>
          </a:prstGeom>
          <a:noFill/>
          <a:ln w="9525">
            <a:noFill/>
            <a:miter lim="800000"/>
            <a:headEnd/>
            <a:tailEnd/>
          </a:ln>
        </p:spPr>
      </p:pic>
      <p:pic>
        <p:nvPicPr>
          <p:cNvPr id="7" name="Picture 6"/>
          <p:cNvPicPr>
            <a:picLocks noChangeAspect="1"/>
          </p:cNvPicPr>
          <p:nvPr/>
        </p:nvPicPr>
        <p:blipFill>
          <a:blip r:embed="rId3" cstate="print"/>
          <a:srcRect/>
          <a:stretch>
            <a:fillRect/>
          </a:stretch>
        </p:blipFill>
        <p:spPr bwMode="auto">
          <a:xfrm>
            <a:off x="3015293" y="3698218"/>
            <a:ext cx="3153268" cy="2232559"/>
          </a:xfrm>
          <a:prstGeom prst="rect">
            <a:avLst/>
          </a:prstGeom>
          <a:noFill/>
          <a:ln w="9525">
            <a:noFill/>
            <a:miter lim="800000"/>
            <a:headEnd/>
            <a:tailEnd/>
          </a:ln>
        </p:spPr>
      </p:pic>
      <p:pic>
        <p:nvPicPr>
          <p:cNvPr id="8" name="Picture 7"/>
          <p:cNvPicPr>
            <a:picLocks noChangeAspect="1"/>
          </p:cNvPicPr>
          <p:nvPr/>
        </p:nvPicPr>
        <p:blipFill>
          <a:blip r:embed="rId4" cstate="print"/>
          <a:srcRect/>
          <a:stretch>
            <a:fillRect/>
          </a:stretch>
        </p:blipFill>
        <p:spPr bwMode="auto">
          <a:xfrm>
            <a:off x="5930901" y="4497388"/>
            <a:ext cx="3155136" cy="2232759"/>
          </a:xfrm>
          <a:prstGeom prst="rect">
            <a:avLst/>
          </a:prstGeom>
          <a:noFill/>
          <a:ln w="9525">
            <a:noFill/>
            <a:miter lim="800000"/>
            <a:headEnd/>
            <a:tailEnd/>
          </a:ln>
        </p:spPr>
      </p:pic>
      <p:sp>
        <p:nvSpPr>
          <p:cNvPr id="10" name="TextBox 9"/>
          <p:cNvSpPr txBox="1"/>
          <p:nvPr/>
        </p:nvSpPr>
        <p:spPr>
          <a:xfrm>
            <a:off x="107504" y="188640"/>
            <a:ext cx="1008112" cy="369332"/>
          </a:xfrm>
          <a:prstGeom prst="rect">
            <a:avLst/>
          </a:prstGeom>
          <a:noFill/>
          <a:ln w="28575">
            <a:solidFill>
              <a:schemeClr val="tx1"/>
            </a:solidFill>
          </a:ln>
        </p:spPr>
        <p:txBody>
          <a:bodyPr wrap="square" rtlCol="0">
            <a:spAutoFit/>
          </a:bodyPr>
          <a:lstStyle/>
          <a:p>
            <a:r>
              <a:rPr lang="en-GB"/>
              <a:t>Lesson 1</a:t>
            </a: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500"/>
                                        <p:tgtEl>
                                          <p:spTgt spid="6"/>
                                        </p:tgtEl>
                                      </p:cBhvr>
                                    </p:animEffect>
                                  </p:childTnLst>
                                </p:cTn>
                              </p:par>
                              <p:par>
                                <p:cTn id="15" presetID="10" presetClass="entr" presetSubtype="0" fill="hold" nodeType="withEffect">
                                  <p:stCondLst>
                                    <p:cond delay="30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par>
                                <p:cTn id="18" presetID="10" presetClass="entr" presetSubtype="0" fill="hold" nodeType="withEffect">
                                  <p:stCondLst>
                                    <p:cond delay="600"/>
                                  </p:stCondLst>
                                  <p:childTnLst>
                                    <p:set>
                                      <p:cBhvr>
                                        <p:cTn id="19" dur="1" fill="hold">
                                          <p:stCondLst>
                                            <p:cond delay="0"/>
                                          </p:stCondLst>
                                        </p:cTn>
                                        <p:tgtEl>
                                          <p:spTgt spid="8"/>
                                        </p:tgtEl>
                                        <p:attrNameLst>
                                          <p:attrName>style.visibility</p:attrName>
                                        </p:attrNameLst>
                                      </p:cBhvr>
                                      <p:to>
                                        <p:strVal val="visible"/>
                                      </p:to>
                                    </p:set>
                                    <p:animEffect transition="in" filter="fade">
                                      <p:cBhvr>
                                        <p:cTn id="2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548680"/>
            <a:ext cx="8229600" cy="1143000"/>
          </a:xfrm>
        </p:spPr>
        <p:txBody>
          <a:bodyPr>
            <a:normAutofit fontScale="90000"/>
          </a:bodyPr>
          <a:lstStyle/>
          <a:p>
            <a:r>
              <a:rPr lang="en-GB"/>
              <a:t>The next few slides show a </a:t>
            </a:r>
            <a:br>
              <a:rPr lang="en-GB"/>
            </a:br>
            <a:r>
              <a:rPr lang="en-GB" b="1" i="1"/>
              <a:t>step-by- step </a:t>
            </a:r>
            <a:r>
              <a:rPr lang="en-GB"/>
              <a:t>guide</a:t>
            </a:r>
            <a:br>
              <a:rPr lang="en-GB"/>
            </a:br>
            <a:r>
              <a:rPr lang="en-GB"/>
              <a:t> to using a </a:t>
            </a:r>
            <a:r>
              <a:rPr lang="en-GB" b="1"/>
              <a:t>concept map</a:t>
            </a:r>
            <a:r>
              <a:rPr lang="en-GB"/>
              <a:t>.</a:t>
            </a:r>
            <a:endParaRPr lang="en-US"/>
          </a:p>
        </p:txBody>
      </p:sp>
      <p:sp>
        <p:nvSpPr>
          <p:cNvPr id="3" name="Content Placeholder 2"/>
          <p:cNvSpPr>
            <a:spLocks noGrp="1"/>
          </p:cNvSpPr>
          <p:nvPr>
            <p:ph idx="1"/>
          </p:nvPr>
        </p:nvSpPr>
        <p:spPr>
          <a:xfrm>
            <a:off x="395536" y="2636912"/>
            <a:ext cx="8229600" cy="4525963"/>
          </a:xfrm>
        </p:spPr>
        <p:txBody>
          <a:bodyPr vert="horz" lIns="91440" tIns="45720" rIns="91440" bIns="45720" rtlCol="0" anchor="t">
            <a:normAutofit/>
          </a:bodyPr>
          <a:lstStyle/>
          <a:p>
            <a:pPr>
              <a:buNone/>
            </a:pPr>
            <a:r>
              <a:rPr lang="en-GB"/>
              <a:t>   Today, you are going to have a go at using the concept map to make notes about a topic you know lots about – ‘</a:t>
            </a:r>
            <a:r>
              <a:rPr lang="en-GB" sz="3600" b="1"/>
              <a:t>yourself</a:t>
            </a:r>
            <a:r>
              <a:rPr lang="en-GB"/>
              <a:t>’.</a:t>
            </a:r>
          </a:p>
          <a:p>
            <a:pPr>
              <a:buNone/>
            </a:pPr>
            <a:endParaRPr lang="en-GB"/>
          </a:p>
          <a:p>
            <a:pPr>
              <a:buNone/>
            </a:pPr>
            <a:r>
              <a:rPr lang="en-GB"/>
              <a:t>    Then, over the next few days, you will apply this same method when learning about whales.</a:t>
            </a:r>
            <a:endParaRPr lang="en-US"/>
          </a:p>
        </p:txBody>
      </p:sp>
      <p:sp>
        <p:nvSpPr>
          <p:cNvPr id="4" name="TextBox 3"/>
          <p:cNvSpPr txBox="1"/>
          <p:nvPr/>
        </p:nvSpPr>
        <p:spPr>
          <a:xfrm>
            <a:off x="107504" y="188640"/>
            <a:ext cx="1008112" cy="369332"/>
          </a:xfrm>
          <a:prstGeom prst="rect">
            <a:avLst/>
          </a:prstGeom>
          <a:noFill/>
          <a:ln w="28575">
            <a:solidFill>
              <a:schemeClr val="tx1"/>
            </a:solidFill>
          </a:ln>
        </p:spPr>
        <p:txBody>
          <a:bodyPr wrap="square" rtlCol="0">
            <a:spAutoFit/>
          </a:bodyPr>
          <a:lstStyle/>
          <a:p>
            <a:r>
              <a:rPr lang="en-GB"/>
              <a:t>Lesson 1</a:t>
            </a:r>
            <a:endParaRPr lang="en-US"/>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a:xfrm>
            <a:off x="395536" y="188640"/>
            <a:ext cx="8220075" cy="993775"/>
          </a:xfrm>
        </p:spPr>
        <p:txBody>
          <a:bodyPr/>
          <a:lstStyle/>
          <a:p>
            <a:r>
              <a:rPr lang="en-GB" b="1"/>
              <a:t>Step 1</a:t>
            </a:r>
          </a:p>
        </p:txBody>
      </p:sp>
      <p:sp>
        <p:nvSpPr>
          <p:cNvPr id="3" name="Rectangle 2"/>
          <p:cNvSpPr/>
          <p:nvPr/>
        </p:nvSpPr>
        <p:spPr>
          <a:xfrm>
            <a:off x="769938" y="1408113"/>
            <a:ext cx="7618412" cy="1961288"/>
          </a:xfrm>
          <a:prstGeom prst="rect">
            <a:avLst/>
          </a:prstGeom>
        </p:spPr>
        <p:txBody>
          <a:bodyPr lIns="0" tIns="72000" rIns="0" bIns="72000">
            <a:spAutoFit/>
          </a:bodyPr>
          <a:lstStyle/>
          <a:p>
            <a:pPr eaLnBrk="1" fontAlgn="auto" hangingPunct="1">
              <a:spcBef>
                <a:spcPts val="0"/>
              </a:spcBef>
              <a:spcAft>
                <a:spcPts val="0"/>
              </a:spcAft>
              <a:defRPr/>
            </a:pPr>
            <a:r>
              <a:rPr lang="en-GB" sz="2500">
                <a:latin typeface="+mn-lt"/>
              </a:rPr>
              <a:t>Decide what the </a:t>
            </a:r>
            <a:r>
              <a:rPr lang="en-GB" sz="2500" b="1">
                <a:latin typeface="+mn-lt"/>
              </a:rPr>
              <a:t>title </a:t>
            </a:r>
            <a:r>
              <a:rPr lang="en-GB" sz="2500">
                <a:latin typeface="+mn-lt"/>
              </a:rPr>
              <a:t>of your report is going to be and write this in the centre of your plan.</a:t>
            </a:r>
          </a:p>
          <a:p>
            <a:pPr eaLnBrk="1" fontAlgn="auto" hangingPunct="1">
              <a:spcBef>
                <a:spcPts val="0"/>
              </a:spcBef>
              <a:spcAft>
                <a:spcPts val="0"/>
              </a:spcAft>
              <a:defRPr/>
            </a:pPr>
            <a:r>
              <a:rPr lang="en-GB" sz="2500"/>
              <a:t>So today this is likely to be your own name. Tomorrow this might be ‘</a:t>
            </a:r>
            <a:r>
              <a:rPr lang="en-GB" sz="2500" b="1"/>
              <a:t>All about whales</a:t>
            </a:r>
            <a:r>
              <a:rPr lang="en-GB" sz="2500"/>
              <a:t>’</a:t>
            </a:r>
            <a:endParaRPr lang="en-GB" sz="2500">
              <a:latin typeface="+mn-lt"/>
            </a:endParaRPr>
          </a:p>
          <a:p>
            <a:pPr marL="285750" indent="-285750" eaLnBrk="1" fontAlgn="auto" hangingPunct="1">
              <a:spcBef>
                <a:spcPts val="0"/>
              </a:spcBef>
              <a:spcAft>
                <a:spcPts val="0"/>
              </a:spcAft>
              <a:buFont typeface="Arial" panose="020B0604020202020204" pitchFamily="34" charset="0"/>
              <a:buChar char="•"/>
              <a:defRPr/>
            </a:pPr>
            <a:endParaRPr lang="en-GB">
              <a:latin typeface="+mn-lt"/>
            </a:endParaRPr>
          </a:p>
        </p:txBody>
      </p:sp>
      <p:sp>
        <p:nvSpPr>
          <p:cNvPr id="4" name="Oval 3"/>
          <p:cNvSpPr/>
          <p:nvPr/>
        </p:nvSpPr>
        <p:spPr>
          <a:xfrm>
            <a:off x="2699792" y="3573016"/>
            <a:ext cx="2206625" cy="2208213"/>
          </a:xfrm>
          <a:prstGeom prst="ellipse">
            <a:avLst/>
          </a:prstGeom>
          <a:solidFill>
            <a:schemeClr val="bg1"/>
          </a:solidFill>
          <a:ln w="25400">
            <a:solidFill>
              <a:srgbClr val="7A9C4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3200" b="1">
                <a:solidFill>
                  <a:schemeClr val="tx1"/>
                </a:solidFill>
              </a:rPr>
              <a:t>Your name</a:t>
            </a:r>
          </a:p>
        </p:txBody>
      </p:sp>
      <p:pic>
        <p:nvPicPr>
          <p:cNvPr id="12293" name="Picture 5"/>
          <p:cNvPicPr>
            <a:picLocks noChangeAspect="1"/>
          </p:cNvPicPr>
          <p:nvPr/>
        </p:nvPicPr>
        <p:blipFill>
          <a:blip r:embed="rId2" cstate="print"/>
          <a:srcRect/>
          <a:stretch>
            <a:fillRect/>
          </a:stretch>
        </p:blipFill>
        <p:spPr bwMode="auto">
          <a:xfrm rot="-2367194">
            <a:off x="5903984" y="3731765"/>
            <a:ext cx="3097992" cy="1557871"/>
          </a:xfrm>
          <a:prstGeom prst="rect">
            <a:avLst/>
          </a:prstGeom>
          <a:noFill/>
          <a:ln w="9525">
            <a:noFill/>
            <a:miter lim="800000"/>
            <a:headEnd/>
            <a:tailEnd/>
          </a:ln>
        </p:spPr>
      </p:pic>
      <p:sp>
        <p:nvSpPr>
          <p:cNvPr id="6" name="TextBox 5"/>
          <p:cNvSpPr txBox="1"/>
          <p:nvPr/>
        </p:nvSpPr>
        <p:spPr>
          <a:xfrm>
            <a:off x="107504" y="188640"/>
            <a:ext cx="1008112" cy="369332"/>
          </a:xfrm>
          <a:prstGeom prst="rect">
            <a:avLst/>
          </a:prstGeom>
          <a:noFill/>
          <a:ln w="28575">
            <a:solidFill>
              <a:schemeClr val="tx1"/>
            </a:solidFill>
          </a:ln>
        </p:spPr>
        <p:txBody>
          <a:bodyPr wrap="square" rtlCol="0">
            <a:spAutoFit/>
          </a:bodyPr>
          <a:lstStyle/>
          <a:p>
            <a:r>
              <a:rPr lang="en-GB"/>
              <a:t>Lesson 1</a:t>
            </a:r>
            <a:endParaRPr lang="en-US"/>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a:xfrm>
            <a:off x="395536" y="188640"/>
            <a:ext cx="8220075" cy="993775"/>
          </a:xfrm>
        </p:spPr>
        <p:txBody>
          <a:bodyPr/>
          <a:lstStyle/>
          <a:p>
            <a:r>
              <a:rPr lang="en-GB" b="1"/>
              <a:t>Step 2</a:t>
            </a:r>
          </a:p>
        </p:txBody>
      </p:sp>
      <p:sp>
        <p:nvSpPr>
          <p:cNvPr id="3" name="Rectangle 2"/>
          <p:cNvSpPr/>
          <p:nvPr/>
        </p:nvSpPr>
        <p:spPr>
          <a:xfrm>
            <a:off x="683568" y="1124744"/>
            <a:ext cx="7618412" cy="1530350"/>
          </a:xfrm>
          <a:prstGeom prst="rect">
            <a:avLst/>
          </a:prstGeom>
        </p:spPr>
        <p:txBody>
          <a:bodyPr lIns="0" tIns="72000" rIns="0" bIns="72000">
            <a:spAutoFit/>
          </a:bodyPr>
          <a:lstStyle/>
          <a:p>
            <a:pPr eaLnBrk="1" fontAlgn="auto" hangingPunct="1">
              <a:spcBef>
                <a:spcPts val="0"/>
              </a:spcBef>
              <a:spcAft>
                <a:spcPts val="0"/>
              </a:spcAft>
              <a:defRPr/>
            </a:pPr>
            <a:r>
              <a:rPr lang="en-GB">
                <a:latin typeface="+mn-lt"/>
              </a:rPr>
              <a:t>Next, organise the information you would like to include by deciding on the main key areas you think the reader will find interesting.</a:t>
            </a:r>
          </a:p>
          <a:p>
            <a:pPr eaLnBrk="1" fontAlgn="auto" hangingPunct="1">
              <a:spcBef>
                <a:spcPts val="0"/>
              </a:spcBef>
              <a:spcAft>
                <a:spcPts val="0"/>
              </a:spcAft>
              <a:defRPr/>
            </a:pPr>
            <a:r>
              <a:rPr lang="en-GB">
                <a:latin typeface="+mn-lt"/>
              </a:rPr>
              <a:t>Add a sub-heading for each of these to your plan. Remember to include an introduction so it is clear what your report is about. </a:t>
            </a:r>
          </a:p>
          <a:p>
            <a:pPr marL="285750" indent="-285750" eaLnBrk="1" fontAlgn="auto" hangingPunct="1">
              <a:spcBef>
                <a:spcPts val="0"/>
              </a:spcBef>
              <a:spcAft>
                <a:spcPts val="0"/>
              </a:spcAft>
              <a:buFont typeface="Arial" panose="020B0604020202020204" pitchFamily="34" charset="0"/>
              <a:buChar char="•"/>
              <a:defRPr/>
            </a:pPr>
            <a:endParaRPr lang="en-GB">
              <a:latin typeface="+mn-lt"/>
            </a:endParaRPr>
          </a:p>
        </p:txBody>
      </p:sp>
      <p:sp>
        <p:nvSpPr>
          <p:cNvPr id="4" name="Oval 3"/>
          <p:cNvSpPr/>
          <p:nvPr/>
        </p:nvSpPr>
        <p:spPr>
          <a:xfrm>
            <a:off x="3463925" y="2844800"/>
            <a:ext cx="2206625" cy="2208213"/>
          </a:xfrm>
          <a:prstGeom prst="ellipse">
            <a:avLst/>
          </a:prstGeom>
          <a:solidFill>
            <a:schemeClr val="bg1"/>
          </a:solidFill>
          <a:ln w="25400">
            <a:solidFill>
              <a:srgbClr val="7A9C4F"/>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a:defRPr/>
            </a:pPr>
            <a:r>
              <a:rPr lang="en-GB" sz="3200" b="1">
                <a:solidFill>
                  <a:schemeClr val="tx1"/>
                </a:solidFill>
                <a:cs typeface="Calibri"/>
              </a:rPr>
              <a:t>Your name</a:t>
            </a:r>
          </a:p>
        </p:txBody>
      </p:sp>
      <p:sp>
        <p:nvSpPr>
          <p:cNvPr id="5" name="Oval 4"/>
          <p:cNvSpPr/>
          <p:nvPr/>
        </p:nvSpPr>
        <p:spPr>
          <a:xfrm>
            <a:off x="5983288" y="2844800"/>
            <a:ext cx="2281237" cy="887413"/>
          </a:xfrm>
          <a:prstGeom prst="ellipse">
            <a:avLst/>
          </a:prstGeom>
          <a:solidFill>
            <a:schemeClr val="bg1"/>
          </a:solidFill>
          <a:ln w="25400">
            <a:solidFill>
              <a:srgbClr val="7A9C4F"/>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eaLnBrk="1" fontAlgn="auto" hangingPunct="1">
              <a:spcBef>
                <a:spcPts val="0"/>
              </a:spcBef>
              <a:spcAft>
                <a:spcPts val="0"/>
              </a:spcAft>
              <a:defRPr/>
            </a:pPr>
            <a:r>
              <a:rPr lang="en-GB" dirty="0">
                <a:solidFill>
                  <a:schemeClr val="tx1"/>
                </a:solidFill>
              </a:rPr>
              <a:t>What you look like</a:t>
            </a:r>
          </a:p>
        </p:txBody>
      </p:sp>
      <p:sp>
        <p:nvSpPr>
          <p:cNvPr id="6" name="Oval 5"/>
          <p:cNvSpPr/>
          <p:nvPr/>
        </p:nvSpPr>
        <p:spPr>
          <a:xfrm>
            <a:off x="6083300" y="4400550"/>
            <a:ext cx="2281238" cy="887413"/>
          </a:xfrm>
          <a:prstGeom prst="ellipse">
            <a:avLst/>
          </a:prstGeom>
          <a:solidFill>
            <a:schemeClr val="bg1"/>
          </a:solidFill>
          <a:ln w="25400">
            <a:solidFill>
              <a:srgbClr val="7A9C4F"/>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a:defRPr/>
            </a:pPr>
            <a:r>
              <a:rPr lang="en-GB" dirty="0">
                <a:solidFill>
                  <a:schemeClr val="tx1"/>
                </a:solidFill>
              </a:rPr>
              <a:t>Where you  live</a:t>
            </a:r>
          </a:p>
        </p:txBody>
      </p:sp>
      <p:sp>
        <p:nvSpPr>
          <p:cNvPr id="7" name="Oval 6"/>
          <p:cNvSpPr/>
          <p:nvPr/>
        </p:nvSpPr>
        <p:spPr>
          <a:xfrm>
            <a:off x="1979712" y="5157192"/>
            <a:ext cx="2281237" cy="887413"/>
          </a:xfrm>
          <a:prstGeom prst="ellipse">
            <a:avLst/>
          </a:prstGeom>
          <a:solidFill>
            <a:schemeClr val="bg1"/>
          </a:solidFill>
          <a:ln w="25400">
            <a:solidFill>
              <a:srgbClr val="7A9C4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a:solidFill>
                  <a:schemeClr val="tx1"/>
                </a:solidFill>
              </a:rPr>
              <a:t>Family &amp; pets</a:t>
            </a:r>
          </a:p>
        </p:txBody>
      </p:sp>
      <p:sp>
        <p:nvSpPr>
          <p:cNvPr id="8" name="Oval 7"/>
          <p:cNvSpPr/>
          <p:nvPr/>
        </p:nvSpPr>
        <p:spPr>
          <a:xfrm>
            <a:off x="539552" y="4077072"/>
            <a:ext cx="2281237" cy="887413"/>
          </a:xfrm>
          <a:prstGeom prst="ellipse">
            <a:avLst/>
          </a:prstGeom>
          <a:solidFill>
            <a:schemeClr val="bg1"/>
          </a:solidFill>
          <a:ln w="25400">
            <a:solidFill>
              <a:srgbClr val="7A9C4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a:solidFill>
                  <a:schemeClr val="tx1"/>
                </a:solidFill>
              </a:rPr>
              <a:t>Friends</a:t>
            </a:r>
          </a:p>
        </p:txBody>
      </p:sp>
      <p:sp>
        <p:nvSpPr>
          <p:cNvPr id="9" name="Oval 8"/>
          <p:cNvSpPr/>
          <p:nvPr/>
        </p:nvSpPr>
        <p:spPr>
          <a:xfrm>
            <a:off x="869950" y="2844800"/>
            <a:ext cx="2281238" cy="887413"/>
          </a:xfrm>
          <a:prstGeom prst="ellipse">
            <a:avLst/>
          </a:prstGeom>
          <a:solidFill>
            <a:schemeClr val="bg1"/>
          </a:solidFill>
          <a:ln w="25400">
            <a:solidFill>
              <a:srgbClr val="7A9C4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a:solidFill>
                  <a:schemeClr val="tx1"/>
                </a:solidFill>
              </a:rPr>
              <a:t>Introduction</a:t>
            </a:r>
          </a:p>
        </p:txBody>
      </p:sp>
      <p:cxnSp>
        <p:nvCxnSpPr>
          <p:cNvPr id="11" name="Straight Arrow Connector 10"/>
          <p:cNvCxnSpPr>
            <a:endCxn id="5" idx="2"/>
          </p:cNvCxnSpPr>
          <p:nvPr/>
        </p:nvCxnSpPr>
        <p:spPr>
          <a:xfrm flipV="1">
            <a:off x="5561013" y="3287713"/>
            <a:ext cx="422275" cy="141287"/>
          </a:xfrm>
          <a:prstGeom prst="straightConnector1">
            <a:avLst/>
          </a:prstGeom>
          <a:ln>
            <a:solidFill>
              <a:schemeClr val="accent4">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a:off x="5614988" y="4240213"/>
            <a:ext cx="592137" cy="377825"/>
          </a:xfrm>
          <a:prstGeom prst="straightConnector1">
            <a:avLst/>
          </a:prstGeom>
          <a:ln>
            <a:solidFill>
              <a:schemeClr val="accent4">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flipH="1" flipV="1">
            <a:off x="3100388" y="3429000"/>
            <a:ext cx="409575" cy="131763"/>
          </a:xfrm>
          <a:prstGeom prst="straightConnector1">
            <a:avLst/>
          </a:prstGeom>
          <a:ln>
            <a:solidFill>
              <a:schemeClr val="accent4">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a:endCxn id="8" idx="6"/>
          </p:cNvCxnSpPr>
          <p:nvPr/>
        </p:nvCxnSpPr>
        <p:spPr>
          <a:xfrm flipH="1">
            <a:off x="2820789" y="4437112"/>
            <a:ext cx="722661" cy="83667"/>
          </a:xfrm>
          <a:prstGeom prst="straightConnector1">
            <a:avLst/>
          </a:prstGeom>
          <a:ln>
            <a:solidFill>
              <a:schemeClr val="accent4">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a:endCxn id="7" idx="0"/>
          </p:cNvCxnSpPr>
          <p:nvPr/>
        </p:nvCxnSpPr>
        <p:spPr>
          <a:xfrm flipH="1">
            <a:off x="3120331" y="4797152"/>
            <a:ext cx="659581" cy="360040"/>
          </a:xfrm>
          <a:prstGeom prst="straightConnector1">
            <a:avLst/>
          </a:prstGeom>
          <a:ln>
            <a:solidFill>
              <a:schemeClr val="accent4">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p:nvPr/>
        </p:nvCxnSpPr>
        <p:spPr>
          <a:xfrm>
            <a:off x="5220072" y="4869160"/>
            <a:ext cx="432048" cy="504056"/>
          </a:xfrm>
          <a:prstGeom prst="straightConnector1">
            <a:avLst/>
          </a:prstGeom>
          <a:ln>
            <a:solidFill>
              <a:schemeClr val="accent4">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1" name="Oval 20"/>
          <p:cNvSpPr/>
          <p:nvPr/>
        </p:nvSpPr>
        <p:spPr>
          <a:xfrm>
            <a:off x="5004048" y="5301208"/>
            <a:ext cx="2281238" cy="887413"/>
          </a:xfrm>
          <a:prstGeom prst="ellipse">
            <a:avLst/>
          </a:prstGeom>
          <a:solidFill>
            <a:schemeClr val="bg1"/>
          </a:solidFill>
          <a:ln w="25400">
            <a:solidFill>
              <a:srgbClr val="7A9C4F"/>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anchor="ctr"/>
          <a:lstStyle/>
          <a:p>
            <a:pPr algn="ctr">
              <a:defRPr/>
            </a:pPr>
            <a:r>
              <a:rPr lang="en-GB" dirty="0">
                <a:solidFill>
                  <a:schemeClr val="tx1"/>
                </a:solidFill>
              </a:rPr>
              <a:t>Hobbies and interests </a:t>
            </a:r>
          </a:p>
        </p:txBody>
      </p:sp>
      <p:sp>
        <p:nvSpPr>
          <p:cNvPr id="24" name="TextBox 23"/>
          <p:cNvSpPr txBox="1"/>
          <p:nvPr/>
        </p:nvSpPr>
        <p:spPr>
          <a:xfrm>
            <a:off x="107504" y="188640"/>
            <a:ext cx="1008112" cy="369332"/>
          </a:xfrm>
          <a:prstGeom prst="rect">
            <a:avLst/>
          </a:prstGeom>
          <a:noFill/>
          <a:ln w="28575">
            <a:solidFill>
              <a:schemeClr val="tx1"/>
            </a:solidFill>
          </a:ln>
        </p:spPr>
        <p:txBody>
          <a:bodyPr wrap="square" rtlCol="0">
            <a:spAutoFit/>
          </a:bodyPr>
          <a:lstStyle/>
          <a:p>
            <a:r>
              <a:rPr lang="en-GB"/>
              <a:t>Lesson 1</a:t>
            </a:r>
            <a:endParaRPr lang="en-US"/>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a:xfrm>
            <a:off x="457200" y="479425"/>
            <a:ext cx="8220075" cy="993775"/>
          </a:xfrm>
        </p:spPr>
        <p:txBody>
          <a:bodyPr/>
          <a:lstStyle/>
          <a:p>
            <a:r>
              <a:rPr lang="en-GB"/>
              <a:t>Step 3</a:t>
            </a:r>
          </a:p>
        </p:txBody>
      </p:sp>
      <p:sp>
        <p:nvSpPr>
          <p:cNvPr id="3" name="Rectangle 2"/>
          <p:cNvSpPr/>
          <p:nvPr/>
        </p:nvSpPr>
        <p:spPr>
          <a:xfrm>
            <a:off x="769938" y="1408113"/>
            <a:ext cx="7618412" cy="1530350"/>
          </a:xfrm>
          <a:prstGeom prst="rect">
            <a:avLst/>
          </a:prstGeom>
        </p:spPr>
        <p:txBody>
          <a:bodyPr lIns="0" tIns="72000" rIns="0" bIns="72000">
            <a:spAutoFit/>
          </a:bodyPr>
          <a:lstStyle/>
          <a:p>
            <a:pPr eaLnBrk="1" fontAlgn="auto" hangingPunct="1">
              <a:spcBef>
                <a:spcPts val="0"/>
              </a:spcBef>
              <a:spcAft>
                <a:spcPts val="0"/>
              </a:spcAft>
              <a:defRPr/>
            </a:pPr>
            <a:r>
              <a:rPr lang="en-GB">
                <a:latin typeface="+mn-lt"/>
              </a:rPr>
              <a:t>Now it’s time to plan what you will write in each section.</a:t>
            </a:r>
          </a:p>
          <a:p>
            <a:pPr eaLnBrk="1" fontAlgn="auto" hangingPunct="1">
              <a:spcBef>
                <a:spcPts val="0"/>
              </a:spcBef>
              <a:spcAft>
                <a:spcPts val="0"/>
              </a:spcAft>
              <a:defRPr/>
            </a:pPr>
            <a:r>
              <a:rPr lang="en-GB">
                <a:latin typeface="+mn-lt"/>
              </a:rPr>
              <a:t>Remember to include key facts about each sub-heading, you don’t need to write in full sentences at this stage, more detail and description can be added when you write the actual report. </a:t>
            </a:r>
          </a:p>
          <a:p>
            <a:pPr marL="285750" indent="-285750" eaLnBrk="1" fontAlgn="auto" hangingPunct="1">
              <a:spcBef>
                <a:spcPts val="0"/>
              </a:spcBef>
              <a:spcAft>
                <a:spcPts val="0"/>
              </a:spcAft>
              <a:buFont typeface="Arial" panose="020B0604020202020204" pitchFamily="34" charset="0"/>
              <a:buChar char="•"/>
              <a:defRPr/>
            </a:pPr>
            <a:endParaRPr lang="en-GB">
              <a:latin typeface="+mn-lt"/>
            </a:endParaRPr>
          </a:p>
        </p:txBody>
      </p:sp>
      <p:sp>
        <p:nvSpPr>
          <p:cNvPr id="4" name="Oval 3"/>
          <p:cNvSpPr/>
          <p:nvPr/>
        </p:nvSpPr>
        <p:spPr>
          <a:xfrm>
            <a:off x="3463925" y="2844800"/>
            <a:ext cx="2206625" cy="2208213"/>
          </a:xfrm>
          <a:prstGeom prst="ellipse">
            <a:avLst/>
          </a:prstGeom>
          <a:solidFill>
            <a:schemeClr val="bg1"/>
          </a:solidFill>
          <a:ln w="25400">
            <a:solidFill>
              <a:srgbClr val="7A9C4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500" b="1">
                <a:solidFill>
                  <a:schemeClr val="tx1"/>
                </a:solidFill>
              </a:rPr>
              <a:t>Hobbies and interests</a:t>
            </a:r>
          </a:p>
        </p:txBody>
      </p:sp>
      <p:sp>
        <p:nvSpPr>
          <p:cNvPr id="5" name="Oval 4"/>
          <p:cNvSpPr/>
          <p:nvPr/>
        </p:nvSpPr>
        <p:spPr>
          <a:xfrm>
            <a:off x="5780088" y="2593975"/>
            <a:ext cx="2281237" cy="885825"/>
          </a:xfrm>
          <a:prstGeom prst="ellipse">
            <a:avLst/>
          </a:prstGeom>
          <a:solidFill>
            <a:schemeClr val="bg1"/>
          </a:solidFill>
          <a:ln w="25400">
            <a:solidFill>
              <a:srgbClr val="7A9C4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000" b="1">
                <a:solidFill>
                  <a:schemeClr val="tx1"/>
                </a:solidFill>
              </a:rPr>
              <a:t>Football</a:t>
            </a:r>
          </a:p>
        </p:txBody>
      </p:sp>
      <p:sp>
        <p:nvSpPr>
          <p:cNvPr id="6" name="Oval 5"/>
          <p:cNvSpPr/>
          <p:nvPr/>
        </p:nvSpPr>
        <p:spPr>
          <a:xfrm>
            <a:off x="5289550" y="4400550"/>
            <a:ext cx="3074988" cy="1806575"/>
          </a:xfrm>
          <a:prstGeom prst="ellipse">
            <a:avLst/>
          </a:prstGeom>
          <a:solidFill>
            <a:schemeClr val="bg1"/>
          </a:solidFill>
          <a:ln w="25400">
            <a:solidFill>
              <a:srgbClr val="7A9C4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b="1">
                <a:solidFill>
                  <a:schemeClr val="tx1"/>
                </a:solidFill>
              </a:rPr>
              <a:t>Art and Crafts</a:t>
            </a:r>
          </a:p>
        </p:txBody>
      </p:sp>
      <p:sp>
        <p:nvSpPr>
          <p:cNvPr id="8" name="Oval 7"/>
          <p:cNvSpPr/>
          <p:nvPr/>
        </p:nvSpPr>
        <p:spPr>
          <a:xfrm>
            <a:off x="954088" y="4672013"/>
            <a:ext cx="2282825" cy="1420812"/>
          </a:xfrm>
          <a:prstGeom prst="ellipse">
            <a:avLst/>
          </a:prstGeom>
          <a:solidFill>
            <a:schemeClr val="bg1"/>
          </a:solidFill>
          <a:ln w="25400">
            <a:solidFill>
              <a:srgbClr val="7A9C4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b="1">
                <a:solidFill>
                  <a:schemeClr val="tx1"/>
                </a:solidFill>
              </a:rPr>
              <a:t>Walking in the country and camping </a:t>
            </a:r>
          </a:p>
        </p:txBody>
      </p:sp>
      <p:sp>
        <p:nvSpPr>
          <p:cNvPr id="9" name="Oval 8"/>
          <p:cNvSpPr/>
          <p:nvPr/>
        </p:nvSpPr>
        <p:spPr>
          <a:xfrm>
            <a:off x="869950" y="2844800"/>
            <a:ext cx="2281238" cy="887413"/>
          </a:xfrm>
          <a:prstGeom prst="ellipse">
            <a:avLst/>
          </a:prstGeom>
          <a:solidFill>
            <a:schemeClr val="bg1"/>
          </a:solidFill>
          <a:ln w="25400">
            <a:solidFill>
              <a:srgbClr val="7A9C4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b="1">
                <a:solidFill>
                  <a:schemeClr val="tx1"/>
                </a:solidFill>
              </a:rPr>
              <a:t>Computer gaming</a:t>
            </a:r>
          </a:p>
        </p:txBody>
      </p:sp>
      <p:cxnSp>
        <p:nvCxnSpPr>
          <p:cNvPr id="11" name="Straight Arrow Connector 10"/>
          <p:cNvCxnSpPr/>
          <p:nvPr/>
        </p:nvCxnSpPr>
        <p:spPr>
          <a:xfrm flipH="1">
            <a:off x="5448300" y="3184525"/>
            <a:ext cx="385763" cy="127000"/>
          </a:xfrm>
          <a:prstGeom prst="straightConnector1">
            <a:avLst/>
          </a:prstGeom>
          <a:ln>
            <a:solidFill>
              <a:schemeClr val="accent4">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a:off x="5614988" y="4240213"/>
            <a:ext cx="473075" cy="285750"/>
          </a:xfrm>
          <a:prstGeom prst="straightConnector1">
            <a:avLst/>
          </a:prstGeom>
          <a:ln>
            <a:solidFill>
              <a:schemeClr val="accent4">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flipH="1" flipV="1">
            <a:off x="3100388" y="3429000"/>
            <a:ext cx="409575" cy="131763"/>
          </a:xfrm>
          <a:prstGeom prst="straightConnector1">
            <a:avLst/>
          </a:prstGeom>
          <a:ln>
            <a:solidFill>
              <a:schemeClr val="accent4">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a:endCxn id="8" idx="7"/>
          </p:cNvCxnSpPr>
          <p:nvPr/>
        </p:nvCxnSpPr>
        <p:spPr>
          <a:xfrm flipH="1">
            <a:off x="2901950" y="4429125"/>
            <a:ext cx="661988" cy="450850"/>
          </a:xfrm>
          <a:prstGeom prst="straightConnector1">
            <a:avLst/>
          </a:prstGeom>
          <a:ln>
            <a:solidFill>
              <a:schemeClr val="accent4">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107504" y="188640"/>
            <a:ext cx="1008112" cy="369332"/>
          </a:xfrm>
          <a:prstGeom prst="rect">
            <a:avLst/>
          </a:prstGeom>
          <a:noFill/>
          <a:ln w="28575">
            <a:solidFill>
              <a:schemeClr val="tx1"/>
            </a:solidFill>
          </a:ln>
        </p:spPr>
        <p:txBody>
          <a:bodyPr wrap="square" rtlCol="0">
            <a:spAutoFit/>
          </a:bodyPr>
          <a:lstStyle/>
          <a:p>
            <a:r>
              <a:rPr lang="en-GB"/>
              <a:t>Lesson 1</a:t>
            </a:r>
            <a:endParaRPr lang="en-US"/>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title"/>
          </p:nvPr>
        </p:nvSpPr>
        <p:spPr>
          <a:xfrm>
            <a:off x="457200" y="479425"/>
            <a:ext cx="8220075" cy="993775"/>
          </a:xfrm>
        </p:spPr>
        <p:txBody>
          <a:bodyPr/>
          <a:lstStyle/>
          <a:p>
            <a:r>
              <a:rPr lang="en-GB"/>
              <a:t>Step 4</a:t>
            </a:r>
          </a:p>
        </p:txBody>
      </p:sp>
      <p:sp>
        <p:nvSpPr>
          <p:cNvPr id="3" name="Rectangle 2"/>
          <p:cNvSpPr/>
          <p:nvPr/>
        </p:nvSpPr>
        <p:spPr>
          <a:xfrm>
            <a:off x="769938" y="1408113"/>
            <a:ext cx="7618412" cy="1252537"/>
          </a:xfrm>
          <a:prstGeom prst="rect">
            <a:avLst/>
          </a:prstGeom>
        </p:spPr>
        <p:txBody>
          <a:bodyPr lIns="0" tIns="72000" rIns="0" bIns="72000">
            <a:spAutoFit/>
          </a:bodyPr>
          <a:lstStyle/>
          <a:p>
            <a:pPr eaLnBrk="1" fontAlgn="auto" hangingPunct="1">
              <a:spcBef>
                <a:spcPts val="0"/>
              </a:spcBef>
              <a:spcAft>
                <a:spcPts val="0"/>
              </a:spcAft>
              <a:defRPr/>
            </a:pPr>
            <a:r>
              <a:rPr lang="en-GB">
                <a:latin typeface="+mn-lt"/>
              </a:rPr>
              <a:t>Check through your plan and add any important words or technical vocabulary to each section which you think the reader will find interesting.</a:t>
            </a:r>
          </a:p>
          <a:p>
            <a:pPr marL="285750" indent="-285750" eaLnBrk="1" fontAlgn="auto" hangingPunct="1">
              <a:spcBef>
                <a:spcPts val="0"/>
              </a:spcBef>
              <a:spcAft>
                <a:spcPts val="0"/>
              </a:spcAft>
              <a:buFont typeface="Arial" panose="020B0604020202020204" pitchFamily="34" charset="0"/>
              <a:buChar char="•"/>
              <a:defRPr/>
            </a:pPr>
            <a:endParaRPr lang="en-GB">
              <a:latin typeface="+mn-lt"/>
            </a:endParaRPr>
          </a:p>
        </p:txBody>
      </p:sp>
      <p:sp>
        <p:nvSpPr>
          <p:cNvPr id="4" name="Oval 3"/>
          <p:cNvSpPr/>
          <p:nvPr/>
        </p:nvSpPr>
        <p:spPr>
          <a:xfrm>
            <a:off x="3362325" y="2844800"/>
            <a:ext cx="2206625" cy="2208213"/>
          </a:xfrm>
          <a:prstGeom prst="ellipse">
            <a:avLst/>
          </a:prstGeom>
          <a:solidFill>
            <a:schemeClr val="bg1"/>
          </a:solidFill>
          <a:ln w="25400">
            <a:solidFill>
              <a:srgbClr val="7A9C4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500" b="1">
                <a:solidFill>
                  <a:schemeClr val="tx1"/>
                </a:solidFill>
              </a:rPr>
              <a:t>Hobbies and interests</a:t>
            </a:r>
          </a:p>
        </p:txBody>
      </p:sp>
      <p:sp>
        <p:nvSpPr>
          <p:cNvPr id="5" name="Oval 4"/>
          <p:cNvSpPr/>
          <p:nvPr/>
        </p:nvSpPr>
        <p:spPr>
          <a:xfrm>
            <a:off x="5678488" y="2276873"/>
            <a:ext cx="2349896" cy="1202928"/>
          </a:xfrm>
          <a:prstGeom prst="ellipse">
            <a:avLst/>
          </a:prstGeom>
          <a:solidFill>
            <a:schemeClr val="bg1"/>
          </a:solidFill>
          <a:ln w="25400">
            <a:solidFill>
              <a:srgbClr val="7A9C4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sz="2000" b="1">
              <a:solidFill>
                <a:schemeClr val="tx1"/>
              </a:solidFill>
            </a:endParaRPr>
          </a:p>
        </p:txBody>
      </p:sp>
      <p:sp>
        <p:nvSpPr>
          <p:cNvPr id="6" name="Oval 5"/>
          <p:cNvSpPr/>
          <p:nvPr/>
        </p:nvSpPr>
        <p:spPr>
          <a:xfrm>
            <a:off x="5218113" y="4240213"/>
            <a:ext cx="3170237" cy="1839912"/>
          </a:xfrm>
          <a:prstGeom prst="ellipse">
            <a:avLst/>
          </a:prstGeom>
          <a:solidFill>
            <a:schemeClr val="bg1"/>
          </a:solidFill>
          <a:ln w="25400">
            <a:solidFill>
              <a:srgbClr val="7A9C4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solidFill>
                <a:schemeClr val="tx1"/>
              </a:solidFill>
            </a:endParaRPr>
          </a:p>
        </p:txBody>
      </p:sp>
      <p:sp>
        <p:nvSpPr>
          <p:cNvPr id="8" name="Oval 7"/>
          <p:cNvSpPr/>
          <p:nvPr/>
        </p:nvSpPr>
        <p:spPr>
          <a:xfrm>
            <a:off x="852488" y="4672013"/>
            <a:ext cx="2282825" cy="1420812"/>
          </a:xfrm>
          <a:prstGeom prst="ellipse">
            <a:avLst/>
          </a:prstGeom>
          <a:solidFill>
            <a:schemeClr val="bg1"/>
          </a:solidFill>
          <a:ln w="25400">
            <a:solidFill>
              <a:srgbClr val="7A9C4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solidFill>
                <a:schemeClr val="tx1"/>
              </a:solidFill>
            </a:endParaRPr>
          </a:p>
        </p:txBody>
      </p:sp>
      <p:sp>
        <p:nvSpPr>
          <p:cNvPr id="9" name="Oval 8"/>
          <p:cNvSpPr/>
          <p:nvPr/>
        </p:nvSpPr>
        <p:spPr>
          <a:xfrm>
            <a:off x="768350" y="2660650"/>
            <a:ext cx="2281238" cy="1071563"/>
          </a:xfrm>
          <a:prstGeom prst="ellipse">
            <a:avLst/>
          </a:prstGeom>
          <a:solidFill>
            <a:schemeClr val="bg1"/>
          </a:solidFill>
          <a:ln w="25400">
            <a:solidFill>
              <a:srgbClr val="7A9C4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solidFill>
                <a:schemeClr val="tx1"/>
              </a:solidFill>
            </a:endParaRPr>
          </a:p>
        </p:txBody>
      </p:sp>
      <p:cxnSp>
        <p:nvCxnSpPr>
          <p:cNvPr id="11" name="Straight Arrow Connector 10"/>
          <p:cNvCxnSpPr/>
          <p:nvPr/>
        </p:nvCxnSpPr>
        <p:spPr>
          <a:xfrm flipH="1">
            <a:off x="5346700" y="3184525"/>
            <a:ext cx="385763" cy="127000"/>
          </a:xfrm>
          <a:prstGeom prst="straightConnector1">
            <a:avLst/>
          </a:prstGeom>
          <a:ln>
            <a:solidFill>
              <a:schemeClr val="accent4">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a:off x="5513388" y="4240213"/>
            <a:ext cx="360362" cy="166687"/>
          </a:xfrm>
          <a:prstGeom prst="straightConnector1">
            <a:avLst/>
          </a:prstGeom>
          <a:ln>
            <a:solidFill>
              <a:schemeClr val="accent4">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flipH="1" flipV="1">
            <a:off x="2998788" y="3429000"/>
            <a:ext cx="409575" cy="131763"/>
          </a:xfrm>
          <a:prstGeom prst="straightConnector1">
            <a:avLst/>
          </a:prstGeom>
          <a:ln>
            <a:solidFill>
              <a:schemeClr val="accent4">
                <a:lumMod val="5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a:endCxn id="8" idx="7"/>
          </p:cNvCxnSpPr>
          <p:nvPr/>
        </p:nvCxnSpPr>
        <p:spPr>
          <a:xfrm flipH="1">
            <a:off x="2800350" y="4429125"/>
            <a:ext cx="661988" cy="450850"/>
          </a:xfrm>
          <a:prstGeom prst="straightConnector1">
            <a:avLst/>
          </a:prstGeom>
          <a:ln>
            <a:solidFill>
              <a:schemeClr val="accent4">
                <a:lumMod val="5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107504" y="188640"/>
            <a:ext cx="1008112" cy="369332"/>
          </a:xfrm>
          <a:prstGeom prst="rect">
            <a:avLst/>
          </a:prstGeom>
          <a:noFill/>
          <a:ln w="28575">
            <a:solidFill>
              <a:schemeClr val="tx1"/>
            </a:solidFill>
          </a:ln>
        </p:spPr>
        <p:txBody>
          <a:bodyPr wrap="square" rtlCol="0">
            <a:spAutoFit/>
          </a:bodyPr>
          <a:lstStyle/>
          <a:p>
            <a:r>
              <a:rPr lang="en-GB"/>
              <a:t>Lesson 1</a:t>
            </a:r>
            <a:endParaRPr lang="en-US"/>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769938" y="1473200"/>
            <a:ext cx="7618412" cy="976313"/>
          </a:xfrm>
          <a:prstGeom prst="rect">
            <a:avLst/>
          </a:prstGeom>
        </p:spPr>
        <p:txBody>
          <a:bodyPr lIns="0" tIns="72000" rIns="0" bIns="72000">
            <a:spAutoFit/>
          </a:bodyPr>
          <a:lstStyle/>
          <a:p>
            <a:pPr eaLnBrk="1" fontAlgn="auto" hangingPunct="1">
              <a:spcBef>
                <a:spcPts val="0"/>
              </a:spcBef>
              <a:spcAft>
                <a:spcPts val="0"/>
              </a:spcAft>
              <a:defRPr/>
            </a:pPr>
            <a:r>
              <a:rPr lang="en-GB">
                <a:latin typeface="+mn-lt"/>
              </a:rPr>
              <a:t>When you are happy with your plan, it’s time to write your actual report. Use the checklist below to edit your finished report. </a:t>
            </a:r>
          </a:p>
          <a:p>
            <a:pPr marL="285750" indent="-285750" eaLnBrk="1" fontAlgn="auto" hangingPunct="1">
              <a:spcBef>
                <a:spcPts val="0"/>
              </a:spcBef>
              <a:spcAft>
                <a:spcPts val="0"/>
              </a:spcAft>
              <a:buFont typeface="Arial" panose="020B0604020202020204" pitchFamily="34" charset="0"/>
              <a:buChar char="•"/>
              <a:defRPr/>
            </a:pPr>
            <a:endParaRPr lang="en-GB">
              <a:latin typeface="+mn-lt"/>
            </a:endParaRPr>
          </a:p>
        </p:txBody>
      </p:sp>
      <p:sp>
        <p:nvSpPr>
          <p:cNvPr id="16387" name="Title 1"/>
          <p:cNvSpPr>
            <a:spLocks noGrp="1"/>
          </p:cNvSpPr>
          <p:nvPr>
            <p:ph type="title"/>
          </p:nvPr>
        </p:nvSpPr>
        <p:spPr>
          <a:xfrm>
            <a:off x="457200" y="479425"/>
            <a:ext cx="8220075" cy="993775"/>
          </a:xfrm>
        </p:spPr>
        <p:txBody>
          <a:bodyPr/>
          <a:lstStyle/>
          <a:p>
            <a:r>
              <a:rPr lang="en-GB"/>
              <a:t>Step 5</a:t>
            </a:r>
          </a:p>
        </p:txBody>
      </p:sp>
      <p:sp>
        <p:nvSpPr>
          <p:cNvPr id="7" name="Rectangle 6"/>
          <p:cNvSpPr/>
          <p:nvPr/>
        </p:nvSpPr>
        <p:spPr>
          <a:xfrm>
            <a:off x="769938" y="2336800"/>
            <a:ext cx="7618412" cy="3468688"/>
          </a:xfrm>
          <a:prstGeom prst="rect">
            <a:avLst/>
          </a:prstGeom>
        </p:spPr>
        <p:txBody>
          <a:bodyPr lIns="0" tIns="72000" rIns="0" bIns="72000">
            <a:spAutoFit/>
          </a:bodyPr>
          <a:lstStyle/>
          <a:p>
            <a:pPr eaLnBrk="1" fontAlgn="auto" hangingPunct="1">
              <a:spcBef>
                <a:spcPts val="0"/>
              </a:spcBef>
              <a:spcAft>
                <a:spcPts val="0"/>
              </a:spcAft>
              <a:defRPr/>
            </a:pPr>
            <a:r>
              <a:rPr lang="en-GB">
                <a:latin typeface="+mn-lt"/>
              </a:rPr>
              <a:t>Non-chronological report checklist:</a:t>
            </a:r>
          </a:p>
          <a:p>
            <a:pPr marL="285750" indent="-285750" eaLnBrk="1" fontAlgn="auto" hangingPunct="1">
              <a:spcBef>
                <a:spcPts val="0"/>
              </a:spcBef>
              <a:spcAft>
                <a:spcPts val="0"/>
              </a:spcAft>
              <a:buFont typeface="Arial" panose="020B0604020202020204" pitchFamily="34" charset="0"/>
              <a:buChar char="•"/>
              <a:defRPr/>
            </a:pPr>
            <a:r>
              <a:rPr lang="en-GB">
                <a:latin typeface="+mn-lt"/>
              </a:rPr>
              <a:t>I have chosen interesting information to put into my writing.</a:t>
            </a:r>
          </a:p>
          <a:p>
            <a:pPr marL="285750" indent="-285750" eaLnBrk="1" fontAlgn="auto" hangingPunct="1">
              <a:spcBef>
                <a:spcPts val="0"/>
              </a:spcBef>
              <a:spcAft>
                <a:spcPts val="0"/>
              </a:spcAft>
              <a:buFont typeface="Arial" panose="020B0604020202020204" pitchFamily="34" charset="0"/>
              <a:buChar char="•"/>
              <a:defRPr/>
            </a:pPr>
            <a:r>
              <a:rPr lang="en-GB">
                <a:latin typeface="+mn-lt"/>
              </a:rPr>
              <a:t>I have organised my writing with sub-headings.</a:t>
            </a:r>
          </a:p>
          <a:p>
            <a:pPr marL="285750" indent="-285750" eaLnBrk="1" fontAlgn="auto" hangingPunct="1">
              <a:spcBef>
                <a:spcPts val="0"/>
              </a:spcBef>
              <a:spcAft>
                <a:spcPts val="0"/>
              </a:spcAft>
              <a:buFont typeface="Arial" panose="020B0604020202020204" pitchFamily="34" charset="0"/>
              <a:buChar char="•"/>
              <a:defRPr/>
            </a:pPr>
            <a:r>
              <a:rPr lang="en-GB">
                <a:latin typeface="+mn-lt"/>
              </a:rPr>
              <a:t>I have thought carefully about who might read my writing. </a:t>
            </a:r>
          </a:p>
          <a:p>
            <a:pPr marL="285750" indent="-285750" eaLnBrk="1" fontAlgn="auto" hangingPunct="1">
              <a:spcBef>
                <a:spcPts val="0"/>
              </a:spcBef>
              <a:spcAft>
                <a:spcPts val="0"/>
              </a:spcAft>
              <a:buFont typeface="Arial" panose="020B0604020202020204" pitchFamily="34" charset="0"/>
              <a:buChar char="•"/>
              <a:defRPr/>
            </a:pPr>
            <a:r>
              <a:rPr lang="en-GB">
                <a:latin typeface="+mn-lt"/>
              </a:rPr>
              <a:t>I have started my writing with a title and a clear explanation of what I am writing about. </a:t>
            </a:r>
          </a:p>
          <a:p>
            <a:pPr marL="285750" indent="-285750" eaLnBrk="1" fontAlgn="auto" hangingPunct="1">
              <a:spcBef>
                <a:spcPts val="0"/>
              </a:spcBef>
              <a:spcAft>
                <a:spcPts val="0"/>
              </a:spcAft>
              <a:buFont typeface="Arial" panose="020B0604020202020204" pitchFamily="34" charset="0"/>
              <a:buChar char="•"/>
              <a:defRPr/>
            </a:pPr>
            <a:r>
              <a:rPr lang="en-GB">
                <a:latin typeface="+mn-lt"/>
              </a:rPr>
              <a:t>I have used technical words.</a:t>
            </a:r>
          </a:p>
          <a:p>
            <a:pPr marL="285750" indent="-285750" eaLnBrk="1" fontAlgn="auto" hangingPunct="1">
              <a:spcBef>
                <a:spcPts val="0"/>
              </a:spcBef>
              <a:spcAft>
                <a:spcPts val="0"/>
              </a:spcAft>
              <a:buFont typeface="Arial" panose="020B0604020202020204" pitchFamily="34" charset="0"/>
              <a:buChar char="•"/>
              <a:defRPr/>
            </a:pPr>
            <a:r>
              <a:rPr lang="en-GB">
                <a:latin typeface="+mn-lt"/>
              </a:rPr>
              <a:t>I have used some describing words to help me explain clearly.</a:t>
            </a:r>
          </a:p>
          <a:p>
            <a:pPr marL="285750" indent="-285750" eaLnBrk="1" fontAlgn="auto" hangingPunct="1">
              <a:spcBef>
                <a:spcPts val="0"/>
              </a:spcBef>
              <a:spcAft>
                <a:spcPts val="0"/>
              </a:spcAft>
              <a:buFont typeface="Arial" panose="020B0604020202020204" pitchFamily="34" charset="0"/>
              <a:buChar char="•"/>
              <a:defRPr/>
            </a:pPr>
            <a:r>
              <a:rPr lang="en-GB">
                <a:latin typeface="+mn-lt"/>
              </a:rPr>
              <a:t>I have written in the present tense.</a:t>
            </a:r>
          </a:p>
          <a:p>
            <a:pPr marL="285750" indent="-285750" eaLnBrk="1" fontAlgn="auto" hangingPunct="1">
              <a:spcBef>
                <a:spcPts val="0"/>
              </a:spcBef>
              <a:spcAft>
                <a:spcPts val="0"/>
              </a:spcAft>
              <a:buFont typeface="Arial" panose="020B0604020202020204" pitchFamily="34" charset="0"/>
              <a:buChar char="•"/>
              <a:defRPr/>
            </a:pPr>
            <a:r>
              <a:rPr lang="en-GB">
                <a:latin typeface="+mn-lt"/>
              </a:rPr>
              <a:t>I have remembered capital letters and full stops.</a:t>
            </a:r>
          </a:p>
          <a:p>
            <a:pPr marL="285750" indent="-285750" eaLnBrk="1" fontAlgn="auto" hangingPunct="1">
              <a:spcBef>
                <a:spcPts val="0"/>
              </a:spcBef>
              <a:spcAft>
                <a:spcPts val="0"/>
              </a:spcAft>
              <a:buFont typeface="Arial" panose="020B0604020202020204" pitchFamily="34" charset="0"/>
              <a:buChar char="•"/>
              <a:defRPr/>
            </a:pPr>
            <a:r>
              <a:rPr lang="en-GB">
                <a:latin typeface="+mn-lt"/>
              </a:rPr>
              <a:t>I have re-read it to make sure it gives information clearly to the reader.</a:t>
            </a:r>
          </a:p>
          <a:p>
            <a:pPr marL="285750" indent="-285750" eaLnBrk="1" fontAlgn="auto" hangingPunct="1">
              <a:spcBef>
                <a:spcPts val="0"/>
              </a:spcBef>
              <a:spcAft>
                <a:spcPts val="0"/>
              </a:spcAft>
              <a:buFont typeface="Arial" panose="020B0604020202020204" pitchFamily="34" charset="0"/>
              <a:buChar char="•"/>
              <a:defRPr/>
            </a:pPr>
            <a:endParaRPr lang="en-GB">
              <a:latin typeface="+mn-lt"/>
            </a:endParaRPr>
          </a:p>
        </p:txBody>
      </p:sp>
      <p:sp>
        <p:nvSpPr>
          <p:cNvPr id="6" name="TextBox 5"/>
          <p:cNvSpPr txBox="1"/>
          <p:nvPr/>
        </p:nvSpPr>
        <p:spPr>
          <a:xfrm>
            <a:off x="107504" y="188640"/>
            <a:ext cx="1008112" cy="369332"/>
          </a:xfrm>
          <a:prstGeom prst="rect">
            <a:avLst/>
          </a:prstGeom>
          <a:noFill/>
          <a:ln w="28575">
            <a:solidFill>
              <a:schemeClr val="tx1"/>
            </a:solidFill>
          </a:ln>
        </p:spPr>
        <p:txBody>
          <a:bodyPr wrap="square" rtlCol="0">
            <a:spAutoFit/>
          </a:bodyPr>
          <a:lstStyle/>
          <a:p>
            <a:r>
              <a:rPr lang="en-GB"/>
              <a:t>Lesson 1</a:t>
            </a:r>
            <a:endParaRPr lang="en-US"/>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764704"/>
            <a:ext cx="8220075" cy="994306"/>
          </a:xfrm>
        </p:spPr>
        <p:txBody>
          <a:bodyPr/>
          <a:lstStyle/>
          <a:p>
            <a:pPr algn="l"/>
            <a:r>
              <a:rPr lang="en-GB" b="1"/>
              <a:t>Today’s task:</a:t>
            </a:r>
            <a:endParaRPr lang="en-US" b="1"/>
          </a:p>
        </p:txBody>
      </p:sp>
      <p:sp>
        <p:nvSpPr>
          <p:cNvPr id="3" name="TextBox 2"/>
          <p:cNvSpPr txBox="1"/>
          <p:nvPr/>
        </p:nvSpPr>
        <p:spPr>
          <a:xfrm>
            <a:off x="376992" y="262981"/>
            <a:ext cx="1008112" cy="369332"/>
          </a:xfrm>
          <a:prstGeom prst="rect">
            <a:avLst/>
          </a:prstGeom>
          <a:noFill/>
          <a:ln w="28575">
            <a:solidFill>
              <a:schemeClr val="tx1"/>
            </a:solidFill>
          </a:ln>
        </p:spPr>
        <p:txBody>
          <a:bodyPr wrap="square" rtlCol="0">
            <a:spAutoFit/>
          </a:bodyPr>
          <a:lstStyle/>
          <a:p>
            <a:r>
              <a:rPr lang="en-GB"/>
              <a:t>Lesson 1</a:t>
            </a:r>
            <a:endParaRPr lang="en-US"/>
          </a:p>
        </p:txBody>
      </p:sp>
      <p:sp>
        <p:nvSpPr>
          <p:cNvPr id="4" name="TextBox 3"/>
          <p:cNvSpPr txBox="1"/>
          <p:nvPr/>
        </p:nvSpPr>
        <p:spPr>
          <a:xfrm>
            <a:off x="251520" y="1772816"/>
            <a:ext cx="8640960" cy="5093702"/>
          </a:xfrm>
          <a:prstGeom prst="rect">
            <a:avLst/>
          </a:prstGeom>
          <a:noFill/>
        </p:spPr>
        <p:txBody>
          <a:bodyPr wrap="square" lIns="91440" tIns="45720" rIns="91440" bIns="45720" rtlCol="0" anchor="t">
            <a:spAutoFit/>
          </a:bodyPr>
          <a:lstStyle/>
          <a:p>
            <a:r>
              <a:rPr lang="en-GB" sz="2000" dirty="0"/>
              <a:t>Today you are having a little practise at writing some notes about a very familiar topic – yourself!</a:t>
            </a:r>
          </a:p>
          <a:p>
            <a:endParaRPr lang="en-GB" sz="2000"/>
          </a:p>
          <a:p>
            <a:pPr>
              <a:buFont typeface="Arial" pitchFamily="34" charset="0"/>
              <a:buChar char="•"/>
            </a:pPr>
            <a:r>
              <a:rPr lang="en-GB" sz="2000" dirty="0"/>
              <a:t>You might choose to use a </a:t>
            </a:r>
            <a:r>
              <a:rPr lang="en-GB" sz="2000" b="1" dirty="0"/>
              <a:t>concept map </a:t>
            </a:r>
            <a:r>
              <a:rPr lang="en-GB" sz="2000" dirty="0"/>
              <a:t>like the example in the slides before.</a:t>
            </a:r>
            <a:endParaRPr lang="en-GB" sz="2000" dirty="0">
              <a:cs typeface="Calibri"/>
            </a:endParaRPr>
          </a:p>
          <a:p>
            <a:pPr>
              <a:buFont typeface="Arial" pitchFamily="34" charset="0"/>
              <a:buChar char="•"/>
            </a:pPr>
            <a:endParaRPr lang="en-GB" sz="2000"/>
          </a:p>
          <a:p>
            <a:pPr>
              <a:buFont typeface="Arial" pitchFamily="34" charset="0"/>
              <a:buChar char="•"/>
            </a:pPr>
            <a:r>
              <a:rPr lang="en-GB" sz="2000" dirty="0"/>
              <a:t>You might write lots of different facts and information about yourself on small pieces of paper / post-it notes and then arrange them into categories.</a:t>
            </a:r>
            <a:endParaRPr lang="en-GB" sz="2000" dirty="0">
              <a:cs typeface="Calibri"/>
            </a:endParaRPr>
          </a:p>
          <a:p>
            <a:pPr>
              <a:buFont typeface="Arial" pitchFamily="34" charset="0"/>
              <a:buChar char="•"/>
            </a:pPr>
            <a:endParaRPr lang="en-GB" sz="2000"/>
          </a:p>
          <a:p>
            <a:pPr>
              <a:buFont typeface="Arial" pitchFamily="34" charset="0"/>
              <a:buChar char="•"/>
            </a:pPr>
            <a:r>
              <a:rPr lang="en-GB" sz="2000" dirty="0"/>
              <a:t>You might write information next to bullets on a sheet of paper. Maybe then you could colour code different information that goes together?</a:t>
            </a:r>
            <a:endParaRPr lang="en-GB" sz="2000" dirty="0">
              <a:cs typeface="Calibri"/>
            </a:endParaRPr>
          </a:p>
          <a:p>
            <a:pPr>
              <a:buFont typeface="Arial" pitchFamily="34" charset="0"/>
              <a:buChar char="•"/>
            </a:pPr>
            <a:endParaRPr lang="en-GB" sz="3000" b="1" u="sng"/>
          </a:p>
          <a:p>
            <a:r>
              <a:rPr lang="en-GB" sz="3000" b="1" u="sng" dirty="0"/>
              <a:t>Remember </a:t>
            </a:r>
            <a:r>
              <a:rPr lang="en-GB" sz="2000" dirty="0"/>
              <a:t>– </a:t>
            </a:r>
            <a:r>
              <a:rPr lang="en-GB" sz="2500" i="1" dirty="0"/>
              <a:t>you are just practising note taking and not </a:t>
            </a:r>
            <a:r>
              <a:rPr lang="en-GB" sz="2500" i="1"/>
              <a:t>writing </a:t>
            </a:r>
            <a:r>
              <a:rPr lang="en-GB" sz="2500" i="1" dirty="0"/>
              <a:t>full sentences and a complete report.</a:t>
            </a:r>
            <a:endParaRPr lang="en-GB" sz="2500" i="1" dirty="0">
              <a:cs typeface="Calibri"/>
            </a:endParaRPr>
          </a:p>
          <a:p>
            <a:endParaRPr lang="en-GB" sz="2000"/>
          </a:p>
          <a:p>
            <a:endParaRPr lang="en-US" sz="200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p:txBody>
          <a:bodyPr/>
          <a:lstStyle/>
          <a:p>
            <a:endParaRPr lang="en-US"/>
          </a:p>
        </p:txBody>
      </p:sp>
      <p:pic>
        <p:nvPicPr>
          <p:cNvPr id="4" name="Picture 13" descr="Image result for whaLE BREACHING"/>
          <p:cNvPicPr>
            <a:picLocks noChangeAspect="1" noChangeArrowheads="1"/>
          </p:cNvPicPr>
          <p:nvPr/>
        </p:nvPicPr>
        <p:blipFill>
          <a:blip r:embed="rId2" cstate="print"/>
          <a:srcRect/>
          <a:stretch>
            <a:fillRect/>
          </a:stretch>
        </p:blipFill>
        <p:spPr bwMode="auto">
          <a:xfrm>
            <a:off x="0" y="2276872"/>
            <a:ext cx="9217024" cy="4032448"/>
          </a:xfrm>
          <a:prstGeom prst="rect">
            <a:avLst/>
          </a:prstGeom>
          <a:noFill/>
        </p:spPr>
      </p:pic>
      <p:sp>
        <p:nvSpPr>
          <p:cNvPr id="6" name="TextBox 5"/>
          <p:cNvSpPr txBox="1"/>
          <p:nvPr/>
        </p:nvSpPr>
        <p:spPr>
          <a:xfrm>
            <a:off x="899592" y="404664"/>
            <a:ext cx="7272808" cy="1631216"/>
          </a:xfrm>
          <a:prstGeom prst="rect">
            <a:avLst/>
          </a:prstGeom>
          <a:noFill/>
        </p:spPr>
        <p:txBody>
          <a:bodyPr wrap="square" rtlCol="0">
            <a:spAutoFit/>
          </a:bodyPr>
          <a:lstStyle/>
          <a:p>
            <a:pPr algn="ctr"/>
            <a:r>
              <a:rPr lang="en-GB" sz="10000" b="1" dirty="0" smtClean="0">
                <a:solidFill>
                  <a:schemeClr val="accent1"/>
                </a:solidFill>
              </a:rPr>
              <a:t>ENGLISH</a:t>
            </a:r>
            <a:endParaRPr lang="en-US" sz="10000" b="1" dirty="0">
              <a:solidFill>
                <a:schemeClr val="accent1"/>
              </a:solidFill>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TotalTime>
  <Words>968</Words>
  <Application>Microsoft Office PowerPoint</Application>
  <PresentationFormat>On-screen Show (4:3)</PresentationFormat>
  <Paragraphs>142</Paragraphs>
  <Slides>20</Slides>
  <Notes>0</Notes>
  <HiddenSlides>0</HiddenSlides>
  <MMClips>0</MMClips>
  <ScaleCrop>false</ScaleCrop>
  <HeadingPairs>
    <vt:vector size="4" baseType="variant">
      <vt:variant>
        <vt:lpstr>Theme</vt:lpstr>
      </vt:variant>
      <vt:variant>
        <vt:i4>1</vt:i4>
      </vt:variant>
      <vt:variant>
        <vt:lpstr>Slide Titles</vt:lpstr>
      </vt:variant>
      <vt:variant>
        <vt:i4>20</vt:i4>
      </vt:variant>
    </vt:vector>
  </HeadingPairs>
  <TitlesOfParts>
    <vt:vector size="21" baseType="lpstr">
      <vt:lpstr>Office Theme</vt:lpstr>
      <vt:lpstr>Slide 1</vt:lpstr>
      <vt:lpstr>This week our focus will be on  non-fiction</vt:lpstr>
      <vt:lpstr>Did you know that it was World Whale Day 2021 on Saturday (20th Feb)?</vt:lpstr>
      <vt:lpstr>All about Whales</vt:lpstr>
      <vt:lpstr>   -a short report all about whales  -a short report all about a specific type of whale  -a non-chronological report, with subheadings and paragraphs, about a variety of whales or key features about a specific whale e.g habitat, diet.</vt:lpstr>
      <vt:lpstr>Why do we read and write reports?</vt:lpstr>
      <vt:lpstr>Why do I need to plan my report before I write it?</vt:lpstr>
      <vt:lpstr>Where do we get our facts from?</vt:lpstr>
      <vt:lpstr>Sources of information could include:</vt:lpstr>
      <vt:lpstr>Note taking</vt:lpstr>
      <vt:lpstr>Why Take Notes?</vt:lpstr>
      <vt:lpstr>Use Concept Maps Also known as mind maps and spider diagrams </vt:lpstr>
      <vt:lpstr>The next few slides show a  step-by- step guide  to using a concept map.</vt:lpstr>
      <vt:lpstr>Step 1</vt:lpstr>
      <vt:lpstr>Step 2</vt:lpstr>
      <vt:lpstr>Step 3</vt:lpstr>
      <vt:lpstr>Step 4</vt:lpstr>
      <vt:lpstr>Step 5</vt:lpstr>
      <vt:lpstr>Today’s task:</vt:lpstr>
      <vt:lpstr>Slide 20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DARREN FOGARTY</dc:creator>
  <cp:lastModifiedBy>DARREN FOGARTY</cp:lastModifiedBy>
  <cp:revision>2</cp:revision>
  <dcterms:created xsi:type="dcterms:W3CDTF">2021-02-20T13:53:59Z</dcterms:created>
  <dcterms:modified xsi:type="dcterms:W3CDTF">2021-02-20T14:07:12Z</dcterms:modified>
</cp:coreProperties>
</file>