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310" r:id="rId12"/>
    <p:sldId id="297" r:id="rId13"/>
    <p:sldId id="298" r:id="rId14"/>
    <p:sldId id="306" r:id="rId15"/>
    <p:sldId id="299" r:id="rId16"/>
    <p:sldId id="300" r:id="rId17"/>
    <p:sldId id="304" r:id="rId18"/>
    <p:sldId id="307" r:id="rId19"/>
    <p:sldId id="305" r:id="rId20"/>
    <p:sldId id="308" r:id="rId21"/>
    <p:sldId id="309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19F401-27DD-49D1-8909-47E0065512D4}" v="1" dt="2021-02-07T15:02:21.0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658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6F19F401-27DD-49D1-8909-47E0065512D4}"/>
    <pc:docChg chg="addSld modSld">
      <pc:chgData name="Katie Hurst" userId="edc11e18-5fed-42f7-b251-1c2a03e1975b" providerId="ADAL" clId="{6F19F401-27DD-49D1-8909-47E0065512D4}" dt="2021-02-07T15:02:21.092" v="1"/>
      <pc:docMkLst>
        <pc:docMk/>
      </pc:docMkLst>
      <pc:sldChg chg="addSp modSp new modAnim">
        <pc:chgData name="Katie Hurst" userId="edc11e18-5fed-42f7-b251-1c2a03e1975b" providerId="ADAL" clId="{6F19F401-27DD-49D1-8909-47E0065512D4}" dt="2021-02-07T15:02:21.092" v="1"/>
        <pc:sldMkLst>
          <pc:docMk/>
          <pc:sldMk cId="2932331136" sldId="310"/>
        </pc:sldMkLst>
        <pc:picChg chg="add mod">
          <ac:chgData name="Katie Hurst" userId="edc11e18-5fed-42f7-b251-1c2a03e1975b" providerId="ADAL" clId="{6F19F401-27DD-49D1-8909-47E0065512D4}" dt="2021-02-07T15:02:21.092" v="1"/>
          <ac:picMkLst>
            <pc:docMk/>
            <pc:sldMk cId="2932331136" sldId="310"/>
            <ac:picMk id="2" creationId="{24ED1EC0-16AE-4BC0-B29F-38CA52D4E94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508441217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4" Type="http://schemas.openxmlformats.org/officeDocument/2006/relationships/image" Target="../media/image24.png"/><Relationship Id="rId9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4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513B968-0E72-4448-8FCF-7C13C9101F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7213"/>
            <a:ext cx="5950212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pr3.9.2 - Calculate perimeter activity">
            <a:hlinkClick r:id="" action="ppaction://media"/>
            <a:extLst>
              <a:ext uri="{FF2B5EF4-FFF2-40B4-BE49-F238E27FC236}">
                <a16:creationId xmlns:a16="http://schemas.microsoft.com/office/drawing/2014/main" id="{24ED1EC0-16AE-4BC0-B29F-38CA52D4E94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331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calculations will calculate the perimeter of this rectangle?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72868" y="1507165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" name="Rectangle 5"/>
          <p:cNvSpPr/>
          <p:nvPr/>
        </p:nvSpPr>
        <p:spPr>
          <a:xfrm>
            <a:off x="6541672" y="1843845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7" name="Rectangle 6"/>
          <p:cNvSpPr/>
          <p:nvPr/>
        </p:nvSpPr>
        <p:spPr>
          <a:xfrm>
            <a:off x="4066485" y="954561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8" name="Rectangle 7"/>
          <p:cNvSpPr/>
          <p:nvPr/>
        </p:nvSpPr>
        <p:spPr>
          <a:xfrm>
            <a:off x="6541672" y="1843845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9" name="Rectangle 8"/>
          <p:cNvSpPr/>
          <p:nvPr/>
        </p:nvSpPr>
        <p:spPr>
          <a:xfrm>
            <a:off x="3984732" y="954561"/>
            <a:ext cx="9701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 5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079645" y="3918506"/>
                <a:ext cx="25864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a)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645" y="3918506"/>
                <a:ext cx="2586445" cy="523220"/>
              </a:xfrm>
              <a:prstGeom prst="rect">
                <a:avLst/>
              </a:prstGeom>
              <a:blipFill>
                <a:blip r:embed="rId6"/>
                <a:stretch>
                  <a:fillRect l="-471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079645" y="5064122"/>
                <a:ext cx="25864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c)  7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645" y="5064122"/>
                <a:ext cx="2586445" cy="523220"/>
              </a:xfrm>
              <a:prstGeom prst="rect">
                <a:avLst/>
              </a:prstGeom>
              <a:blipFill>
                <a:blip r:embed="rId7"/>
                <a:stretch>
                  <a:fillRect l="-471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469800" y="3913228"/>
                <a:ext cx="27216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b)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9800" y="3913228"/>
                <a:ext cx="2721647" cy="523220"/>
              </a:xfrm>
              <a:prstGeom prst="rect">
                <a:avLst/>
              </a:prstGeom>
              <a:blipFill>
                <a:blip r:embed="rId8"/>
                <a:stretch>
                  <a:fillRect l="-4474" t="-11628" r="-134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469800" y="5064122"/>
                <a:ext cx="25864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d)  5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9800" y="5064122"/>
                <a:ext cx="2586445" cy="523220"/>
              </a:xfrm>
              <a:prstGeom prst="rect">
                <a:avLst/>
              </a:prstGeom>
              <a:blipFill>
                <a:blip r:embed="rId9"/>
                <a:stretch>
                  <a:fillRect l="-470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calculations will calculate the perimeter of this rectangle?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72868" y="1507165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" name="Rectangle 5"/>
          <p:cNvSpPr/>
          <p:nvPr/>
        </p:nvSpPr>
        <p:spPr>
          <a:xfrm>
            <a:off x="6541672" y="1843845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7" name="Rectangle 6"/>
          <p:cNvSpPr/>
          <p:nvPr/>
        </p:nvSpPr>
        <p:spPr>
          <a:xfrm>
            <a:off x="4066485" y="954561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8" name="Rectangle 7"/>
          <p:cNvSpPr/>
          <p:nvPr/>
        </p:nvSpPr>
        <p:spPr>
          <a:xfrm>
            <a:off x="6541672" y="1850065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9" name="Rectangle 8"/>
          <p:cNvSpPr/>
          <p:nvPr/>
        </p:nvSpPr>
        <p:spPr>
          <a:xfrm>
            <a:off x="3984732" y="960495"/>
            <a:ext cx="9701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 5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079645" y="3918506"/>
                <a:ext cx="25864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a)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645" y="3918506"/>
                <a:ext cx="2586445" cy="523220"/>
              </a:xfrm>
              <a:prstGeom prst="rect">
                <a:avLst/>
              </a:prstGeom>
              <a:blipFill>
                <a:blip r:embed="rId5"/>
                <a:stretch>
                  <a:fillRect l="-471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079645" y="5064122"/>
                <a:ext cx="25864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c)  7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645" y="5064122"/>
                <a:ext cx="2586445" cy="523220"/>
              </a:xfrm>
              <a:prstGeom prst="rect">
                <a:avLst/>
              </a:prstGeom>
              <a:blipFill>
                <a:blip r:embed="rId6"/>
                <a:stretch>
                  <a:fillRect l="-471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469800" y="3913228"/>
                <a:ext cx="27216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b)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9800" y="3913228"/>
                <a:ext cx="2721647" cy="523220"/>
              </a:xfrm>
              <a:prstGeom prst="rect">
                <a:avLst/>
              </a:prstGeom>
              <a:blipFill>
                <a:blip r:embed="rId7"/>
                <a:stretch>
                  <a:fillRect l="-4474" t="-11628" r="-134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469800" y="5064122"/>
                <a:ext cx="25864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d)  5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9800" y="5064122"/>
                <a:ext cx="2586445" cy="523220"/>
              </a:xfrm>
              <a:prstGeom prst="rect">
                <a:avLst/>
              </a:prstGeom>
              <a:blipFill>
                <a:blip r:embed="rId8"/>
                <a:stretch>
                  <a:fillRect l="-470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Straight Connector 13"/>
          <p:cNvCxnSpPr/>
          <p:nvPr/>
        </p:nvCxnSpPr>
        <p:spPr>
          <a:xfrm>
            <a:off x="2359885" y="1490844"/>
            <a:ext cx="4127783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487668" y="1501231"/>
            <a:ext cx="0" cy="144680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380395" y="2945362"/>
            <a:ext cx="4127783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380395" y="1498555"/>
            <a:ext cx="0" cy="144680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ounded Rectangle 20"/>
          <p:cNvSpPr/>
          <p:nvPr/>
        </p:nvSpPr>
        <p:spPr>
          <a:xfrm>
            <a:off x="4336869" y="3832548"/>
            <a:ext cx="2854578" cy="76327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1018421" y="4999584"/>
            <a:ext cx="1698654" cy="7243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1972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7.40741E-7 L 0.00017 0.2988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L -0.5625 -3.7037E-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8" grpId="1"/>
      <p:bldP spid="9" grpId="0"/>
      <p:bldP spid="9" grpId="1"/>
      <p:bldP spid="3" grpId="0"/>
      <p:bldP spid="10" grpId="0"/>
      <p:bldP spid="11" grpId="0"/>
      <p:bldP spid="13" grpId="0"/>
      <p:bldP spid="21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9106" y="2307384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Rectangle 4"/>
          <p:cNvSpPr/>
          <p:nvPr/>
        </p:nvSpPr>
        <p:spPr>
          <a:xfrm>
            <a:off x="6473240" y="2831525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6" name="Rectangle 5"/>
          <p:cNvSpPr/>
          <p:nvPr/>
        </p:nvSpPr>
        <p:spPr>
          <a:xfrm>
            <a:off x="3905061" y="1844772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73724" y="439131"/>
            <a:ext cx="59452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perimeter of the rectangle?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746365" y="1840350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50 mm</a:t>
            </a:r>
          </a:p>
        </p:txBody>
      </p:sp>
      <p:pic>
        <p:nvPicPr>
          <p:cNvPr id="20" name="Picture 1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726" y="3748257"/>
            <a:ext cx="1159214" cy="846617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2748" y="3054292"/>
            <a:ext cx="1211895" cy="885092"/>
          </a:xfrm>
          <a:prstGeom prst="rect">
            <a:avLst/>
          </a:prstGeom>
        </p:spPr>
      </p:pic>
      <p:pic>
        <p:nvPicPr>
          <p:cNvPr id="22" name="Picture 2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45726" y="824768"/>
            <a:ext cx="1199398" cy="1687062"/>
          </a:xfrm>
          <a:prstGeom prst="rect">
            <a:avLst/>
          </a:prstGeom>
        </p:spPr>
      </p:pic>
      <p:pic>
        <p:nvPicPr>
          <p:cNvPr id="23" name="Picture 22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2748" y="605881"/>
            <a:ext cx="1241638" cy="1754315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2425986" y="1007001"/>
            <a:ext cx="1670130" cy="1184668"/>
            <a:chOff x="3523360" y="2193062"/>
            <a:chExt cx="3135654" cy="1128544"/>
          </a:xfrm>
        </p:grpSpPr>
        <p:sp>
          <p:nvSpPr>
            <p:cNvPr id="25" name="Rounded Rectangular Callout 24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79486"/>
                <a:gd name="adj2" fmla="val 3093"/>
                <a:gd name="adj3" fmla="val 16667"/>
              </a:avLst>
            </a:prstGeom>
            <a:no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631473" y="2200977"/>
              <a:ext cx="2994750" cy="11206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think it’s 52 cm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523773" y="3950401"/>
            <a:ext cx="2580979" cy="888943"/>
            <a:chOff x="3523361" y="2193063"/>
            <a:chExt cx="3135655" cy="846829"/>
          </a:xfrm>
        </p:grpSpPr>
        <p:sp>
          <p:nvSpPr>
            <p:cNvPr id="28" name="Rounded Rectangular Callout 27"/>
            <p:cNvSpPr/>
            <p:nvPr/>
          </p:nvSpPr>
          <p:spPr>
            <a:xfrm>
              <a:off x="3523361" y="2193063"/>
              <a:ext cx="3135655" cy="846829"/>
            </a:xfrm>
            <a:prstGeom prst="wedgeRoundRectCallout">
              <a:avLst>
                <a:gd name="adj1" fmla="val -40514"/>
                <a:gd name="adj2" fmla="val -74790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631474" y="2200977"/>
              <a:ext cx="2994750" cy="791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You are both wrong. It is 7 cm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5106460" y="1200426"/>
            <a:ext cx="1670130" cy="888943"/>
            <a:chOff x="3523360" y="2193062"/>
            <a:chExt cx="3135654" cy="846829"/>
          </a:xfrm>
        </p:grpSpPr>
        <p:sp>
          <p:nvSpPr>
            <p:cNvPr id="31" name="Rounded Rectangular Callout 30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72250"/>
                <a:gd name="adj2" fmla="val 32483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631473" y="2200977"/>
              <a:ext cx="2994750" cy="791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think it’s 104 cm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4664523" y="4106452"/>
            <a:ext cx="2354604" cy="888943"/>
            <a:chOff x="3486999" y="2193062"/>
            <a:chExt cx="3172015" cy="846829"/>
          </a:xfrm>
        </p:grpSpPr>
        <p:sp>
          <p:nvSpPr>
            <p:cNvPr id="34" name="Rounded Rectangular Callout 33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72250"/>
                <a:gd name="adj2" fmla="val 23666"/>
                <a:gd name="adj3" fmla="val 16667"/>
              </a:avLst>
            </a:prstGeom>
            <a:noFill/>
            <a:ln w="381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486999" y="2200977"/>
              <a:ext cx="3139224" cy="791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You’re all wrong. It is 14 cm </a:t>
              </a:r>
            </a:p>
          </p:txBody>
        </p:sp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98079" y="5285455"/>
            <a:ext cx="747045" cy="74704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711398" y="5045190"/>
            <a:ext cx="657827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Who is correct?</a:t>
            </a:r>
          </a:p>
          <a:p>
            <a:r>
              <a:rPr lang="en-GB" sz="2800" dirty="0">
                <a:latin typeface="Calibri" panose="020F0502020204030204" pitchFamily="34" charset="0"/>
              </a:rPr>
              <a:t>Can you see what the others were thinking?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11398" y="5400534"/>
            <a:ext cx="5823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Jack is correct. The perimeter is 14 cm</a:t>
            </a:r>
            <a:r>
              <a:rPr lang="en-GB" sz="2800" dirty="0">
                <a:latin typeface="Calibri" panose="020F0502020204030204" pitchFamily="34" charset="0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9" grpId="0"/>
      <p:bldP spid="19" grpId="1"/>
      <p:bldP spid="38" grpId="0"/>
      <p:bldP spid="38" grpId="1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04" y="520451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38648" y="534720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5845" y="1378394"/>
            <a:ext cx="8265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1 cm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3724" y="439131"/>
            <a:ext cx="6830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Here is a rectangle with a perimeter of 16 cm 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66341"/>
              </p:ext>
            </p:extLst>
          </p:nvPr>
        </p:nvGraphicFramePr>
        <p:xfrm>
          <a:off x="1546216" y="1366854"/>
          <a:ext cx="5040000" cy="25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2542754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3886165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221597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</a:tbl>
          </a:graphicData>
        </a:graphic>
      </p:graphicFrame>
      <p:cxnSp>
        <p:nvCxnSpPr>
          <p:cNvPr id="13" name="Straight Arrow Connector 12"/>
          <p:cNvCxnSpPr/>
          <p:nvPr/>
        </p:nvCxnSpPr>
        <p:spPr>
          <a:xfrm>
            <a:off x="1392804" y="1366854"/>
            <a:ext cx="0" cy="49379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1553934" y="1243819"/>
            <a:ext cx="50641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463938" y="811762"/>
            <a:ext cx="686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1 cm</a:t>
            </a:r>
          </a:p>
        </p:txBody>
      </p:sp>
      <p:sp>
        <p:nvSpPr>
          <p:cNvPr id="2" name="Rectangle 1"/>
          <p:cNvSpPr/>
          <p:nvPr/>
        </p:nvSpPr>
        <p:spPr>
          <a:xfrm>
            <a:off x="2050865" y="1873709"/>
            <a:ext cx="3030586" cy="996100"/>
          </a:xfrm>
          <a:prstGeom prst="rect">
            <a:avLst/>
          </a:prstGeom>
          <a:solidFill>
            <a:schemeClr val="accent1">
              <a:lumMod val="20000"/>
              <a:lumOff val="80000"/>
              <a:alpha val="49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2857240"/>
              </p:ext>
            </p:extLst>
          </p:nvPr>
        </p:nvGraphicFramePr>
        <p:xfrm>
          <a:off x="2050865" y="1873708"/>
          <a:ext cx="3030588" cy="9957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5098">
                  <a:extLst>
                    <a:ext uri="{9D8B030D-6E8A-4147-A177-3AD203B41FA5}">
                      <a16:colId xmlns:a16="http://schemas.microsoft.com/office/drawing/2014/main" val="3559790181"/>
                    </a:ext>
                  </a:extLst>
                </a:gridCol>
                <a:gridCol w="505098">
                  <a:extLst>
                    <a:ext uri="{9D8B030D-6E8A-4147-A177-3AD203B41FA5}">
                      <a16:colId xmlns:a16="http://schemas.microsoft.com/office/drawing/2014/main" val="1227593769"/>
                    </a:ext>
                  </a:extLst>
                </a:gridCol>
                <a:gridCol w="505098">
                  <a:extLst>
                    <a:ext uri="{9D8B030D-6E8A-4147-A177-3AD203B41FA5}">
                      <a16:colId xmlns:a16="http://schemas.microsoft.com/office/drawing/2014/main" val="1780649245"/>
                    </a:ext>
                  </a:extLst>
                </a:gridCol>
                <a:gridCol w="505098">
                  <a:extLst>
                    <a:ext uri="{9D8B030D-6E8A-4147-A177-3AD203B41FA5}">
                      <a16:colId xmlns:a16="http://schemas.microsoft.com/office/drawing/2014/main" val="1048673054"/>
                    </a:ext>
                  </a:extLst>
                </a:gridCol>
                <a:gridCol w="505098">
                  <a:extLst>
                    <a:ext uri="{9D8B030D-6E8A-4147-A177-3AD203B41FA5}">
                      <a16:colId xmlns:a16="http://schemas.microsoft.com/office/drawing/2014/main" val="3375628395"/>
                    </a:ext>
                  </a:extLst>
                </a:gridCol>
                <a:gridCol w="505098">
                  <a:extLst>
                    <a:ext uri="{9D8B030D-6E8A-4147-A177-3AD203B41FA5}">
                      <a16:colId xmlns:a16="http://schemas.microsoft.com/office/drawing/2014/main" val="2516709970"/>
                    </a:ext>
                  </a:extLst>
                </a:gridCol>
              </a:tblGrid>
              <a:tr h="49788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4753132"/>
                  </a:ext>
                </a:extLst>
              </a:tr>
              <a:tr h="49788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20810598"/>
                  </a:ext>
                </a:extLst>
              </a:tr>
            </a:tbl>
          </a:graphicData>
        </a:graphic>
      </p:graphicFrame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6571" y="3462219"/>
            <a:ext cx="1349655" cy="1533528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>
            <a:off x="1888970" y="4126625"/>
            <a:ext cx="5653373" cy="1208244"/>
            <a:chOff x="3523360" y="2193062"/>
            <a:chExt cx="3135654" cy="1208244"/>
          </a:xfrm>
        </p:grpSpPr>
        <p:sp>
          <p:nvSpPr>
            <p:cNvPr id="32" name="Rounded Rectangular Callout 31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56781"/>
                <a:gd name="adj2" fmla="val -28633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631474" y="2200977"/>
              <a:ext cx="299475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wonder if every rectangle with a perimeter of 16 cm has 12 squares inside.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7512" y="2312741"/>
            <a:ext cx="8265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1 cm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1361416"/>
              </p:ext>
            </p:extLst>
          </p:nvPr>
        </p:nvGraphicFramePr>
        <p:xfrm>
          <a:off x="1497883" y="2301201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2542754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3886165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221597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692275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283740"/>
                  </a:ext>
                </a:extLst>
              </a:tr>
            </a:tbl>
          </a:graphicData>
        </a:graphic>
      </p:graphicFrame>
      <p:cxnSp>
        <p:nvCxnSpPr>
          <p:cNvPr id="13" name="Straight Arrow Connector 12"/>
          <p:cNvCxnSpPr/>
          <p:nvPr/>
        </p:nvCxnSpPr>
        <p:spPr>
          <a:xfrm>
            <a:off x="1344471" y="2301201"/>
            <a:ext cx="0" cy="49379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1505601" y="2178166"/>
            <a:ext cx="50641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415605" y="1746109"/>
            <a:ext cx="686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1 cm</a:t>
            </a:r>
          </a:p>
        </p:txBody>
      </p:sp>
      <p:sp>
        <p:nvSpPr>
          <p:cNvPr id="2" name="Rectangle 1"/>
          <p:cNvSpPr/>
          <p:nvPr/>
        </p:nvSpPr>
        <p:spPr>
          <a:xfrm>
            <a:off x="2002532" y="2808056"/>
            <a:ext cx="3521630" cy="503731"/>
          </a:xfrm>
          <a:prstGeom prst="rect">
            <a:avLst/>
          </a:prstGeom>
          <a:solidFill>
            <a:schemeClr val="accent1">
              <a:lumMod val="20000"/>
              <a:lumOff val="80000"/>
              <a:alpha val="49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1175743"/>
              </p:ext>
            </p:extLst>
          </p:nvPr>
        </p:nvGraphicFramePr>
        <p:xfrm>
          <a:off x="2012016" y="2810977"/>
          <a:ext cx="3512145" cy="4978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1735">
                  <a:extLst>
                    <a:ext uri="{9D8B030D-6E8A-4147-A177-3AD203B41FA5}">
                      <a16:colId xmlns:a16="http://schemas.microsoft.com/office/drawing/2014/main" val="3559790181"/>
                    </a:ext>
                  </a:extLst>
                </a:gridCol>
                <a:gridCol w="501735">
                  <a:extLst>
                    <a:ext uri="{9D8B030D-6E8A-4147-A177-3AD203B41FA5}">
                      <a16:colId xmlns:a16="http://schemas.microsoft.com/office/drawing/2014/main" val="1227593769"/>
                    </a:ext>
                  </a:extLst>
                </a:gridCol>
                <a:gridCol w="501735">
                  <a:extLst>
                    <a:ext uri="{9D8B030D-6E8A-4147-A177-3AD203B41FA5}">
                      <a16:colId xmlns:a16="http://schemas.microsoft.com/office/drawing/2014/main" val="1780649245"/>
                    </a:ext>
                  </a:extLst>
                </a:gridCol>
                <a:gridCol w="501735">
                  <a:extLst>
                    <a:ext uri="{9D8B030D-6E8A-4147-A177-3AD203B41FA5}">
                      <a16:colId xmlns:a16="http://schemas.microsoft.com/office/drawing/2014/main" val="1048673054"/>
                    </a:ext>
                  </a:extLst>
                </a:gridCol>
                <a:gridCol w="501735">
                  <a:extLst>
                    <a:ext uri="{9D8B030D-6E8A-4147-A177-3AD203B41FA5}">
                      <a16:colId xmlns:a16="http://schemas.microsoft.com/office/drawing/2014/main" val="3375628395"/>
                    </a:ext>
                  </a:extLst>
                </a:gridCol>
                <a:gridCol w="501735">
                  <a:extLst>
                    <a:ext uri="{9D8B030D-6E8A-4147-A177-3AD203B41FA5}">
                      <a16:colId xmlns:a16="http://schemas.microsoft.com/office/drawing/2014/main" val="2516709970"/>
                    </a:ext>
                  </a:extLst>
                </a:gridCol>
                <a:gridCol w="501735">
                  <a:extLst>
                    <a:ext uri="{9D8B030D-6E8A-4147-A177-3AD203B41FA5}">
                      <a16:colId xmlns:a16="http://schemas.microsoft.com/office/drawing/2014/main" val="2006123720"/>
                    </a:ext>
                  </a:extLst>
                </a:gridCol>
              </a:tblGrid>
              <a:tr h="49788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4753132"/>
                  </a:ext>
                </a:extLst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1506139" y="3829122"/>
            <a:ext cx="2508074" cy="1513745"/>
          </a:xfrm>
          <a:prstGeom prst="rect">
            <a:avLst/>
          </a:prstGeom>
          <a:solidFill>
            <a:schemeClr val="accent1">
              <a:lumMod val="20000"/>
              <a:lumOff val="80000"/>
              <a:alpha val="49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1250051"/>
              </p:ext>
            </p:extLst>
          </p:nvPr>
        </p:nvGraphicFramePr>
        <p:xfrm>
          <a:off x="1497883" y="3805579"/>
          <a:ext cx="2508675" cy="15333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1735">
                  <a:extLst>
                    <a:ext uri="{9D8B030D-6E8A-4147-A177-3AD203B41FA5}">
                      <a16:colId xmlns:a16="http://schemas.microsoft.com/office/drawing/2014/main" val="3559790181"/>
                    </a:ext>
                  </a:extLst>
                </a:gridCol>
                <a:gridCol w="501735">
                  <a:extLst>
                    <a:ext uri="{9D8B030D-6E8A-4147-A177-3AD203B41FA5}">
                      <a16:colId xmlns:a16="http://schemas.microsoft.com/office/drawing/2014/main" val="1227593769"/>
                    </a:ext>
                  </a:extLst>
                </a:gridCol>
                <a:gridCol w="501735">
                  <a:extLst>
                    <a:ext uri="{9D8B030D-6E8A-4147-A177-3AD203B41FA5}">
                      <a16:colId xmlns:a16="http://schemas.microsoft.com/office/drawing/2014/main" val="1780649245"/>
                    </a:ext>
                  </a:extLst>
                </a:gridCol>
                <a:gridCol w="501735">
                  <a:extLst>
                    <a:ext uri="{9D8B030D-6E8A-4147-A177-3AD203B41FA5}">
                      <a16:colId xmlns:a16="http://schemas.microsoft.com/office/drawing/2014/main" val="1048673054"/>
                    </a:ext>
                  </a:extLst>
                </a:gridCol>
                <a:gridCol w="501735">
                  <a:extLst>
                    <a:ext uri="{9D8B030D-6E8A-4147-A177-3AD203B41FA5}">
                      <a16:colId xmlns:a16="http://schemas.microsoft.com/office/drawing/2014/main" val="3375628395"/>
                    </a:ext>
                  </a:extLst>
                </a:gridCol>
              </a:tblGrid>
              <a:tr h="511115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4753132"/>
                  </a:ext>
                </a:extLst>
              </a:tr>
              <a:tr h="511115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19741"/>
                  </a:ext>
                </a:extLst>
              </a:tr>
              <a:tr h="511115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8927805"/>
                  </a:ext>
                </a:extLst>
              </a:tr>
            </a:tbl>
          </a:graphicData>
        </a:graphic>
      </p:graphicFrame>
      <p:sp>
        <p:nvSpPr>
          <p:cNvPr id="18" name="Rectangle 17"/>
          <p:cNvSpPr/>
          <p:nvPr/>
        </p:nvSpPr>
        <p:spPr>
          <a:xfrm>
            <a:off x="4524713" y="3833065"/>
            <a:ext cx="1998684" cy="1993494"/>
          </a:xfrm>
          <a:prstGeom prst="rect">
            <a:avLst/>
          </a:prstGeom>
          <a:solidFill>
            <a:schemeClr val="accent1">
              <a:lumMod val="20000"/>
              <a:lumOff val="80000"/>
              <a:alpha val="49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2049983"/>
              </p:ext>
            </p:extLst>
          </p:nvPr>
        </p:nvGraphicFramePr>
        <p:xfrm>
          <a:off x="4516457" y="3820001"/>
          <a:ext cx="2006940" cy="20209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1735">
                  <a:extLst>
                    <a:ext uri="{9D8B030D-6E8A-4147-A177-3AD203B41FA5}">
                      <a16:colId xmlns:a16="http://schemas.microsoft.com/office/drawing/2014/main" val="3559790181"/>
                    </a:ext>
                  </a:extLst>
                </a:gridCol>
                <a:gridCol w="501735">
                  <a:extLst>
                    <a:ext uri="{9D8B030D-6E8A-4147-A177-3AD203B41FA5}">
                      <a16:colId xmlns:a16="http://schemas.microsoft.com/office/drawing/2014/main" val="1227593769"/>
                    </a:ext>
                  </a:extLst>
                </a:gridCol>
                <a:gridCol w="501735">
                  <a:extLst>
                    <a:ext uri="{9D8B030D-6E8A-4147-A177-3AD203B41FA5}">
                      <a16:colId xmlns:a16="http://schemas.microsoft.com/office/drawing/2014/main" val="1780649245"/>
                    </a:ext>
                  </a:extLst>
                </a:gridCol>
                <a:gridCol w="501735">
                  <a:extLst>
                    <a:ext uri="{9D8B030D-6E8A-4147-A177-3AD203B41FA5}">
                      <a16:colId xmlns:a16="http://schemas.microsoft.com/office/drawing/2014/main" val="1048673054"/>
                    </a:ext>
                  </a:extLst>
                </a:gridCol>
              </a:tblGrid>
              <a:tr h="50522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4753132"/>
                  </a:ext>
                </a:extLst>
              </a:tr>
              <a:tr h="50522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19741"/>
                  </a:ext>
                </a:extLst>
              </a:tr>
              <a:tr h="50522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8927805"/>
                  </a:ext>
                </a:extLst>
              </a:tr>
              <a:tr h="50522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96146578"/>
                  </a:ext>
                </a:extLst>
              </a:tr>
            </a:tbl>
          </a:graphicData>
        </a:graphic>
      </p:graphicFrame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9315" y="251626"/>
            <a:ext cx="1349655" cy="1533528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1901714" y="916032"/>
            <a:ext cx="5653373" cy="1208244"/>
            <a:chOff x="3523360" y="2193062"/>
            <a:chExt cx="3135654" cy="1208244"/>
          </a:xfrm>
        </p:grpSpPr>
        <p:sp>
          <p:nvSpPr>
            <p:cNvPr id="22" name="Rounded Rectangular Callout 21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56781"/>
                <a:gd name="adj2" fmla="val -28633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631474" y="2200977"/>
              <a:ext cx="299475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wonder if every rectangle with a perimeter of 16 cm has 12 squares inside.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30349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81382" y="1487303"/>
            <a:ext cx="6824174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different rectangles can you draw with a perimeter of 18 cm?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Which rectangle has the smallest number of squares inside?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Which has the greatest number?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What do you notice?</a:t>
            </a:r>
          </a:p>
          <a:p>
            <a:endParaRPr lang="en-GB" dirty="0"/>
          </a:p>
          <a:p>
            <a:pPr algn="ctr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5435748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8582" y="5282636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01426" y="54253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2850362" y="551117"/>
            <a:ext cx="3602690" cy="846829"/>
            <a:chOff x="3523360" y="2193062"/>
            <a:chExt cx="3135654" cy="846829"/>
          </a:xfrm>
        </p:grpSpPr>
        <p:sp>
          <p:nvSpPr>
            <p:cNvPr id="10" name="Rounded Rectangular Callout 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1873"/>
                <a:gd name="adj2" fmla="val 13016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You can’t draw a rectangle with an odd perimeter.</a:t>
              </a: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5503" y="512866"/>
            <a:ext cx="1522307" cy="106773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25428" y="5117754"/>
            <a:ext cx="332623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Is Tiny correct?</a:t>
            </a:r>
          </a:p>
          <a:p>
            <a:r>
              <a:rPr lang="en-GB" sz="2800" dirty="0">
                <a:latin typeface="Calibri" panose="020F0502020204030204" pitchFamily="34" charset="0"/>
              </a:rPr>
              <a:t>Can you explain why?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6599154" y="1290411"/>
            <a:ext cx="1614432" cy="3151677"/>
            <a:chOff x="3495259" y="1483310"/>
            <a:chExt cx="1614432" cy="3151677"/>
          </a:xfrm>
        </p:grpSpPr>
        <p:sp>
          <p:nvSpPr>
            <p:cNvPr id="14" name="Rectangle 13"/>
            <p:cNvSpPr/>
            <p:nvPr/>
          </p:nvSpPr>
          <p:spPr>
            <a:xfrm rot="10800000">
              <a:off x="3657601" y="1966077"/>
              <a:ext cx="563704" cy="266891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495259" y="1483310"/>
              <a:ext cx="88838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dirty="0">
                  <a:latin typeface="Calibri" panose="020F0502020204030204" pitchFamily="34" charset="0"/>
                </a:rPr>
                <a:t>1 cm</a:t>
              </a: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221306" y="2777312"/>
              <a:ext cx="88838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dirty="0">
                  <a:latin typeface="Calibri" panose="020F0502020204030204" pitchFamily="34" charset="0"/>
                </a:rPr>
                <a:t>7 cm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3809592" y="2051043"/>
            <a:ext cx="2547265" cy="1525169"/>
            <a:chOff x="5666098" y="2051043"/>
            <a:chExt cx="2547265" cy="1525169"/>
          </a:xfrm>
        </p:grpSpPr>
        <p:sp>
          <p:nvSpPr>
            <p:cNvPr id="19" name="Rectangle 18"/>
            <p:cNvSpPr/>
            <p:nvPr/>
          </p:nvSpPr>
          <p:spPr>
            <a:xfrm>
              <a:off x="6013382" y="2051043"/>
              <a:ext cx="88838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dirty="0">
                  <a:latin typeface="Calibri" panose="020F0502020204030204" pitchFamily="34" charset="0"/>
                </a:rPr>
                <a:t>4 cm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324978" y="2737627"/>
              <a:ext cx="88838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dirty="0">
                  <a:latin typeface="Calibri" panose="020F0502020204030204" pitchFamily="34" charset="0"/>
                </a:rPr>
                <a:t>3 cm</a:t>
              </a:r>
            </a:p>
          </p:txBody>
        </p:sp>
        <p:sp>
          <p:nvSpPr>
            <p:cNvPr id="21" name="Rectangle 20"/>
            <p:cNvSpPr/>
            <p:nvPr/>
          </p:nvSpPr>
          <p:spPr>
            <a:xfrm rot="16200000">
              <a:off x="5979995" y="2187732"/>
              <a:ext cx="1074583" cy="1702378"/>
            </a:xfrm>
            <a:prstGeom prst="rect">
              <a:avLst/>
            </a:prstGeom>
            <a:solidFill>
              <a:srgbClr val="92D050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2150" y="1959587"/>
            <a:ext cx="2349924" cy="1917588"/>
            <a:chOff x="922150" y="1959587"/>
            <a:chExt cx="2349924" cy="1917588"/>
          </a:xfrm>
        </p:grpSpPr>
        <p:sp>
          <p:nvSpPr>
            <p:cNvPr id="17" name="Rectangle 16"/>
            <p:cNvSpPr/>
            <p:nvPr/>
          </p:nvSpPr>
          <p:spPr>
            <a:xfrm>
              <a:off x="1225304" y="1959587"/>
              <a:ext cx="88838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dirty="0">
                  <a:latin typeface="Calibri" panose="020F0502020204030204" pitchFamily="34" charset="0"/>
                </a:rPr>
                <a:t>3 cm</a:t>
              </a:r>
            </a:p>
          </p:txBody>
        </p:sp>
        <p:sp>
          <p:nvSpPr>
            <p:cNvPr id="18" name="Rectangle 17"/>
            <p:cNvSpPr/>
            <p:nvPr/>
          </p:nvSpPr>
          <p:spPr>
            <a:xfrm rot="5400000">
              <a:off x="922150" y="2414135"/>
              <a:ext cx="1463040" cy="1463040"/>
            </a:xfrm>
            <a:prstGeom prst="rect">
              <a:avLst/>
            </a:prstGeom>
            <a:solidFill>
              <a:srgbClr val="FFC000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383689" y="2884045"/>
              <a:ext cx="88838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dirty="0">
                  <a:latin typeface="Calibri" panose="020F0502020204030204" pitchFamily="34" charset="0"/>
                </a:rPr>
                <a:t>3 cm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748225" y="4028583"/>
                <a:ext cx="1766830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>
                    <a:latin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6</a:t>
                </a:r>
              </a:p>
              <a:p>
                <a:pPr algn="ctr"/>
                <a:r>
                  <a:rPr lang="en-GB" sz="2800" dirty="0">
                    <a:latin typeface="Calibri" panose="020F0502020204030204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12</a:t>
                </a: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225" y="4028583"/>
                <a:ext cx="1766830" cy="954107"/>
              </a:xfrm>
              <a:prstGeom prst="rect">
                <a:avLst/>
              </a:prstGeom>
              <a:blipFill>
                <a:blip r:embed="rId7"/>
                <a:stretch>
                  <a:fillRect l="-6552" t="-6410" r="-5862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3809591" y="3728636"/>
                <a:ext cx="1766830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>
                    <a:latin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7</a:t>
                </a:r>
              </a:p>
              <a:p>
                <a:pPr algn="ctr"/>
                <a:r>
                  <a:rPr lang="en-GB" sz="2800" dirty="0">
                    <a:latin typeface="Calibri" panose="020F0502020204030204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14</a:t>
                </a: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9591" y="3728636"/>
                <a:ext cx="1766830" cy="954107"/>
              </a:xfrm>
              <a:prstGeom prst="rect">
                <a:avLst/>
              </a:prstGeom>
              <a:blipFill>
                <a:blip r:embed="rId8"/>
                <a:stretch>
                  <a:fillRect l="-6207" t="-6410" r="-6207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6350290" y="4532586"/>
                <a:ext cx="1766830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>
                    <a:latin typeface="Calibri" panose="020F0502020204030204" pitchFamily="34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8</a:t>
                </a:r>
              </a:p>
              <a:p>
                <a:pPr algn="ctr"/>
                <a:r>
                  <a:rPr lang="en-GB" sz="2800" dirty="0">
                    <a:latin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16</a:t>
                </a: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0290" y="4532586"/>
                <a:ext cx="1766830" cy="954107"/>
              </a:xfrm>
              <a:prstGeom prst="rect">
                <a:avLst/>
              </a:prstGeom>
              <a:blipFill>
                <a:blip r:embed="rId9"/>
                <a:stretch>
                  <a:fillRect l="-6552" t="-6410" r="-5862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810046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24" grpId="0"/>
      <p:bldP spid="25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2850362" y="551117"/>
            <a:ext cx="3602690" cy="846829"/>
            <a:chOff x="3523360" y="2193062"/>
            <a:chExt cx="3135654" cy="846829"/>
          </a:xfrm>
        </p:grpSpPr>
        <p:sp>
          <p:nvSpPr>
            <p:cNvPr id="10" name="Rounded Rectangular Callout 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1873"/>
                <a:gd name="adj2" fmla="val 13016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You can’t draw a rectangle with an odd perimeter.</a:t>
              </a: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5503" y="512866"/>
            <a:ext cx="1522307" cy="1067739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4263736" y="4648499"/>
            <a:ext cx="2341714" cy="846829"/>
            <a:chOff x="3523360" y="2193062"/>
            <a:chExt cx="3135654" cy="846829"/>
          </a:xfrm>
        </p:grpSpPr>
        <p:sp>
          <p:nvSpPr>
            <p:cNvPr id="28" name="Rounded Rectangular Callout 27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63219"/>
                <a:gd name="adj2" fmla="val 33069"/>
                <a:gd name="adj3" fmla="val 16667"/>
              </a:avLst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631474" y="2200977"/>
              <a:ext cx="2994751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think I have found a way!</a:t>
              </a:r>
            </a:p>
          </p:txBody>
        </p:sp>
      </p:grpSp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39410" y="4432479"/>
            <a:ext cx="1579090" cy="1904821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1603152" y="1766495"/>
            <a:ext cx="3461566" cy="1786283"/>
            <a:chOff x="1720146" y="1766495"/>
            <a:chExt cx="3461566" cy="178628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Rectangle 32"/>
                <p:cNvSpPr/>
                <p:nvPr/>
              </p:nvSpPr>
              <p:spPr>
                <a:xfrm>
                  <a:off x="2287548" y="1766495"/>
                  <a:ext cx="1125628" cy="668388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GB" sz="2800" dirty="0">
                      <a:latin typeface="Calibri" panose="020F0502020204030204" pitchFamily="34" charset="0"/>
                    </a:rPr>
                    <a:t>4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dirty="0" smtClean="0"/>
                            <m:t>2</m:t>
                          </m:r>
                        </m:den>
                      </m:f>
                    </m:oMath>
                  </a14:m>
                  <a:r>
                    <a:rPr lang="en-GB" sz="2800" dirty="0">
                      <a:latin typeface="Calibri" panose="020F0502020204030204" pitchFamily="34" charset="0"/>
                    </a:rPr>
                    <a:t> cm</a:t>
                  </a:r>
                </a:p>
              </p:txBody>
            </p:sp>
          </mc:Choice>
          <mc:Fallback xmlns="">
            <p:sp>
              <p:nvSpPr>
                <p:cNvPr id="33" name="Rectangle 3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87548" y="1766495"/>
                  <a:ext cx="1125628" cy="668388"/>
                </a:xfrm>
                <a:prstGeom prst="rect">
                  <a:avLst/>
                </a:prstGeom>
                <a:blipFill>
                  <a:blip r:embed="rId7"/>
                  <a:stretch>
                    <a:fillRect l="-10270" r="-10270" b="-16514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4" name="Rectangle 33"/>
            <p:cNvSpPr/>
            <p:nvPr/>
          </p:nvSpPr>
          <p:spPr>
            <a:xfrm>
              <a:off x="4002108" y="2453079"/>
              <a:ext cx="117960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dirty="0">
                  <a:latin typeface="Calibri" panose="020F0502020204030204" pitchFamily="34" charset="0"/>
                </a:rPr>
                <a:t>3 cm</a:t>
              </a:r>
            </a:p>
          </p:txBody>
        </p:sp>
        <p:sp>
          <p:nvSpPr>
            <p:cNvPr id="35" name="Rectangle 34"/>
            <p:cNvSpPr/>
            <p:nvPr/>
          </p:nvSpPr>
          <p:spPr>
            <a:xfrm rot="16200000">
              <a:off x="2313070" y="1885271"/>
              <a:ext cx="1074583" cy="2260431"/>
            </a:xfrm>
            <a:prstGeom prst="rect">
              <a:avLst/>
            </a:prstGeom>
            <a:solidFill>
              <a:srgbClr val="92D050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/>
              <p:cNvSpPr/>
              <p:nvPr/>
            </p:nvSpPr>
            <p:spPr>
              <a:xfrm>
                <a:off x="4078982" y="3541307"/>
                <a:ext cx="3480441" cy="10992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>
                    <a:latin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15</a:t>
                </a:r>
              </a:p>
              <a:p>
                <a:pPr algn="ctr"/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6" name="Rectangle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982" y="3541307"/>
                <a:ext cx="3480441" cy="1099275"/>
              </a:xfrm>
              <a:prstGeom prst="rect">
                <a:avLst/>
              </a:prstGeom>
              <a:blipFill>
                <a:blip r:embed="rId8"/>
                <a:stretch>
                  <a:fillRect l="-2802" r="-28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17767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9.5|2.9|9.3|1.6|1.4|2|11.5|4.2|11.2|3.4|6.6|0.8|3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3.5|6.9|4.9|5.3|7.3|10.6|4.6|21.5|18|12.2|1|11.9|5.1|9.2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3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8|2.9|9.2|3.6|8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11.7|2.3|2.9|8.2|0.9|10.1|12.3|5.9|11.5|2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5.7|2.3|8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purl.org/dc/terms/"/>
    <ds:schemaRef ds:uri="http://schemas.microsoft.com/office/2006/metadata/properties"/>
    <ds:schemaRef ds:uri="http://schemas.microsoft.com/office/infopath/2007/PartnerControls"/>
    <ds:schemaRef ds:uri="522d4c35-b548-4432-90ae-af4376e1c4b4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8694</TotalTime>
  <Words>389</Words>
  <Application>Microsoft Office PowerPoint</Application>
  <PresentationFormat>On-screen Show (4:3)</PresentationFormat>
  <Paragraphs>130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234</cp:revision>
  <dcterms:created xsi:type="dcterms:W3CDTF">2019-07-05T11:02:13Z</dcterms:created>
  <dcterms:modified xsi:type="dcterms:W3CDTF">2021-02-07T15:02:51Z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