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6" r:id="rId2"/>
    <p:sldId id="260" r:id="rId3"/>
    <p:sldId id="261" r:id="rId4"/>
    <p:sldId id="262" r:id="rId5"/>
    <p:sldId id="263" r:id="rId6"/>
    <p:sldId id="264" r:id="rId7"/>
    <p:sldId id="265" r:id="rId8"/>
    <p:sldId id="266" r:id="rId9"/>
    <p:sldId id="256" r:id="rId10"/>
    <p:sldId id="259" r:id="rId11"/>
    <p:sldId id="307" r:id="rId12"/>
    <p:sldId id="267" r:id="rId13"/>
    <p:sldId id="269" r:id="rId14"/>
    <p:sldId id="270" r:id="rId15"/>
    <p:sldId id="268" r:id="rId16"/>
    <p:sldId id="271" r:id="rId17"/>
    <p:sldId id="273" r:id="rId18"/>
    <p:sldId id="272" r:id="rId19"/>
    <p:sldId id="278" r:id="rId20"/>
    <p:sldId id="304" r:id="rId21"/>
    <p:sldId id="281" r:id="rId22"/>
    <p:sldId id="280" r:id="rId23"/>
    <p:sldId id="305" r:id="rId24"/>
    <p:sldId id="303" r:id="rId25"/>
    <p:sldId id="277" r:id="rId26"/>
    <p:sldId id="279" r:id="rId27"/>
    <p:sldId id="275" r:id="rId28"/>
    <p:sldId id="282" r:id="rId29"/>
    <p:sldId id="283" r:id="rId30"/>
    <p:sldId id="276" r:id="rId31"/>
    <p:sldId id="284" r:id="rId32"/>
    <p:sldId id="285" r:id="rId33"/>
    <p:sldId id="286"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7B1699-71E8-E9F5-9C48-B5E85FD88E28}" v="11" dt="2020-05-15T09:53:18.3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2E7B1699-71E8-E9F5-9C48-B5E85FD88E28}"/>
    <pc:docChg chg="modSld">
      <pc:chgData name="Rachel Harrison" userId="S::rachel.harrison@bramhopeprimaryschool.co.uk::1ceaffb2-cd00-4957-9443-572dfb74df9c" providerId="AD" clId="Web-{2E7B1699-71E8-E9F5-9C48-B5E85FD88E28}" dt="2020-05-15T09:53:18.252" v="9" actId="20577"/>
      <pc:docMkLst>
        <pc:docMk/>
      </pc:docMkLst>
      <pc:sldChg chg="modSp">
        <pc:chgData name="Rachel Harrison" userId="S::rachel.harrison@bramhopeprimaryschool.co.uk::1ceaffb2-cd00-4957-9443-572dfb74df9c" providerId="AD" clId="Web-{2E7B1699-71E8-E9F5-9C48-B5E85FD88E28}" dt="2020-05-15T09:53:18.236" v="8" actId="20577"/>
        <pc:sldMkLst>
          <pc:docMk/>
          <pc:sldMk cId="0" sldId="307"/>
        </pc:sldMkLst>
        <pc:spChg chg="mod">
          <ac:chgData name="Rachel Harrison" userId="S::rachel.harrison@bramhopeprimaryschool.co.uk::1ceaffb2-cd00-4957-9443-572dfb74df9c" providerId="AD" clId="Web-{2E7B1699-71E8-E9F5-9C48-B5E85FD88E28}" dt="2020-05-15T09:53:18.236" v="8" actId="20577"/>
          <ac:spMkLst>
            <pc:docMk/>
            <pc:sldMk cId="0" sldId="30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3253FEC-97FC-4174-B330-E92400EA75FE}" type="datetimeFigureOut">
              <a:rPr lang="en-US" smtClean="0"/>
              <a:pPr/>
              <a:t>5/15/2020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253FEC-97FC-4174-B330-E92400EA75FE}" type="datetimeFigureOut">
              <a:rPr lang="en-US" smtClean="0"/>
              <a:pPr/>
              <a:t>5/15/2020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253FEC-97FC-4174-B330-E92400EA75FE}" type="datetimeFigureOut">
              <a:rPr lang="en-US" smtClean="0"/>
              <a:pPr/>
              <a:t>5/15/2020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3253FEC-97FC-4174-B330-E92400EA75FE}" type="datetimeFigureOut">
              <a:rPr lang="en-US" smtClean="0"/>
              <a:pPr/>
              <a:t>5/15/2020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3253FEC-97FC-4174-B330-E92400EA75FE}" type="datetimeFigureOut">
              <a:rPr lang="en-US" smtClean="0"/>
              <a:pPr/>
              <a:t>5/15/2020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3253FEC-97FC-4174-B330-E92400EA75FE}" type="datetimeFigureOut">
              <a:rPr lang="en-US" smtClean="0"/>
              <a:pPr/>
              <a:t>5/15/2020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253FEC-97FC-4174-B330-E92400EA75FE}" type="datetimeFigureOut">
              <a:rPr lang="en-US" smtClean="0"/>
              <a:pPr/>
              <a:t>5/15/2020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253FEC-97FC-4174-B330-E92400EA75FE}" type="datetimeFigureOut">
              <a:rPr lang="en-US" smtClean="0"/>
              <a:pPr/>
              <a:t>5/15/2020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253FEC-97FC-4174-B330-E92400EA75FE}" type="datetimeFigureOut">
              <a:rPr lang="en-US" smtClean="0"/>
              <a:pPr/>
              <a:t>5/15/2020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253FEC-97FC-4174-B330-E92400EA75FE}" type="datetimeFigureOut">
              <a:rPr lang="en-US" smtClean="0"/>
              <a:pPr/>
              <a:t>5/15/2020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253FEC-97FC-4174-B330-E92400EA75FE}" type="datetimeFigureOut">
              <a:rPr lang="en-US" smtClean="0"/>
              <a:pPr/>
              <a:t>5/15/2020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A8724A-5481-4928-8C55-81767D06005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253FEC-97FC-4174-B330-E92400EA75FE}" type="datetimeFigureOut">
              <a:rPr lang="en-US" smtClean="0"/>
              <a:pPr/>
              <a:t>5/15/2020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A8724A-5481-4928-8C55-81767D06005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hyperlink" Target="http://www.google.co.uk/url?sa=i&amp;rct=j&amp;q=&amp;esrc=s&amp;source=images&amp;cd=&amp;cad=rja&amp;uact=8&amp;ved=0ahUKEwjP4c_o3ovMAhVJ1hQKHdhCDv0QjRwIBw&amp;url=http://bibleresearch.info/&amp;bvm=bv.119408272,d.d24&amp;psig=AFQjCNGHEtc-h15HlGC4TExqD6Yy-y5W_Q&amp;ust=1460641241936480" TargetMode="External"/><Relationship Id="rId13" Type="http://schemas.openxmlformats.org/officeDocument/2006/relationships/image" Target="../media/image7.jpeg"/><Relationship Id="rId3" Type="http://schemas.openxmlformats.org/officeDocument/2006/relationships/image" Target="../media/image2.gif"/><Relationship Id="rId7" Type="http://schemas.openxmlformats.org/officeDocument/2006/relationships/image" Target="../media/image4.jpeg"/><Relationship Id="rId12" Type="http://schemas.openxmlformats.org/officeDocument/2006/relationships/hyperlink" Target="http://www.google.co.uk/url?sa=i&amp;rct=j&amp;q=&amp;esrc=s&amp;source=images&amp;cd=&amp;cad=rja&amp;uact=8&amp;ved=0ahUKEwin-Lyl34vMAhVIVhQKHbS0DJwQjRwIBw&amp;url=http://www.theprospect.net/3-reasons-why-reading-is-important-seriously-though-go-read-a-book-10365&amp;bvm=bv.119408272,d.d24&amp;psig=AFQjCNEHvTVtx_Fz_chpnF-skNwivnVsNw&amp;ust=1460641340321024" TargetMode="External"/><Relationship Id="rId2" Type="http://schemas.openxmlformats.org/officeDocument/2006/relationships/hyperlink" Target="http://www.google.co.uk/url?sa=i&amp;rct=j&amp;q=&amp;esrc=s&amp;source=images&amp;cd=&amp;cad=rja&amp;uact=8&amp;ved=0ahUKEwj1uLbz3YvMAhWJtBQKHQz9Ch4QjRwIBw&amp;url=http://bloggingyoungfogey.blogspot.com/2011_02_01_archive.html&amp;psig=AFQjCNFcvooqXAnt1jsnBksRJOoZRF3vkA&amp;ust=1460640995489080" TargetMode="External"/><Relationship Id="rId1" Type="http://schemas.openxmlformats.org/officeDocument/2006/relationships/slideLayout" Target="../slideLayouts/slideLayout2.xml"/><Relationship Id="rId6" Type="http://schemas.openxmlformats.org/officeDocument/2006/relationships/hyperlink" Target="http://www.google.co.uk/url?sa=i&amp;rct=j&amp;q=&amp;esrc=s&amp;source=images&amp;cd=&amp;cad=rja&amp;uact=8&amp;ved=0ahUKEwjWv5nZ3ovMAhXLVxQKHU6ZCs8QjRwIBw&amp;url=http://www.dreamstime.com/royalty-free-stock-photos-british-paper-currency-coins-image29663718&amp;bvm=bv.119408272,d.d24&amp;psig=AFQjCNEtcicoe4z-s3LFzm05xgEl1_0RKw&amp;ust=1460641188337709" TargetMode="External"/><Relationship Id="rId11" Type="http://schemas.openxmlformats.org/officeDocument/2006/relationships/image" Target="../media/image6.jpeg"/><Relationship Id="rId5" Type="http://schemas.openxmlformats.org/officeDocument/2006/relationships/image" Target="../media/image3.png"/><Relationship Id="rId10" Type="http://schemas.openxmlformats.org/officeDocument/2006/relationships/hyperlink" Target="http://www.google.co.uk/url?sa=i&amp;rct=j&amp;q=&amp;esrc=s&amp;source=images&amp;cd=&amp;cad=rja&amp;uact=8&amp;ved=0ahUKEwiC4MCD34vMAhVDVhQKHduoCIkQjRwIBw&amp;url=http://www.thewritingdesk.co.uk/showproduct.php?id=1074&amp;bvm=bv.119408272,d.d24&amp;psig=AFQjCNFauZ-pdLuW8yqZKEpvPFH3UY7RDQ&amp;ust=1460641299287273" TargetMode="External"/><Relationship Id="rId4" Type="http://schemas.openxmlformats.org/officeDocument/2006/relationships/hyperlink" Target="http://www.google.co.uk/url?sa=i&amp;rct=j&amp;q=&amp;esrc=s&amp;source=images&amp;cd=&amp;cad=rja&amp;uact=8&amp;ved=0ahUKEwjO9-iw3ovMAhVIShQKHdkJBOgQjRwIBw&amp;url=http://pngimg.com/img/weapons/sword&amp;bvm=bv.119408272,d.d24&amp;psig=AFQjCNGdDwGi-42kexzOJS6jh7OMvmiLHQ&amp;ust=1460641131040934" TargetMode="External"/><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hyperlink" Target="http://www.google.co.uk/url?sa=i&amp;rct=j&amp;q=&amp;esrc=s&amp;source=images&amp;cd=&amp;cad=rja&amp;uact=8&amp;ved=0ahUKEwj1uLbz3YvMAhWJtBQKHQz9Ch4QjRwIBw&amp;url=http://bloggingyoungfogey.blogspot.com/2011_02_01_archive.html&amp;psig=AFQjCNFcvooqXAnt1jsnBksRJOoZRF3vkA&amp;ust=1460640995489080"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google.co.uk/url?sa=i&amp;rct=j&amp;q=&amp;esrc=s&amp;source=images&amp;cd=&amp;cad=rja&amp;uact=8&amp;ved=0ahUKEwjO9-iw3ovMAhVIShQKHdkJBOgQjRwIBw&amp;url=http://pngimg.com/img/weapons/sword&amp;bvm=bv.119408272,d.d24&amp;psig=AFQjCNGdDwGi-42kexzOJS6jh7OMvmiLHQ&amp;ust=1460641131040934"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uk/url?sa=i&amp;rct=j&amp;q=&amp;esrc=s&amp;source=images&amp;cd=&amp;cad=rja&amp;uact=8&amp;ved=0ahUKEwjWv5nZ3ovMAhXLVxQKHU6ZCs8QjRwIBw&amp;url=http://www.dreamstime.com/royalty-free-stock-photos-british-paper-currency-coins-image29663718&amp;bvm=bv.119408272,d.d24&amp;psig=AFQjCNEtcicoe4z-s3LFzm05xgEl1_0RKw&amp;ust=1460641188337709"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google.co.uk/url?sa=i&amp;rct=j&amp;q=&amp;esrc=s&amp;source=images&amp;cd=&amp;cad=rja&amp;uact=8&amp;ved=0ahUKEwjP4c_o3ovMAhVJ1hQKHdhCDv0QjRwIBw&amp;url=http://bibleresearch.info/&amp;bvm=bv.119408272,d.d24&amp;psig=AFQjCNGHEtc-h15HlGC4TExqD6Yy-y5W_Q&amp;ust=1460641241936480"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url?sa=i&amp;rct=j&amp;q=&amp;esrc=s&amp;source=images&amp;cd=&amp;cad=rja&amp;uact=8&amp;ved=0ahUKEwiC4MCD34vMAhVDVhQKHduoCIkQjRwIBw&amp;url=http://www.thewritingdesk.co.uk/showproduct.php?id=1074&amp;bvm=bv.119408272,d.d24&amp;psig=AFQjCNFauZ-pdLuW8yqZKEpvPFH3UY7RDQ&amp;ust=1460641299287273"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google.co.uk/url?sa=i&amp;rct=j&amp;q=&amp;esrc=s&amp;source=images&amp;cd=&amp;cad=rja&amp;uact=8&amp;ved=0ahUKEwin-Lyl34vMAhVIVhQKHbS0DJwQjRwIBw&amp;url=http://www.theprospect.net/3-reasons-why-reading-is-important-seriously-though-go-read-a-book-10365&amp;bvm=bv.119408272,d.d24&amp;psig=AFQjCNEHvTVtx_Fz_chpnF-skNwivnVsNw&amp;ust=1460641340321024"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uk/url?sa=i&amp;rct=j&amp;q=&amp;esrc=s&amp;source=images&amp;cd=&amp;cad=rja&amp;uact=8&amp;ved=0ahUKEwikwa7v4YvMAhUCwBQKHTQVBvkQjRwIBw&amp;url=http://hoocher.com/William_the_Conqueror/William_the_Conqueror.htm&amp;psig=AFQjCNGmUsZDEb-8pV_OySTa0AhLENv4uA&amp;ust=1460642044542232" TargetMode="Externa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hyperlink" Target="https://www.google.co.uk/url?sa=i&amp;rct=j&amp;q=&amp;esrc=s&amp;source=images&amp;cd=&amp;cad=rja&amp;uact=8&amp;ved=0ahUKEwiehr2D4ovMAhWDORQKHW85BSgQjRwIBw&amp;url=https://sraisablog.wordpress.com/2013/02/11/comparison-tigranes-the-great-and-william-the-conqueror/&amp;psig=AFQjCNG4x4cpDXLuBxM_SP6NCrguIsXDJw&amp;ust=1460642105779091"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google.co.uk/url?sa=i&amp;rct=j&amp;q=&amp;esrc=s&amp;source=images&amp;cd=&amp;cad=rja&amp;uact=8&amp;ved=0ahUKEwiDotiv44vMAhWFUhQKHVOLDrgQjRwIBw&amp;url=http://www.thenagain.info/WebChron/WestEurope/Hastings.html&amp;bvm=bv.119408272,d.d24&amp;psig=AFQjCNHT94Bex2UbI6YxKY7VD4uQYXFxWg&amp;ust=1460642445546510" TargetMode="Externa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hyperlink" Target="http://www.google.co.uk/url?sa=i&amp;rct=j&amp;q=&amp;esrc=s&amp;source=images&amp;cd=&amp;cad=rja&amp;uact=8&amp;ved=0ahUKEwi8iIrG44vMAhVCthQKHYKtB1cQjRwIBw&amp;url=http://resources.woodlands-junior.kent.sch.uk/homework/bt/weapon.htm&amp;bvm=bv.119408272,d.d24&amp;psig=AFQjCNHT94Bex2UbI6YxKY7VD4uQYXFxWg&amp;ust=1460642445546510"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google.co.uk/url?sa=i&amp;rct=j&amp;q=&amp;esrc=s&amp;source=images&amp;cd=&amp;cad=rja&amp;uact=8&amp;ved=0ahUKEwjm5YyP54vMAhVGUhQKHQ3UAI0QjRwIBw&amp;url=http://www.nationalarchives.gov.uk/domesday/discover-domesday/&amp;psig=AFQjCNGB4Q5v6p7mMQsw5jENEzl8QwFtkw&amp;ust=1460643463354714" TargetMode="External"/><Relationship Id="rId1" Type="http://schemas.openxmlformats.org/officeDocument/2006/relationships/slideLayout" Target="../slideLayouts/slideLayout2.xml"/><Relationship Id="rId6" Type="http://schemas.openxmlformats.org/officeDocument/2006/relationships/hyperlink" Target="https://www.youtube.com/watch?v=om_BIzXaVwU" TargetMode="External"/><Relationship Id="rId5" Type="http://schemas.openxmlformats.org/officeDocument/2006/relationships/image" Target="../media/image29.jpeg"/><Relationship Id="rId4" Type="http://schemas.openxmlformats.org/officeDocument/2006/relationships/hyperlink" Target="http://www.google.co.uk/url?sa=i&amp;rct=j&amp;q=&amp;esrc=s&amp;source=images&amp;cd=&amp;cad=rja&amp;uact=8&amp;ved=0ahUKEwio5uSe54vMAhUBxRQKHUEIDWcQjRwIBw&amp;url=http://www.manorialcounselltd.co.uk/domesday-book-bring-barons-line/&amp;psig=AFQjCNGB4Q5v6p7mMQsw5jENEzl8QwFtkw&amp;ust=1460643463354714"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www.google.co.uk/url?sa=i&amp;rct=j&amp;q=&amp;esrc=s&amp;source=images&amp;cd=&amp;cad=rja&amp;uact=8&amp;ved=0ahUKEwiOjLfkrYzMAhXKlxoKHZAkD7UQjRwIBw&amp;url=http://www.rmg.co.uk/discover/explore/henry-viii-and-his-navy&amp;bvm=bv.119408272,d.d24&amp;psig=AFQjCNHmtz2oSpZJKt_vSYo_CnRbR9-bBQ&amp;ust=1460662396296594" TargetMode="Externa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google.co.uk/url?sa=i&amp;rct=j&amp;q=&amp;esrc=s&amp;source=images&amp;cd=&amp;cad=rja&amp;uact=8&amp;ved=0ahUKEwj0i8PJot_MAhUqCcAKHWL3B8sQjRwIBw&amp;url=http://www.tudorhorse.com/&amp;bvm=bv.122129774,d.ZGg&amp;psig=AFQjCNHsyeFseiG_BM-KTWhJCdpUGOaNzw&amp;ust=1463511289621805"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google.co.uk/url?sa=i&amp;rct=j&amp;q=&amp;esrc=s&amp;source=images&amp;cd=&amp;cad=rja&amp;uact=8&amp;ved=0ahUKEwiL4O39ot_MAhUmLMAKHW-pB8kQjRwIBw&amp;url=http://www.gettyimages.co.uk/detail/news-photo/the-banquet-of-henry-viii-in-york-place-found-in-the-news-photo/520723991&amp;bvm=bv.122129774,d.ZGg&amp;psig=AFQjCNFV-P9XA3J8hGXVMzz9seeFH4nHJA&amp;ust=1463511392941786"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jkh7Kq_-XMAhVkIcAKHcCgB0IQjRwIBw&amp;url=http://spiritualityhealth.com/blog/fleda-brown/tuning-our-lute-strings&amp;psig=AFQjCNFlPDT2BSl34oSNMoWldMSV6dhbfw&amp;ust=1463742352574758" TargetMode="External"/><Relationship Id="rId2" Type="http://schemas.openxmlformats.org/officeDocument/2006/relationships/hyperlink" Target="http://www.bbc.co.uk/schools/primaryhistory/famouspeople/henry_viii/glossary/index.shtml" TargetMode="Externa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www.google.co.uk/url?sa=i&amp;rct=j&amp;q=&amp;esrc=s&amp;source=images&amp;cd=&amp;cad=rja&amp;uact=8&amp;ved=0ahUKEwiirqSBot_MAhUoLMAKHV_LAhoQjRwIBw&amp;url=http://englishhistory.net/tudor/monarchs/henry-the-8th/&amp;psig=AFQjCNE96-Lwdr87PFpKnM0Eo_N0r2clcA&amp;ust=1463511140032703"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bbc.co.uk/schools/primaryhistory/famouspeople/henry_viii/glossary/index.shtml"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www.google.co.uk/url?sa=i&amp;rct=j&amp;q=&amp;esrc=s&amp;source=images&amp;cd=&amp;cad=rja&amp;uact=8&amp;ved=0ahUKEwjq8L_inI7MAhXCPxoKHViIDAsQjRwIBw&amp;url=http://www.clinkhostels.com/london/guide/buckingham-palace-royal-family/&amp;psig=AFQjCNHINHUn1DaTpECONH8_z9vMGgHp7A&amp;ust=1460726590701786"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youtube.com/watch?v=D3dR7u7TPNo" TargetMode="External"/><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hyperlink" Target="https://www.bing.com/videos/search?q=national+anthem+god+save+our+queen+youtube&amp;&amp;view=detail&amp;mid=B58D012A696E93D491BBB58D012A696E93D491BB&amp;&amp;FORM=VDRVRV"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hyperlink" Target="http://www.google.co.uk/url?sa=i&amp;rct=j&amp;q=&amp;esrc=s&amp;source=images&amp;cd=&amp;cad=rja&amp;uact=8&amp;ved=0ahUKEwjYpfPln47MAhUHVBQKHdgYCgsQjRwIBw&amp;url=http://www.biography.com/people/queen-elizabeth-ii-9286165&amp;psig=AFQjCNFyj9Aa-sq46owJigYsFqk0OdyPiA&amp;ust=1460727274172932" TargetMode="External"/><Relationship Id="rId3" Type="http://schemas.openxmlformats.org/officeDocument/2006/relationships/image" Target="../media/image55.jpeg"/><Relationship Id="rId7" Type="http://schemas.openxmlformats.org/officeDocument/2006/relationships/image" Target="../media/image57.jpeg"/><Relationship Id="rId2" Type="http://schemas.openxmlformats.org/officeDocument/2006/relationships/hyperlink" Target="http://www.google.co.uk/url?sa=i&amp;rct=j&amp;q=&amp;esrc=s&amp;source=images&amp;cd=&amp;cad=rja&amp;uact=8&amp;ved=0ahUKEwiX3uCon47MAhXH1xQKHTkiCQMQjRwIBw&amp;url=http://www.usatoday.com/picture-gallery/life/2015/08/25/sixty-three-years-and-counting-for-reign-of-queen-elizabeth-ii/32346583/&amp;psig=AFQjCNFyj9Aa-sq46owJigYsFqk0OdyPiA&amp;ust=1460727274172932" TargetMode="External"/><Relationship Id="rId1" Type="http://schemas.openxmlformats.org/officeDocument/2006/relationships/slideLayout" Target="../slideLayouts/slideLayout2.xml"/><Relationship Id="rId6" Type="http://schemas.openxmlformats.org/officeDocument/2006/relationships/hyperlink" Target="http://www.google.co.uk/url?sa=i&amp;rct=j&amp;q=&amp;esrc=s&amp;source=images&amp;cd=&amp;cad=rja&amp;uact=8&amp;ved=0ahUKEwiajI_On47MAhVMuxQKHdiwDyQQjRwIBw&amp;url=http://www.popsugar.com/entertainment/Queen-Elizabeth-II-Critiques-Downton-Abbey-38307184&amp;psig=AFQjCNFyj9Aa-sq46owJigYsFqk0OdyPiA&amp;ust=1460727274172932" TargetMode="External"/><Relationship Id="rId5" Type="http://schemas.openxmlformats.org/officeDocument/2006/relationships/image" Target="../media/image56.jpeg"/><Relationship Id="rId4" Type="http://schemas.openxmlformats.org/officeDocument/2006/relationships/hyperlink" Target="http://www.google.co.uk/url?sa=i&amp;rct=j&amp;q=&amp;esrc=s&amp;source=images&amp;cd=&amp;cad=rja&amp;uact=8&amp;ved=0ahUKEwirhJLFn47MAhWGVhQKHS0TAiwQjRwIBw&amp;url=http://www.webwombat.com.au/careers_ed/education/queen-elizabeth-ii.htm&amp;psig=AFQjCNFyj9Aa-sq46owJigYsFqk0OdyPiA&amp;ust=1460727274172932" TargetMode="External"/><Relationship Id="rId9"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404664"/>
            <a:ext cx="7200800" cy="1107996"/>
          </a:xfrm>
          <a:prstGeom prst="rect">
            <a:avLst/>
          </a:prstGeom>
        </p:spPr>
        <p:txBody>
          <a:bodyPr wrap="square">
            <a:spAutoFit/>
          </a:bodyPr>
          <a:lstStyle/>
          <a:p>
            <a:pPr algn="ctr"/>
            <a:r>
              <a:rPr lang="en-GB" sz="3000" b="1" dirty="0"/>
              <a:t>What is a monarch?</a:t>
            </a:r>
            <a:endParaRPr lang="en-US" sz="3000" b="1" dirty="0"/>
          </a:p>
          <a:p>
            <a:endParaRPr lang="en-US" dirty="0"/>
          </a:p>
          <a:p>
            <a:pPr algn="ctr"/>
            <a:r>
              <a:rPr lang="en-US" dirty="0"/>
              <a:t>a sovereign head of state, especially a king, queen, or emperor.</a:t>
            </a:r>
          </a:p>
        </p:txBody>
      </p:sp>
      <p:pic>
        <p:nvPicPr>
          <p:cNvPr id="1026" name="Picture 2" descr="Crown Monarch King Royal family , crown transparent background PNG ..."/>
          <p:cNvPicPr>
            <a:picLocks noChangeAspect="1" noChangeArrowheads="1"/>
          </p:cNvPicPr>
          <p:nvPr/>
        </p:nvPicPr>
        <p:blipFill>
          <a:blip r:embed="rId2" cstate="print"/>
          <a:srcRect/>
          <a:stretch>
            <a:fillRect/>
          </a:stretch>
        </p:blipFill>
        <p:spPr bwMode="auto">
          <a:xfrm>
            <a:off x="2195736" y="1916832"/>
            <a:ext cx="4896544" cy="4051891"/>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Monarch?</a:t>
            </a:r>
          </a:p>
        </p:txBody>
      </p:sp>
      <p:pic>
        <p:nvPicPr>
          <p:cNvPr id="4098" name="Picture 2" descr="http://1.bp.blogspot.com/_5ROfllKLKUg/TUlV4qiWN4I/AAAAAAAAApQ/YS534Q18lm4/s1600/kingcrown.gif">
            <a:hlinkClick r:id="rId2"/>
          </p:cNvPr>
          <p:cNvPicPr>
            <a:picLocks noChangeAspect="1" noChangeArrowheads="1"/>
          </p:cNvPicPr>
          <p:nvPr/>
        </p:nvPicPr>
        <p:blipFill>
          <a:blip r:embed="rId3" cstate="print"/>
          <a:srcRect/>
          <a:stretch>
            <a:fillRect/>
          </a:stretch>
        </p:blipFill>
        <p:spPr bwMode="auto">
          <a:xfrm rot="20891828">
            <a:off x="282481" y="626826"/>
            <a:ext cx="2247689" cy="2994379"/>
          </a:xfrm>
          <a:prstGeom prst="rect">
            <a:avLst/>
          </a:prstGeom>
          <a:noFill/>
        </p:spPr>
      </p:pic>
      <p:pic>
        <p:nvPicPr>
          <p:cNvPr id="4100" name="Picture 4" descr="http://pngimg.com/upload/sword_PNG5518.png">
            <a:hlinkClick r:id="rId4"/>
          </p:cNvPr>
          <p:cNvPicPr>
            <a:picLocks noChangeAspect="1" noChangeArrowheads="1"/>
          </p:cNvPicPr>
          <p:nvPr/>
        </p:nvPicPr>
        <p:blipFill>
          <a:blip r:embed="rId5" cstate="print"/>
          <a:srcRect/>
          <a:stretch>
            <a:fillRect/>
          </a:stretch>
        </p:blipFill>
        <p:spPr bwMode="auto">
          <a:xfrm>
            <a:off x="3714744" y="2857496"/>
            <a:ext cx="3714776" cy="2010891"/>
          </a:xfrm>
          <a:prstGeom prst="rect">
            <a:avLst/>
          </a:prstGeom>
          <a:noFill/>
        </p:spPr>
      </p:pic>
      <p:sp>
        <p:nvSpPr>
          <p:cNvPr id="4102" name="AutoShape 6" descr="Image result for british money"/>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104" name="AutoShape 8" descr="Image result for british money"/>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106" name="Picture 10" descr="http://thumbs.dreamstime.com/x/british-currency-11510306.jpg">
            <a:hlinkClick r:id="rId6"/>
          </p:cNvPr>
          <p:cNvPicPr>
            <a:picLocks noChangeAspect="1" noChangeArrowheads="1"/>
          </p:cNvPicPr>
          <p:nvPr/>
        </p:nvPicPr>
        <p:blipFill>
          <a:blip r:embed="rId7" cstate="print"/>
          <a:srcRect/>
          <a:stretch>
            <a:fillRect/>
          </a:stretch>
        </p:blipFill>
        <p:spPr bwMode="auto">
          <a:xfrm>
            <a:off x="5749790" y="4429132"/>
            <a:ext cx="3060837" cy="2043109"/>
          </a:xfrm>
          <a:prstGeom prst="rect">
            <a:avLst/>
          </a:prstGeom>
          <a:noFill/>
        </p:spPr>
      </p:pic>
      <p:pic>
        <p:nvPicPr>
          <p:cNvPr id="4108" name="Picture 12" descr="http://bibleresearch.info/assets/bible_en.png">
            <a:hlinkClick r:id="rId8"/>
          </p:cNvPr>
          <p:cNvPicPr>
            <a:picLocks noChangeAspect="1" noChangeArrowheads="1"/>
          </p:cNvPicPr>
          <p:nvPr/>
        </p:nvPicPr>
        <p:blipFill>
          <a:blip r:embed="rId9" cstate="print"/>
          <a:srcRect/>
          <a:stretch>
            <a:fillRect/>
          </a:stretch>
        </p:blipFill>
        <p:spPr bwMode="auto">
          <a:xfrm rot="1377495">
            <a:off x="6822259" y="497543"/>
            <a:ext cx="1934920" cy="2376324"/>
          </a:xfrm>
          <a:prstGeom prst="rect">
            <a:avLst/>
          </a:prstGeom>
          <a:noFill/>
        </p:spPr>
      </p:pic>
      <p:pic>
        <p:nvPicPr>
          <p:cNvPr id="4110" name="Picture 14" descr="http://www.thewritingdesk.co.uk/sailor/kingofpens_crosspoint.jpg">
            <a:hlinkClick r:id="rId10"/>
          </p:cNvPr>
          <p:cNvPicPr>
            <a:picLocks noChangeAspect="1" noChangeArrowheads="1"/>
          </p:cNvPicPr>
          <p:nvPr/>
        </p:nvPicPr>
        <p:blipFill>
          <a:blip r:embed="rId11" cstate="print"/>
          <a:srcRect/>
          <a:stretch>
            <a:fillRect/>
          </a:stretch>
        </p:blipFill>
        <p:spPr bwMode="auto">
          <a:xfrm>
            <a:off x="2895848" y="1928802"/>
            <a:ext cx="2747721" cy="1553712"/>
          </a:xfrm>
          <a:prstGeom prst="rect">
            <a:avLst/>
          </a:prstGeom>
          <a:noFill/>
        </p:spPr>
      </p:pic>
      <p:pic>
        <p:nvPicPr>
          <p:cNvPr id="4112" name="Picture 16" descr="http://www.theprospect.net/wp-content/uploads/2013/11/reading-a-book.jpg">
            <a:hlinkClick r:id="rId12"/>
          </p:cNvPr>
          <p:cNvPicPr>
            <a:picLocks noChangeAspect="1" noChangeArrowheads="1"/>
          </p:cNvPicPr>
          <p:nvPr/>
        </p:nvPicPr>
        <p:blipFill>
          <a:blip r:embed="rId13" cstate="print"/>
          <a:srcRect/>
          <a:stretch>
            <a:fillRect/>
          </a:stretch>
        </p:blipFill>
        <p:spPr bwMode="auto">
          <a:xfrm>
            <a:off x="285720" y="4572008"/>
            <a:ext cx="3286148" cy="1971689"/>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Crown</a:t>
            </a:r>
          </a:p>
        </p:txBody>
      </p:sp>
      <p:pic>
        <p:nvPicPr>
          <p:cNvPr id="4" name="Picture 2" descr="http://1.bp.blogspot.com/_5ROfllKLKUg/TUlV4qiWN4I/AAAAAAAAApQ/YS534Q18lm4/s1600/kingcrown.gif">
            <a:hlinkClick r:id="rId2"/>
          </p:cNvPr>
          <p:cNvPicPr>
            <a:picLocks noGrp="1" noChangeAspect="1" noChangeArrowheads="1"/>
          </p:cNvPicPr>
          <p:nvPr>
            <p:ph idx="1"/>
          </p:nvPr>
        </p:nvPicPr>
        <p:blipFill>
          <a:blip r:embed="rId3" cstate="print"/>
          <a:srcRect/>
          <a:stretch>
            <a:fillRect/>
          </a:stretch>
        </p:blipFill>
        <p:spPr bwMode="auto">
          <a:xfrm rot="20891828">
            <a:off x="971011" y="1376710"/>
            <a:ext cx="2857500" cy="3810000"/>
          </a:xfrm>
          <a:prstGeom prst="rect">
            <a:avLst/>
          </a:prstGeom>
          <a:noFill/>
        </p:spPr>
      </p:pic>
      <p:sp>
        <p:nvSpPr>
          <p:cNvPr id="5" name="TextBox 4"/>
          <p:cNvSpPr txBox="1"/>
          <p:nvPr/>
        </p:nvSpPr>
        <p:spPr>
          <a:xfrm>
            <a:off x="3786182" y="2071678"/>
            <a:ext cx="4786346" cy="1323439"/>
          </a:xfrm>
          <a:prstGeom prst="rect">
            <a:avLst/>
          </a:prstGeom>
          <a:noFill/>
        </p:spPr>
        <p:txBody>
          <a:bodyPr wrap="square" rtlCol="0">
            <a:spAutoFit/>
          </a:bodyPr>
          <a:lstStyle/>
          <a:p>
            <a:pPr algn="ctr"/>
            <a:r>
              <a:rPr lang="en-GB" sz="4000" dirty="0"/>
              <a:t>Represents the monarchs position.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Sword</a:t>
            </a:r>
          </a:p>
        </p:txBody>
      </p:sp>
      <p:pic>
        <p:nvPicPr>
          <p:cNvPr id="4" name="Picture 4" descr="http://pngimg.com/upload/sword_PNG5518.png">
            <a:hlinkClick r:id="rId2"/>
          </p:cNvPr>
          <p:cNvPicPr>
            <a:picLocks noChangeAspect="1" noChangeArrowheads="1"/>
          </p:cNvPicPr>
          <p:nvPr/>
        </p:nvPicPr>
        <p:blipFill>
          <a:blip r:embed="rId3" cstate="print"/>
          <a:srcRect/>
          <a:stretch>
            <a:fillRect/>
          </a:stretch>
        </p:blipFill>
        <p:spPr bwMode="auto">
          <a:xfrm rot="21246072">
            <a:off x="2945977" y="2889152"/>
            <a:ext cx="6354165" cy="3439651"/>
          </a:xfrm>
          <a:prstGeom prst="rect">
            <a:avLst/>
          </a:prstGeom>
          <a:noFill/>
        </p:spPr>
      </p:pic>
      <p:sp>
        <p:nvSpPr>
          <p:cNvPr id="5" name="TextBox 4"/>
          <p:cNvSpPr txBox="1"/>
          <p:nvPr/>
        </p:nvSpPr>
        <p:spPr>
          <a:xfrm>
            <a:off x="428596" y="1214422"/>
            <a:ext cx="4786346" cy="3785652"/>
          </a:xfrm>
          <a:prstGeom prst="rect">
            <a:avLst/>
          </a:prstGeom>
          <a:noFill/>
        </p:spPr>
        <p:txBody>
          <a:bodyPr wrap="square" rtlCol="0">
            <a:spAutoFit/>
          </a:bodyPr>
          <a:lstStyle/>
          <a:p>
            <a:pPr algn="ctr"/>
            <a:r>
              <a:rPr lang="en-GB" sz="4000" dirty="0"/>
              <a:t>Represents the monarch needs to be able to defend their kingdom from enemies who might want to take it over.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Money</a:t>
            </a:r>
          </a:p>
        </p:txBody>
      </p:sp>
      <p:pic>
        <p:nvPicPr>
          <p:cNvPr id="4" name="Picture 10" descr="http://thumbs.dreamstime.com/x/british-currency-11510306.jpg">
            <a:hlinkClick r:id="rId2"/>
          </p:cNvPr>
          <p:cNvPicPr>
            <a:picLocks noChangeAspect="1" noChangeArrowheads="1"/>
          </p:cNvPicPr>
          <p:nvPr/>
        </p:nvPicPr>
        <p:blipFill>
          <a:blip r:embed="rId3" cstate="print"/>
          <a:srcRect/>
          <a:stretch>
            <a:fillRect/>
          </a:stretch>
        </p:blipFill>
        <p:spPr bwMode="auto">
          <a:xfrm>
            <a:off x="4786582" y="3786190"/>
            <a:ext cx="4024046" cy="2686051"/>
          </a:xfrm>
          <a:prstGeom prst="rect">
            <a:avLst/>
          </a:prstGeom>
          <a:noFill/>
        </p:spPr>
      </p:pic>
      <p:sp>
        <p:nvSpPr>
          <p:cNvPr id="5" name="TextBox 4"/>
          <p:cNvSpPr txBox="1"/>
          <p:nvPr/>
        </p:nvSpPr>
        <p:spPr>
          <a:xfrm>
            <a:off x="571472" y="1500174"/>
            <a:ext cx="4786346" cy="1938992"/>
          </a:xfrm>
          <a:prstGeom prst="rect">
            <a:avLst/>
          </a:prstGeom>
          <a:noFill/>
        </p:spPr>
        <p:txBody>
          <a:bodyPr wrap="square" rtlCol="0">
            <a:spAutoFit/>
          </a:bodyPr>
          <a:lstStyle/>
          <a:p>
            <a:pPr algn="ctr"/>
            <a:r>
              <a:rPr lang="en-GB" sz="4000" dirty="0"/>
              <a:t>Money is needed to pay for things their people need.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Bible</a:t>
            </a:r>
          </a:p>
        </p:txBody>
      </p:sp>
      <p:pic>
        <p:nvPicPr>
          <p:cNvPr id="4" name="Picture 12" descr="http://bibleresearch.info/assets/bible_en.png">
            <a:hlinkClick r:id="rId2"/>
          </p:cNvPr>
          <p:cNvPicPr>
            <a:picLocks noChangeAspect="1" noChangeArrowheads="1"/>
          </p:cNvPicPr>
          <p:nvPr/>
        </p:nvPicPr>
        <p:blipFill>
          <a:blip r:embed="rId3" cstate="print"/>
          <a:srcRect/>
          <a:stretch>
            <a:fillRect/>
          </a:stretch>
        </p:blipFill>
        <p:spPr bwMode="auto">
          <a:xfrm rot="1377495">
            <a:off x="5740164" y="3415639"/>
            <a:ext cx="2836728" cy="3483857"/>
          </a:xfrm>
          <a:prstGeom prst="rect">
            <a:avLst/>
          </a:prstGeom>
          <a:noFill/>
        </p:spPr>
      </p:pic>
      <p:sp>
        <p:nvSpPr>
          <p:cNvPr id="5" name="TextBox 4"/>
          <p:cNvSpPr txBox="1"/>
          <p:nvPr/>
        </p:nvSpPr>
        <p:spPr>
          <a:xfrm>
            <a:off x="571472" y="1785926"/>
            <a:ext cx="4786346" cy="2554545"/>
          </a:xfrm>
          <a:prstGeom prst="rect">
            <a:avLst/>
          </a:prstGeom>
          <a:noFill/>
        </p:spPr>
        <p:txBody>
          <a:bodyPr wrap="square" rtlCol="0">
            <a:spAutoFit/>
          </a:bodyPr>
          <a:lstStyle/>
          <a:p>
            <a:pPr algn="ctr"/>
            <a:r>
              <a:rPr lang="en-GB" sz="4000" dirty="0"/>
              <a:t>A Bible or religious book is to help the monarch to do the right thing.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Pen</a:t>
            </a:r>
          </a:p>
        </p:txBody>
      </p:sp>
      <p:pic>
        <p:nvPicPr>
          <p:cNvPr id="4" name="Picture 14" descr="http://www.thewritingdesk.co.uk/sailor/kingofpens_crosspoint.jpg">
            <a:hlinkClick r:id="rId2"/>
          </p:cNvPr>
          <p:cNvPicPr>
            <a:picLocks noChangeAspect="1" noChangeArrowheads="1"/>
          </p:cNvPicPr>
          <p:nvPr/>
        </p:nvPicPr>
        <p:blipFill>
          <a:blip r:embed="rId3" cstate="print"/>
          <a:srcRect/>
          <a:stretch>
            <a:fillRect/>
          </a:stretch>
        </p:blipFill>
        <p:spPr bwMode="auto">
          <a:xfrm>
            <a:off x="3571868" y="3643314"/>
            <a:ext cx="5214974" cy="2948832"/>
          </a:xfrm>
          <a:prstGeom prst="rect">
            <a:avLst/>
          </a:prstGeom>
          <a:noFill/>
        </p:spPr>
      </p:pic>
      <p:sp>
        <p:nvSpPr>
          <p:cNvPr id="5" name="TextBox 4"/>
          <p:cNvSpPr txBox="1"/>
          <p:nvPr/>
        </p:nvSpPr>
        <p:spPr>
          <a:xfrm>
            <a:off x="571472" y="1500174"/>
            <a:ext cx="4786346" cy="1938992"/>
          </a:xfrm>
          <a:prstGeom prst="rect">
            <a:avLst/>
          </a:prstGeom>
          <a:noFill/>
        </p:spPr>
        <p:txBody>
          <a:bodyPr wrap="square" rtlCol="0">
            <a:spAutoFit/>
          </a:bodyPr>
          <a:lstStyle/>
          <a:p>
            <a:pPr algn="ctr"/>
            <a:r>
              <a:rPr lang="en-GB" sz="4000" dirty="0"/>
              <a:t>The monarch needs to be able to draw up rules and laws.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Book </a:t>
            </a:r>
          </a:p>
        </p:txBody>
      </p:sp>
      <p:pic>
        <p:nvPicPr>
          <p:cNvPr id="4" name="Picture 16" descr="http://www.theprospect.net/wp-content/uploads/2013/11/reading-a-book.jpg">
            <a:hlinkClick r:id="rId2"/>
          </p:cNvPr>
          <p:cNvPicPr>
            <a:picLocks noChangeAspect="1" noChangeArrowheads="1"/>
          </p:cNvPicPr>
          <p:nvPr/>
        </p:nvPicPr>
        <p:blipFill>
          <a:blip r:embed="rId3" cstate="print"/>
          <a:srcRect/>
          <a:stretch>
            <a:fillRect/>
          </a:stretch>
        </p:blipFill>
        <p:spPr bwMode="auto">
          <a:xfrm>
            <a:off x="285719" y="3857628"/>
            <a:ext cx="4476781" cy="2686069"/>
          </a:xfrm>
          <a:prstGeom prst="rect">
            <a:avLst/>
          </a:prstGeom>
          <a:noFill/>
        </p:spPr>
      </p:pic>
      <p:sp>
        <p:nvSpPr>
          <p:cNvPr id="5" name="TextBox 4"/>
          <p:cNvSpPr txBox="1"/>
          <p:nvPr/>
        </p:nvSpPr>
        <p:spPr>
          <a:xfrm>
            <a:off x="4000496" y="1357298"/>
            <a:ext cx="4786346" cy="2554545"/>
          </a:xfrm>
          <a:prstGeom prst="rect">
            <a:avLst/>
          </a:prstGeom>
          <a:noFill/>
        </p:spPr>
        <p:txBody>
          <a:bodyPr wrap="square" rtlCol="0">
            <a:spAutoFit/>
          </a:bodyPr>
          <a:lstStyle/>
          <a:p>
            <a:pPr algn="ctr"/>
            <a:r>
              <a:rPr lang="en-GB" sz="4000" dirty="0"/>
              <a:t>The monarch needs to be able to read the letters and documents.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2" cstate="print"/>
          <a:srcRect/>
          <a:stretch>
            <a:fillRect/>
          </a:stretch>
        </p:blipFill>
        <p:spPr bwMode="auto">
          <a:xfrm>
            <a:off x="142844" y="214290"/>
            <a:ext cx="8794782" cy="6143668"/>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cstate="print"/>
          <a:srcRect/>
          <a:stretch>
            <a:fillRect/>
          </a:stretch>
        </p:blipFill>
        <p:spPr bwMode="auto">
          <a:xfrm>
            <a:off x="5072066" y="4000504"/>
            <a:ext cx="1714512" cy="2095500"/>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cstate="print"/>
          <a:srcRect/>
          <a:stretch>
            <a:fillRect/>
          </a:stretch>
        </p:blipFill>
        <p:spPr bwMode="auto">
          <a:xfrm>
            <a:off x="1643042" y="0"/>
            <a:ext cx="1714512" cy="2038350"/>
          </a:xfrm>
          <a:prstGeom prst="rect">
            <a:avLst/>
          </a:prstGeom>
          <a:noFill/>
          <a:ln w="9525">
            <a:noFill/>
            <a:miter lim="800000"/>
            <a:headEnd/>
            <a:tailEnd/>
          </a:ln>
          <a:effectLst/>
        </p:spPr>
      </p:pic>
      <p:pic>
        <p:nvPicPr>
          <p:cNvPr id="3077" name="Picture 5"/>
          <p:cNvPicPr>
            <a:picLocks noChangeAspect="1" noChangeArrowheads="1"/>
          </p:cNvPicPr>
          <p:nvPr/>
        </p:nvPicPr>
        <p:blipFill>
          <a:blip r:embed="rId4" cstate="print"/>
          <a:srcRect/>
          <a:stretch>
            <a:fillRect/>
          </a:stretch>
        </p:blipFill>
        <p:spPr bwMode="auto">
          <a:xfrm>
            <a:off x="785786" y="4714884"/>
            <a:ext cx="1714512" cy="1981200"/>
          </a:xfrm>
          <a:prstGeom prst="rect">
            <a:avLst/>
          </a:prstGeom>
          <a:noFill/>
          <a:ln w="9525">
            <a:noFill/>
            <a:miter lim="800000"/>
            <a:headEnd/>
            <a:tailEnd/>
          </a:ln>
          <a:effectLst/>
        </p:spPr>
      </p:pic>
      <p:pic>
        <p:nvPicPr>
          <p:cNvPr id="3079" name="Picture 7"/>
          <p:cNvPicPr>
            <a:picLocks noChangeAspect="1" noChangeArrowheads="1"/>
          </p:cNvPicPr>
          <p:nvPr/>
        </p:nvPicPr>
        <p:blipFill>
          <a:blip r:embed="rId5" cstate="print"/>
          <a:srcRect/>
          <a:stretch>
            <a:fillRect/>
          </a:stretch>
        </p:blipFill>
        <p:spPr bwMode="auto">
          <a:xfrm>
            <a:off x="5929322" y="1000108"/>
            <a:ext cx="1714512" cy="2038350"/>
          </a:xfrm>
          <a:prstGeom prst="rect">
            <a:avLst/>
          </a:prstGeom>
          <a:noFill/>
          <a:ln w="9525">
            <a:noFill/>
            <a:miter lim="800000"/>
            <a:headEnd/>
            <a:tailEnd/>
          </a:ln>
          <a:effectLst/>
        </p:spPr>
      </p:pic>
      <p:pic>
        <p:nvPicPr>
          <p:cNvPr id="3080" name="Picture 8"/>
          <p:cNvPicPr>
            <a:picLocks noChangeAspect="1" noChangeArrowheads="1"/>
          </p:cNvPicPr>
          <p:nvPr/>
        </p:nvPicPr>
        <p:blipFill>
          <a:blip r:embed="rId6" cstate="print"/>
          <a:srcRect/>
          <a:stretch>
            <a:fillRect/>
          </a:stretch>
        </p:blipFill>
        <p:spPr bwMode="auto">
          <a:xfrm>
            <a:off x="3786182" y="4357694"/>
            <a:ext cx="1714512" cy="2019300"/>
          </a:xfrm>
          <a:prstGeom prst="rect">
            <a:avLst/>
          </a:prstGeom>
          <a:noFill/>
          <a:ln w="9525">
            <a:noFill/>
            <a:miter lim="800000"/>
            <a:headEnd/>
            <a:tailEnd/>
          </a:ln>
          <a:effectLst/>
        </p:spPr>
      </p:pic>
      <p:pic>
        <p:nvPicPr>
          <p:cNvPr id="3081" name="Picture 9"/>
          <p:cNvPicPr>
            <a:picLocks noChangeAspect="1" noChangeArrowheads="1"/>
          </p:cNvPicPr>
          <p:nvPr/>
        </p:nvPicPr>
        <p:blipFill>
          <a:blip r:embed="rId7" cstate="print"/>
          <a:srcRect/>
          <a:stretch>
            <a:fillRect/>
          </a:stretch>
        </p:blipFill>
        <p:spPr bwMode="auto">
          <a:xfrm>
            <a:off x="6572264" y="3643314"/>
            <a:ext cx="1785950" cy="2057400"/>
          </a:xfrm>
          <a:prstGeom prst="rect">
            <a:avLst/>
          </a:prstGeom>
          <a:noFill/>
          <a:ln w="9525">
            <a:noFill/>
            <a:miter lim="800000"/>
            <a:headEnd/>
            <a:tailEnd/>
          </a:ln>
          <a:effectLst/>
        </p:spPr>
      </p:pic>
      <p:pic>
        <p:nvPicPr>
          <p:cNvPr id="3082" name="Picture 10"/>
          <p:cNvPicPr>
            <a:picLocks noChangeAspect="1" noChangeArrowheads="1"/>
          </p:cNvPicPr>
          <p:nvPr/>
        </p:nvPicPr>
        <p:blipFill>
          <a:blip r:embed="rId8" cstate="print"/>
          <a:srcRect/>
          <a:stretch>
            <a:fillRect/>
          </a:stretch>
        </p:blipFill>
        <p:spPr bwMode="auto">
          <a:xfrm>
            <a:off x="4500562" y="642918"/>
            <a:ext cx="1571636" cy="2028825"/>
          </a:xfrm>
          <a:prstGeom prst="rect">
            <a:avLst/>
          </a:prstGeom>
          <a:noFill/>
          <a:ln w="9525">
            <a:noFill/>
            <a:miter lim="800000"/>
            <a:headEnd/>
            <a:tailEnd/>
          </a:ln>
          <a:effectLst/>
        </p:spPr>
      </p:pic>
      <p:pic>
        <p:nvPicPr>
          <p:cNvPr id="3083" name="Picture 11"/>
          <p:cNvPicPr>
            <a:picLocks noChangeAspect="1" noChangeArrowheads="1"/>
          </p:cNvPicPr>
          <p:nvPr/>
        </p:nvPicPr>
        <p:blipFill>
          <a:blip r:embed="rId9" cstate="print"/>
          <a:srcRect/>
          <a:stretch>
            <a:fillRect/>
          </a:stretch>
        </p:blipFill>
        <p:spPr bwMode="auto">
          <a:xfrm>
            <a:off x="214282" y="0"/>
            <a:ext cx="1643042" cy="2066925"/>
          </a:xfrm>
          <a:prstGeom prst="rect">
            <a:avLst/>
          </a:prstGeom>
          <a:noFill/>
          <a:ln w="9525">
            <a:noFill/>
            <a:miter lim="800000"/>
            <a:headEnd/>
            <a:tailEnd/>
          </a:ln>
          <a:effectLst/>
        </p:spPr>
      </p:pic>
      <p:pic>
        <p:nvPicPr>
          <p:cNvPr id="3084" name="Picture 12"/>
          <p:cNvPicPr>
            <a:picLocks noChangeAspect="1" noChangeArrowheads="1"/>
          </p:cNvPicPr>
          <p:nvPr/>
        </p:nvPicPr>
        <p:blipFill>
          <a:blip r:embed="rId10" cstate="print"/>
          <a:srcRect/>
          <a:stretch>
            <a:fillRect/>
          </a:stretch>
        </p:blipFill>
        <p:spPr bwMode="auto">
          <a:xfrm>
            <a:off x="2357422" y="4500570"/>
            <a:ext cx="1571636" cy="2076450"/>
          </a:xfrm>
          <a:prstGeom prst="rect">
            <a:avLst/>
          </a:prstGeom>
          <a:noFill/>
          <a:ln w="9525">
            <a:noFill/>
            <a:miter lim="800000"/>
            <a:headEnd/>
            <a:tailEnd/>
          </a:ln>
          <a:effectLst/>
        </p:spPr>
      </p:pic>
      <p:pic>
        <p:nvPicPr>
          <p:cNvPr id="3085" name="Picture 13"/>
          <p:cNvPicPr>
            <a:picLocks noChangeAspect="1" noChangeArrowheads="1"/>
          </p:cNvPicPr>
          <p:nvPr/>
        </p:nvPicPr>
        <p:blipFill>
          <a:blip r:embed="rId11" cstate="print"/>
          <a:srcRect/>
          <a:stretch>
            <a:fillRect/>
          </a:stretch>
        </p:blipFill>
        <p:spPr bwMode="auto">
          <a:xfrm>
            <a:off x="3143240" y="357166"/>
            <a:ext cx="1571636" cy="2028825"/>
          </a:xfrm>
          <a:prstGeom prst="rect">
            <a:avLst/>
          </a:prstGeom>
          <a:noFill/>
          <a:ln w="9525">
            <a:noFill/>
            <a:miter lim="800000"/>
            <a:headEnd/>
            <a:tailEnd/>
          </a:ln>
          <a:effectLst/>
        </p:spPr>
      </p:pic>
      <p:sp>
        <p:nvSpPr>
          <p:cNvPr id="13" name="TextBox 12"/>
          <p:cNvSpPr txBox="1"/>
          <p:nvPr/>
        </p:nvSpPr>
        <p:spPr>
          <a:xfrm>
            <a:off x="2143108" y="2071678"/>
            <a:ext cx="642942" cy="400110"/>
          </a:xfrm>
          <a:prstGeom prst="rect">
            <a:avLst/>
          </a:prstGeom>
          <a:noFill/>
        </p:spPr>
        <p:txBody>
          <a:bodyPr wrap="square" rtlCol="0">
            <a:spAutoFit/>
          </a:bodyPr>
          <a:lstStyle/>
          <a:p>
            <a:pPr algn="ctr"/>
            <a:r>
              <a:rPr lang="en-GB" sz="2000" dirty="0">
                <a:solidFill>
                  <a:srgbClr val="FF0000"/>
                </a:solidFill>
              </a:rPr>
              <a:t>X</a:t>
            </a:r>
          </a:p>
        </p:txBody>
      </p:sp>
      <p:pic>
        <p:nvPicPr>
          <p:cNvPr id="14" name="Picture 6"/>
          <p:cNvPicPr>
            <a:picLocks noChangeAspect="1" noChangeArrowheads="1"/>
          </p:cNvPicPr>
          <p:nvPr/>
        </p:nvPicPr>
        <p:blipFill>
          <a:blip r:embed="rId12" cstate="print"/>
          <a:srcRect/>
          <a:stretch>
            <a:fillRect/>
          </a:stretch>
        </p:blipFill>
        <p:spPr bwMode="auto">
          <a:xfrm>
            <a:off x="7286612" y="1928802"/>
            <a:ext cx="1857388" cy="2076450"/>
          </a:xfrm>
          <a:prstGeom prst="rect">
            <a:avLst/>
          </a:prstGeom>
          <a:noFill/>
          <a:ln w="9525">
            <a:noFill/>
            <a:miter lim="800000"/>
            <a:headEnd/>
            <a:tailEnd/>
          </a:ln>
          <a:effectLst/>
        </p:spPr>
      </p:pic>
      <p:sp>
        <p:nvSpPr>
          <p:cNvPr id="15" name="TextBox 14"/>
          <p:cNvSpPr txBox="1"/>
          <p:nvPr/>
        </p:nvSpPr>
        <p:spPr>
          <a:xfrm>
            <a:off x="8286776" y="3786190"/>
            <a:ext cx="642942" cy="400110"/>
          </a:xfrm>
          <a:prstGeom prst="rect">
            <a:avLst/>
          </a:prstGeom>
          <a:noFill/>
        </p:spPr>
        <p:txBody>
          <a:bodyPr wrap="square" rtlCol="0">
            <a:spAutoFit/>
          </a:bodyPr>
          <a:lstStyle/>
          <a:p>
            <a:pPr algn="ctr"/>
            <a:r>
              <a:rPr lang="en-GB" sz="2000" dirty="0">
                <a:solidFill>
                  <a:srgbClr val="FF0000"/>
                </a:solidFill>
              </a:rPr>
              <a:t>X</a:t>
            </a:r>
          </a:p>
        </p:txBody>
      </p:sp>
      <p:sp>
        <p:nvSpPr>
          <p:cNvPr id="16" name="TextBox 15"/>
          <p:cNvSpPr txBox="1"/>
          <p:nvPr/>
        </p:nvSpPr>
        <p:spPr>
          <a:xfrm>
            <a:off x="1928794" y="6215082"/>
            <a:ext cx="642942" cy="400110"/>
          </a:xfrm>
          <a:prstGeom prst="rect">
            <a:avLst/>
          </a:prstGeom>
          <a:noFill/>
        </p:spPr>
        <p:txBody>
          <a:bodyPr wrap="square" rtlCol="0">
            <a:spAutoFit/>
          </a:bodyPr>
          <a:lstStyle/>
          <a:p>
            <a:pPr algn="ctr"/>
            <a:r>
              <a:rPr lang="en-GB" sz="2000" dirty="0">
                <a:solidFill>
                  <a:srgbClr val="FF0000"/>
                </a:solidFill>
              </a:rPr>
              <a:t>X</a:t>
            </a:r>
          </a:p>
        </p:txBody>
      </p:sp>
      <p:sp>
        <p:nvSpPr>
          <p:cNvPr id="17" name="TextBox 16"/>
          <p:cNvSpPr txBox="1"/>
          <p:nvPr/>
        </p:nvSpPr>
        <p:spPr>
          <a:xfrm>
            <a:off x="1115616" y="3429000"/>
            <a:ext cx="4752528" cy="369332"/>
          </a:xfrm>
          <a:prstGeom prst="rect">
            <a:avLst/>
          </a:prstGeom>
          <a:solidFill>
            <a:schemeClr val="bg1">
              <a:lumMod val="85000"/>
            </a:schemeClr>
          </a:solidFill>
          <a:ln>
            <a:solidFill>
              <a:schemeClr val="tx1"/>
            </a:solidFill>
          </a:ln>
        </p:spPr>
        <p:txBody>
          <a:bodyPr wrap="square" rtlCol="0">
            <a:spAutoFit/>
          </a:bodyPr>
          <a:lstStyle/>
          <a:p>
            <a:r>
              <a:rPr lang="en-GB" dirty="0"/>
              <a:t>A Timeline of some of the British Monarchs</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Your tasks this week</a:t>
            </a:r>
            <a:endParaRPr lang="en-US" dirty="0"/>
          </a:p>
        </p:txBody>
      </p:sp>
      <p:sp>
        <p:nvSpPr>
          <p:cNvPr id="3" name="Content Placeholder 2"/>
          <p:cNvSpPr>
            <a:spLocks noGrp="1"/>
          </p:cNvSpPr>
          <p:nvPr>
            <p:ph idx="1"/>
          </p:nvPr>
        </p:nvSpPr>
        <p:spPr/>
        <p:txBody>
          <a:bodyPr vert="horz" lIns="91440" tIns="45720" rIns="91440" bIns="45720" rtlCol="0" anchor="t">
            <a:normAutofit/>
          </a:bodyPr>
          <a:lstStyle/>
          <a:p>
            <a:pPr marL="457200" indent="-457200">
              <a:buAutoNum type="arabicPeriod"/>
            </a:pPr>
            <a:r>
              <a:rPr lang="en-GB" sz="2000" dirty="0"/>
              <a:t>Have a go at putting the monarchs on the timeline (see additional document uploaded). Some of the dates are a bit tricky to order so you may need a little help.</a:t>
            </a:r>
          </a:p>
          <a:p>
            <a:pPr marL="457200" indent="-457200">
              <a:buAutoNum type="arabicPeriod"/>
            </a:pPr>
            <a:endParaRPr lang="en-GB" sz="2000" dirty="0"/>
          </a:p>
          <a:p>
            <a:pPr marL="457200" indent="-457200">
              <a:buAutoNum type="arabicPeriod"/>
            </a:pPr>
            <a:r>
              <a:rPr lang="en-GB" sz="2000" dirty="0"/>
              <a:t>Research your chosen Monarch in British history. There are many videos and links online to help you with your research and we have also added a little bit of information below to get you started if you need some help. Choose how you would like to record your findings – a poster, an information leaflet, a fact file or a PowerPoint presentation are just a few suggestions.</a:t>
            </a:r>
          </a:p>
          <a:p>
            <a:pPr marL="457200" indent="-457200">
              <a:buNone/>
            </a:pPr>
            <a:endParaRPr lang="en-US"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571480"/>
            <a:ext cx="8229600" cy="1143000"/>
          </a:xfrm>
        </p:spPr>
        <p:txBody>
          <a:bodyPr>
            <a:noAutofit/>
          </a:bodyPr>
          <a:lstStyle/>
          <a:p>
            <a:r>
              <a:rPr lang="en-GB" sz="6000" dirty="0"/>
              <a:t>William I  </a:t>
            </a:r>
            <a:br>
              <a:rPr lang="en-GB" sz="6000" dirty="0"/>
            </a:br>
            <a:r>
              <a:rPr lang="en-GB" sz="6000" dirty="0"/>
              <a:t>William the Conqueror</a:t>
            </a:r>
          </a:p>
        </p:txBody>
      </p:sp>
      <p:pic>
        <p:nvPicPr>
          <p:cNvPr id="18434" name="Picture 2" descr="http://hoocher.com/William_the_Conqueror/William_the_Conqueror-painted_ca_1620_Annonymous.jpg">
            <a:hlinkClick r:id="rId2"/>
          </p:cNvPr>
          <p:cNvPicPr>
            <a:picLocks noChangeAspect="1" noChangeArrowheads="1"/>
          </p:cNvPicPr>
          <p:nvPr/>
        </p:nvPicPr>
        <p:blipFill>
          <a:blip r:embed="rId3" cstate="print"/>
          <a:srcRect/>
          <a:stretch>
            <a:fillRect/>
          </a:stretch>
        </p:blipFill>
        <p:spPr bwMode="auto">
          <a:xfrm>
            <a:off x="5214942" y="2214555"/>
            <a:ext cx="3059313" cy="3643338"/>
          </a:xfrm>
          <a:prstGeom prst="rect">
            <a:avLst/>
          </a:prstGeom>
          <a:noFill/>
        </p:spPr>
      </p:pic>
      <p:pic>
        <p:nvPicPr>
          <p:cNvPr id="18436" name="Picture 4" descr="https://sraisablog.files.wordpress.com/2013/02/williamtheconqueror.jpg">
            <a:hlinkClick r:id="rId4"/>
          </p:cNvPr>
          <p:cNvPicPr>
            <a:picLocks noChangeAspect="1" noChangeArrowheads="1"/>
          </p:cNvPicPr>
          <p:nvPr/>
        </p:nvPicPr>
        <p:blipFill>
          <a:blip r:embed="rId5" cstate="print"/>
          <a:srcRect/>
          <a:stretch>
            <a:fillRect/>
          </a:stretch>
        </p:blipFill>
        <p:spPr bwMode="auto">
          <a:xfrm>
            <a:off x="1500166" y="2214554"/>
            <a:ext cx="2428892" cy="3657626"/>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214291"/>
            <a:ext cx="8929718" cy="6643709"/>
          </a:xfrm>
          <a:prstGeom prst="rect">
            <a:avLst/>
          </a:prstGeom>
          <a:solidFill>
            <a:schemeClr val="bg1">
              <a:alpha val="96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075" name="Picture 14"/>
          <p:cNvPicPr>
            <a:picLocks noChangeAspect="1"/>
          </p:cNvPicPr>
          <p:nvPr/>
        </p:nvPicPr>
        <p:blipFill>
          <a:blip r:embed="rId2" cstate="print"/>
          <a:srcRect/>
          <a:stretch>
            <a:fillRect/>
          </a:stretch>
        </p:blipFill>
        <p:spPr bwMode="auto">
          <a:xfrm>
            <a:off x="8501063" y="6689725"/>
            <a:ext cx="582612" cy="84138"/>
          </a:xfrm>
          <a:prstGeom prst="rect">
            <a:avLst/>
          </a:prstGeom>
          <a:noFill/>
          <a:ln w="9525">
            <a:noFill/>
            <a:miter lim="800000"/>
            <a:headEnd/>
            <a:tailEnd/>
          </a:ln>
        </p:spPr>
      </p:pic>
      <p:pic>
        <p:nvPicPr>
          <p:cNvPr id="3076" name="Picture 1"/>
          <p:cNvPicPr>
            <a:picLocks noChangeAspect="1"/>
          </p:cNvPicPr>
          <p:nvPr/>
        </p:nvPicPr>
        <p:blipFill>
          <a:blip r:embed="rId3" cstate="print"/>
          <a:srcRect/>
          <a:stretch>
            <a:fillRect/>
          </a:stretch>
        </p:blipFill>
        <p:spPr bwMode="auto">
          <a:xfrm>
            <a:off x="1071563" y="1684338"/>
            <a:ext cx="2933700" cy="4119562"/>
          </a:xfrm>
          <a:prstGeom prst="rect">
            <a:avLst/>
          </a:prstGeom>
          <a:noFill/>
          <a:ln w="9525">
            <a:noFill/>
            <a:miter lim="800000"/>
            <a:headEnd/>
            <a:tailEnd/>
          </a:ln>
        </p:spPr>
      </p:pic>
      <p:sp>
        <p:nvSpPr>
          <p:cNvPr id="3077" name="TextBox 2"/>
          <p:cNvSpPr txBox="1">
            <a:spLocks noChangeArrowheads="1"/>
          </p:cNvSpPr>
          <p:nvPr/>
        </p:nvSpPr>
        <p:spPr bwMode="auto">
          <a:xfrm>
            <a:off x="2928926" y="285728"/>
            <a:ext cx="3292889" cy="901593"/>
          </a:xfrm>
          <a:prstGeom prst="rect">
            <a:avLst/>
          </a:prstGeom>
          <a:noFill/>
          <a:ln w="9525">
            <a:noFill/>
            <a:miter lim="800000"/>
            <a:headEnd/>
            <a:tailEnd/>
          </a:ln>
        </p:spPr>
        <p:txBody>
          <a:bodyPr wrap="none">
            <a:spAutoFit/>
          </a:bodyPr>
          <a:lstStyle/>
          <a:p>
            <a:pPr>
              <a:lnSpc>
                <a:spcPct val="150000"/>
              </a:lnSpc>
            </a:pPr>
            <a:r>
              <a:rPr lang="en-GB" altLang="en-US" sz="4000" dirty="0">
                <a:solidFill>
                  <a:srgbClr val="3F5C9D"/>
                </a:solidFill>
                <a:latin typeface="Arial" pitchFamily="34" charset="0"/>
                <a:cs typeface="Arial" pitchFamily="34" charset="0"/>
              </a:rPr>
              <a:t>Who was he?</a:t>
            </a:r>
          </a:p>
        </p:txBody>
      </p:sp>
      <p:sp>
        <p:nvSpPr>
          <p:cNvPr id="3078" name="TextBox 2"/>
          <p:cNvSpPr txBox="1">
            <a:spLocks noChangeArrowheads="1"/>
          </p:cNvSpPr>
          <p:nvPr/>
        </p:nvSpPr>
        <p:spPr bwMode="auto">
          <a:xfrm>
            <a:off x="4286248" y="1643050"/>
            <a:ext cx="4091014" cy="4401205"/>
          </a:xfrm>
          <a:prstGeom prst="rect">
            <a:avLst/>
          </a:prstGeom>
          <a:noFill/>
          <a:ln w="9525">
            <a:noFill/>
            <a:miter lim="800000"/>
            <a:headEnd/>
            <a:tailEnd/>
          </a:ln>
        </p:spPr>
        <p:txBody>
          <a:bodyPr wrap="square">
            <a:spAutoFit/>
          </a:bodyPr>
          <a:lstStyle/>
          <a:p>
            <a:pPr>
              <a:buSzPct val="105000"/>
            </a:pPr>
            <a:r>
              <a:rPr lang="en-GB" altLang="en-US" sz="2000" dirty="0">
                <a:latin typeface="Arial" pitchFamily="34" charset="0"/>
                <a:cs typeface="Arial" pitchFamily="34" charset="0"/>
              </a:rPr>
              <a:t>William I is known as William the Conqueror and was the first Norman king of England. </a:t>
            </a:r>
          </a:p>
          <a:p>
            <a:pPr>
              <a:buSzPct val="105000"/>
            </a:pPr>
            <a:endParaRPr lang="en-GB" altLang="en-US" sz="2000" dirty="0">
              <a:latin typeface="Arial" pitchFamily="34" charset="0"/>
              <a:cs typeface="Arial" pitchFamily="34" charset="0"/>
            </a:endParaRPr>
          </a:p>
          <a:p>
            <a:pPr>
              <a:buSzPct val="105000"/>
            </a:pPr>
            <a:r>
              <a:rPr lang="en-GB" altLang="en-US" sz="2000" dirty="0">
                <a:latin typeface="Arial" pitchFamily="34" charset="0"/>
                <a:cs typeface="Arial" pitchFamily="34" charset="0"/>
              </a:rPr>
              <a:t>He reigned from 1066 until his death in 1087.</a:t>
            </a:r>
          </a:p>
          <a:p>
            <a:pPr>
              <a:buSzPct val="105000"/>
            </a:pPr>
            <a:endParaRPr lang="en-GB" altLang="en-US" sz="2000" dirty="0">
              <a:latin typeface="Arial" pitchFamily="34" charset="0"/>
              <a:cs typeface="Arial" pitchFamily="34" charset="0"/>
            </a:endParaRPr>
          </a:p>
          <a:p>
            <a:pPr>
              <a:buSzPct val="105000"/>
            </a:pPr>
            <a:r>
              <a:rPr lang="en-GB" altLang="en-US" sz="2000" dirty="0">
                <a:latin typeface="Arial" pitchFamily="34" charset="0"/>
                <a:cs typeface="Arial" pitchFamily="34" charset="0"/>
              </a:rPr>
              <a:t>He was the Duke of Normandy before he became king.</a:t>
            </a:r>
          </a:p>
          <a:p>
            <a:pPr>
              <a:buSzPct val="105000"/>
            </a:pPr>
            <a:endParaRPr lang="en-GB" altLang="en-US" sz="2000" dirty="0">
              <a:latin typeface="Arial" pitchFamily="34" charset="0"/>
              <a:cs typeface="Arial" pitchFamily="34" charset="0"/>
            </a:endParaRPr>
          </a:p>
          <a:p>
            <a:pPr>
              <a:buSzPct val="105000"/>
            </a:pPr>
            <a:r>
              <a:rPr lang="en-GB" altLang="en-US" sz="2000" dirty="0">
                <a:latin typeface="Arial" pitchFamily="34" charset="0"/>
                <a:cs typeface="Arial" pitchFamily="34" charset="0"/>
              </a:rPr>
              <a:t>He is famous for battling and killing Harold </a:t>
            </a:r>
            <a:r>
              <a:rPr lang="en-GB" altLang="en-US" sz="2000" dirty="0" err="1">
                <a:latin typeface="Arial" pitchFamily="34" charset="0"/>
                <a:cs typeface="Arial" pitchFamily="34" charset="0"/>
              </a:rPr>
              <a:t>Godwinson</a:t>
            </a:r>
            <a:r>
              <a:rPr lang="en-GB" altLang="en-US" sz="2000" dirty="0">
                <a:latin typeface="Arial" pitchFamily="34" charset="0"/>
                <a:cs typeface="Arial" pitchFamily="34" charset="0"/>
              </a:rPr>
              <a:t> for the English throne in the Battle of Hastings in 1066.</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39750" y="474663"/>
            <a:ext cx="8064500" cy="5908675"/>
          </a:xfrm>
          <a:prstGeom prst="rect">
            <a:avLst/>
          </a:prstGeom>
          <a:solidFill>
            <a:schemeClr val="bg1">
              <a:alpha val="96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5123" name="Picture 14"/>
          <p:cNvPicPr>
            <a:picLocks noChangeAspect="1"/>
          </p:cNvPicPr>
          <p:nvPr/>
        </p:nvPicPr>
        <p:blipFill>
          <a:blip r:embed="rId2" cstate="print"/>
          <a:srcRect/>
          <a:stretch>
            <a:fillRect/>
          </a:stretch>
        </p:blipFill>
        <p:spPr bwMode="auto">
          <a:xfrm>
            <a:off x="8501063" y="6689725"/>
            <a:ext cx="582612" cy="84138"/>
          </a:xfrm>
          <a:prstGeom prst="rect">
            <a:avLst/>
          </a:prstGeom>
          <a:noFill/>
          <a:ln w="9525">
            <a:noFill/>
            <a:miter lim="800000"/>
            <a:headEnd/>
            <a:tailEnd/>
          </a:ln>
        </p:spPr>
      </p:pic>
      <p:sp>
        <p:nvSpPr>
          <p:cNvPr id="5124" name="TextBox 2"/>
          <p:cNvSpPr txBox="1">
            <a:spLocks noChangeArrowheads="1"/>
          </p:cNvSpPr>
          <p:nvPr/>
        </p:nvSpPr>
        <p:spPr bwMode="auto">
          <a:xfrm>
            <a:off x="3071802" y="214290"/>
            <a:ext cx="3977372" cy="901593"/>
          </a:xfrm>
          <a:prstGeom prst="rect">
            <a:avLst/>
          </a:prstGeom>
          <a:noFill/>
          <a:ln w="9525">
            <a:noFill/>
            <a:miter lim="800000"/>
            <a:headEnd/>
            <a:tailEnd/>
          </a:ln>
        </p:spPr>
        <p:txBody>
          <a:bodyPr wrap="none">
            <a:spAutoFit/>
          </a:bodyPr>
          <a:lstStyle/>
          <a:p>
            <a:pPr algn="ctr">
              <a:lnSpc>
                <a:spcPct val="150000"/>
              </a:lnSpc>
            </a:pPr>
            <a:r>
              <a:rPr lang="en-GB" altLang="en-US" sz="4000" dirty="0">
                <a:solidFill>
                  <a:srgbClr val="3F5C9D"/>
                </a:solidFill>
                <a:latin typeface="Arial" pitchFamily="34" charset="0"/>
                <a:cs typeface="Arial" pitchFamily="34" charset="0"/>
              </a:rPr>
              <a:t>Interesting Facts</a:t>
            </a:r>
          </a:p>
        </p:txBody>
      </p:sp>
      <p:sp>
        <p:nvSpPr>
          <p:cNvPr id="3" name="TextBox 2"/>
          <p:cNvSpPr txBox="1">
            <a:spLocks noChangeArrowheads="1"/>
          </p:cNvSpPr>
          <p:nvPr/>
        </p:nvSpPr>
        <p:spPr bwMode="auto">
          <a:xfrm>
            <a:off x="889000" y="1419225"/>
            <a:ext cx="5040322" cy="5016758"/>
          </a:xfrm>
          <a:prstGeom prst="rect">
            <a:avLst/>
          </a:prstGeom>
          <a:noFill/>
          <a:ln w="9525">
            <a:noFill/>
            <a:miter lim="800000"/>
            <a:headEnd/>
            <a:tailEnd/>
          </a:ln>
        </p:spPr>
        <p:txBody>
          <a:bodyPr wrap="square">
            <a:spAutoFit/>
          </a:bodyPr>
          <a:lstStyle/>
          <a:p>
            <a:pPr marL="285750" indent="-192088">
              <a:buSzPct val="105000"/>
              <a:buFont typeface="Arial" pitchFamily="34" charset="0"/>
              <a:buChar char="•"/>
            </a:pPr>
            <a:r>
              <a:rPr lang="en-GB" altLang="en-US" sz="2000" dirty="0">
                <a:latin typeface="Arial" pitchFamily="34" charset="0"/>
                <a:cs typeface="Arial" pitchFamily="34" charset="0"/>
              </a:rPr>
              <a:t>William and his army defeated Harold </a:t>
            </a:r>
            <a:r>
              <a:rPr lang="en-GB" altLang="en-US" sz="2000" dirty="0" err="1">
                <a:latin typeface="Arial" pitchFamily="34" charset="0"/>
                <a:cs typeface="Arial" pitchFamily="34" charset="0"/>
              </a:rPr>
              <a:t>Godwinson</a:t>
            </a:r>
            <a:r>
              <a:rPr lang="en-GB" altLang="en-US" sz="2000" dirty="0">
                <a:latin typeface="Arial" pitchFamily="34" charset="0"/>
                <a:cs typeface="Arial" pitchFamily="34" charset="0"/>
              </a:rPr>
              <a:t> in the battle of Hastings. </a:t>
            </a:r>
          </a:p>
          <a:p>
            <a:pPr marL="285750" indent="-192088">
              <a:buSzPct val="105000"/>
              <a:buFont typeface="Arial" pitchFamily="34" charset="0"/>
              <a:buChar char="•"/>
            </a:pPr>
            <a:endParaRPr lang="en-GB" altLang="en-US" sz="2000" dirty="0">
              <a:latin typeface="Arial" pitchFamily="34" charset="0"/>
              <a:cs typeface="Arial" pitchFamily="34" charset="0"/>
            </a:endParaRPr>
          </a:p>
          <a:p>
            <a:pPr marL="285750" indent="-192088">
              <a:buSzPct val="105000"/>
              <a:buFont typeface="Arial" pitchFamily="34" charset="0"/>
              <a:buChar char="•"/>
            </a:pPr>
            <a:r>
              <a:rPr lang="en-GB" altLang="en-US" sz="2000" dirty="0">
                <a:latin typeface="Arial" pitchFamily="34" charset="0"/>
                <a:cs typeface="Arial" pitchFamily="34" charset="0"/>
              </a:rPr>
              <a:t>It is said that Harold was shot in the eye, which is shown in the famous Bayeux Tapestry.</a:t>
            </a:r>
          </a:p>
          <a:p>
            <a:pPr marL="285750" indent="-192088">
              <a:buSzPct val="105000"/>
              <a:buFont typeface="Arial" pitchFamily="34" charset="0"/>
              <a:buChar char="•"/>
            </a:pPr>
            <a:endParaRPr lang="en-GB" altLang="en-US" sz="2000" dirty="0">
              <a:latin typeface="Arial" pitchFamily="34" charset="0"/>
              <a:cs typeface="Arial" pitchFamily="34" charset="0"/>
            </a:endParaRPr>
          </a:p>
          <a:p>
            <a:pPr marL="285750" indent="-192088">
              <a:buSzPct val="105000"/>
              <a:buFont typeface="Arial" pitchFamily="34" charset="0"/>
              <a:buChar char="•"/>
            </a:pPr>
            <a:r>
              <a:rPr lang="en-GB" altLang="en-US" sz="2000" dirty="0">
                <a:latin typeface="Arial" pitchFamily="34" charset="0"/>
                <a:cs typeface="Arial" pitchFamily="34" charset="0"/>
              </a:rPr>
              <a:t>William was crowned King of England on Christmas Day in 1066.</a:t>
            </a:r>
          </a:p>
          <a:p>
            <a:pPr marL="285750" indent="-192088">
              <a:buSzPct val="105000"/>
              <a:buFont typeface="Arial" pitchFamily="34" charset="0"/>
              <a:buChar char="•"/>
            </a:pPr>
            <a:endParaRPr lang="en-GB" altLang="en-US" sz="2000" dirty="0">
              <a:latin typeface="Arial" pitchFamily="34" charset="0"/>
              <a:cs typeface="Arial" pitchFamily="34" charset="0"/>
            </a:endParaRPr>
          </a:p>
          <a:p>
            <a:pPr marL="285750" indent="-192088">
              <a:buSzPct val="105000"/>
              <a:buFont typeface="Arial" pitchFamily="34" charset="0"/>
              <a:buChar char="•"/>
            </a:pPr>
            <a:r>
              <a:rPr lang="en-GB" altLang="en-US" sz="2000" dirty="0">
                <a:latin typeface="Arial" pitchFamily="34" charset="0"/>
                <a:cs typeface="Arial" pitchFamily="34" charset="0"/>
              </a:rPr>
              <a:t>It is thought that William was about 5”10, which was quite tall back then.</a:t>
            </a:r>
          </a:p>
          <a:p>
            <a:pPr marL="285750" indent="-192088">
              <a:buSzPct val="105000"/>
              <a:buFont typeface="Arial" pitchFamily="34" charset="0"/>
              <a:buChar char="•"/>
            </a:pPr>
            <a:endParaRPr lang="en-GB" altLang="en-US" sz="2000" dirty="0">
              <a:latin typeface="Arial" pitchFamily="34" charset="0"/>
              <a:cs typeface="Arial" pitchFamily="34" charset="0"/>
            </a:endParaRPr>
          </a:p>
          <a:p>
            <a:pPr marL="285750" indent="-192088">
              <a:buSzPct val="105000"/>
              <a:buFont typeface="Arial" pitchFamily="34" charset="0"/>
              <a:buChar char="•"/>
            </a:pPr>
            <a:r>
              <a:rPr lang="en-GB" altLang="en-US" sz="2000" dirty="0">
                <a:latin typeface="Arial" pitchFamily="34" charset="0"/>
                <a:cs typeface="Arial" pitchFamily="34" charset="0"/>
              </a:rPr>
              <a:t>He ordered the </a:t>
            </a:r>
            <a:r>
              <a:rPr lang="en-GB" altLang="en-US" sz="2000" dirty="0" err="1">
                <a:latin typeface="Arial" pitchFamily="34" charset="0"/>
                <a:cs typeface="Arial" pitchFamily="34" charset="0"/>
              </a:rPr>
              <a:t>Domesday</a:t>
            </a:r>
            <a:r>
              <a:rPr lang="en-GB" altLang="en-US" sz="2000" dirty="0">
                <a:latin typeface="Arial" pitchFamily="34" charset="0"/>
                <a:cs typeface="Arial" pitchFamily="34" charset="0"/>
              </a:rPr>
              <a:t> book to be created in 1085. This was a survey of all the landholdings in England at the time. </a:t>
            </a:r>
          </a:p>
        </p:txBody>
      </p:sp>
      <p:pic>
        <p:nvPicPr>
          <p:cNvPr id="5126" name="Picture 3"/>
          <p:cNvPicPr>
            <a:picLocks noChangeAspect="1"/>
          </p:cNvPicPr>
          <p:nvPr/>
        </p:nvPicPr>
        <p:blipFill>
          <a:blip r:embed="rId3" cstate="print"/>
          <a:srcRect/>
          <a:stretch>
            <a:fillRect/>
          </a:stretch>
        </p:blipFill>
        <p:spPr bwMode="auto">
          <a:xfrm>
            <a:off x="6072198" y="1428736"/>
            <a:ext cx="2543175" cy="4521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print"/>
          <a:srcRect/>
          <a:stretch>
            <a:fillRect/>
          </a:stretch>
        </p:blipFill>
        <p:spPr bwMode="auto">
          <a:xfrm>
            <a:off x="0" y="-173761"/>
            <a:ext cx="9144000" cy="7205523"/>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thenagain.info/WebChron/WestEurope/Hastings1.jpg">
            <a:hlinkClick r:id="rId2"/>
          </p:cNvPr>
          <p:cNvPicPr>
            <a:picLocks noChangeAspect="1" noChangeArrowheads="1"/>
          </p:cNvPicPr>
          <p:nvPr/>
        </p:nvPicPr>
        <p:blipFill>
          <a:blip r:embed="rId3" cstate="print"/>
          <a:srcRect/>
          <a:stretch>
            <a:fillRect/>
          </a:stretch>
        </p:blipFill>
        <p:spPr bwMode="auto">
          <a:xfrm>
            <a:off x="214282" y="214290"/>
            <a:ext cx="8759221" cy="2857520"/>
          </a:xfrm>
          <a:prstGeom prst="rect">
            <a:avLst/>
          </a:prstGeom>
          <a:noFill/>
        </p:spPr>
      </p:pic>
      <p:pic>
        <p:nvPicPr>
          <p:cNvPr id="26628" name="Picture 4" descr="http://resources.woodlands-junior.kent.sch.uk/homework/bt/weapons.jpg">
            <a:hlinkClick r:id="rId4"/>
          </p:cNvPr>
          <p:cNvPicPr>
            <a:picLocks noChangeAspect="1" noChangeArrowheads="1"/>
          </p:cNvPicPr>
          <p:nvPr/>
        </p:nvPicPr>
        <p:blipFill>
          <a:blip r:embed="rId5" cstate="print"/>
          <a:srcRect/>
          <a:stretch>
            <a:fillRect/>
          </a:stretch>
        </p:blipFill>
        <p:spPr bwMode="auto">
          <a:xfrm>
            <a:off x="357158" y="3357562"/>
            <a:ext cx="4071966" cy="2908547"/>
          </a:xfrm>
          <a:prstGeom prst="rect">
            <a:avLst/>
          </a:prstGeom>
          <a:noFill/>
        </p:spPr>
      </p:pic>
      <p:sp>
        <p:nvSpPr>
          <p:cNvPr id="7" name="Rectangle 6"/>
          <p:cNvSpPr/>
          <p:nvPr/>
        </p:nvSpPr>
        <p:spPr>
          <a:xfrm>
            <a:off x="3571868" y="6286520"/>
            <a:ext cx="5429288" cy="369332"/>
          </a:xfrm>
          <a:prstGeom prst="rect">
            <a:avLst/>
          </a:prstGeom>
        </p:spPr>
        <p:txBody>
          <a:bodyPr wrap="square">
            <a:spAutoFit/>
          </a:bodyPr>
          <a:lstStyle/>
          <a:p>
            <a:r>
              <a:rPr lang="en-GB" dirty="0"/>
              <a:t>https://www.youtube.com/watch?v=jhqrpTpoGHk</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Domesday</a:t>
            </a:r>
            <a:r>
              <a:rPr lang="en-GB" dirty="0"/>
              <a:t> Book</a:t>
            </a:r>
          </a:p>
        </p:txBody>
      </p:sp>
      <p:pic>
        <p:nvPicPr>
          <p:cNvPr id="30722" name="Picture 2" descr="http://www.nationalarchives.gov.uk/domesday/images/fig01-Domesday-Book.jpg">
            <a:hlinkClick r:id="rId2"/>
          </p:cNvPr>
          <p:cNvPicPr>
            <a:picLocks noChangeAspect="1" noChangeArrowheads="1"/>
          </p:cNvPicPr>
          <p:nvPr/>
        </p:nvPicPr>
        <p:blipFill>
          <a:blip r:embed="rId3" cstate="print"/>
          <a:srcRect/>
          <a:stretch>
            <a:fillRect/>
          </a:stretch>
        </p:blipFill>
        <p:spPr bwMode="auto">
          <a:xfrm>
            <a:off x="857224" y="1500174"/>
            <a:ext cx="5500726" cy="2633326"/>
          </a:xfrm>
          <a:prstGeom prst="rect">
            <a:avLst/>
          </a:prstGeom>
          <a:noFill/>
        </p:spPr>
      </p:pic>
      <p:pic>
        <p:nvPicPr>
          <p:cNvPr id="30724" name="Picture 4" descr="http://www.manorialcounselltd.co.uk/wp-content/uploads/2014/06/domesday-book-pic.jpg">
            <a:hlinkClick r:id="rId4"/>
          </p:cNvPr>
          <p:cNvPicPr>
            <a:picLocks noChangeAspect="1" noChangeArrowheads="1"/>
          </p:cNvPicPr>
          <p:nvPr/>
        </p:nvPicPr>
        <p:blipFill>
          <a:blip r:embed="rId5" cstate="print"/>
          <a:srcRect/>
          <a:stretch>
            <a:fillRect/>
          </a:stretch>
        </p:blipFill>
        <p:spPr bwMode="auto">
          <a:xfrm>
            <a:off x="5286380" y="3571876"/>
            <a:ext cx="3286148" cy="3286150"/>
          </a:xfrm>
          <a:prstGeom prst="rect">
            <a:avLst/>
          </a:prstGeom>
          <a:noFill/>
        </p:spPr>
      </p:pic>
      <p:sp>
        <p:nvSpPr>
          <p:cNvPr id="7" name="Rectangle 6"/>
          <p:cNvSpPr/>
          <p:nvPr/>
        </p:nvSpPr>
        <p:spPr>
          <a:xfrm>
            <a:off x="323528" y="5661248"/>
            <a:ext cx="5184576" cy="369332"/>
          </a:xfrm>
          <a:prstGeom prst="rect">
            <a:avLst/>
          </a:prstGeom>
        </p:spPr>
        <p:txBody>
          <a:bodyPr wrap="square">
            <a:spAutoFit/>
          </a:bodyPr>
          <a:lstStyle/>
          <a:p>
            <a:r>
              <a:rPr lang="en-US" dirty="0">
                <a:hlinkClick r:id="rId6"/>
              </a:rPr>
              <a:t>https://www.youtube.com/watch?v=om_BIzXaVwU</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0" name="Picture 6" descr="http://www.rmg.co.uk/sites/default/files/styles/slider/public/Hans_Holbein_Henry_VIII.jpg?itok=_DVDJPCo">
            <a:hlinkClick r:id="rId2"/>
          </p:cNvPr>
          <p:cNvPicPr>
            <a:picLocks noChangeAspect="1" noChangeArrowheads="1"/>
          </p:cNvPicPr>
          <p:nvPr/>
        </p:nvPicPr>
        <p:blipFill>
          <a:blip r:embed="rId3" cstate="print"/>
          <a:srcRect/>
          <a:stretch>
            <a:fillRect/>
          </a:stretch>
        </p:blipFill>
        <p:spPr bwMode="auto">
          <a:xfrm>
            <a:off x="571472" y="1142984"/>
            <a:ext cx="8143932" cy="5325400"/>
          </a:xfrm>
          <a:prstGeom prst="rect">
            <a:avLst/>
          </a:prstGeom>
          <a:noFill/>
        </p:spPr>
      </p:pic>
      <p:sp>
        <p:nvSpPr>
          <p:cNvPr id="11" name="TextBox 10"/>
          <p:cNvSpPr txBox="1"/>
          <p:nvPr/>
        </p:nvSpPr>
        <p:spPr>
          <a:xfrm>
            <a:off x="928662" y="285728"/>
            <a:ext cx="7358114" cy="707886"/>
          </a:xfrm>
          <a:prstGeom prst="rect">
            <a:avLst/>
          </a:prstGeom>
          <a:noFill/>
        </p:spPr>
        <p:txBody>
          <a:bodyPr wrap="square" rtlCol="0">
            <a:spAutoFit/>
          </a:bodyPr>
          <a:lstStyle/>
          <a:p>
            <a:r>
              <a:rPr lang="en-GB" sz="4000" dirty="0">
                <a:latin typeface="Comic Sans MS" pitchFamily="66" charset="0"/>
                <a:cs typeface="Arial" pitchFamily="34" charset="0"/>
              </a:rPr>
              <a:t>Henry VIII</a:t>
            </a:r>
          </a:p>
        </p:txBody>
      </p:sp>
      <p:pic>
        <p:nvPicPr>
          <p:cNvPr id="31751" name="Picture 7"/>
          <p:cNvPicPr>
            <a:picLocks noChangeAspect="1" noChangeArrowheads="1"/>
          </p:cNvPicPr>
          <p:nvPr/>
        </p:nvPicPr>
        <p:blipFill>
          <a:blip r:embed="rId4" cstate="print"/>
          <a:srcRect/>
          <a:stretch>
            <a:fillRect/>
          </a:stretch>
        </p:blipFill>
        <p:spPr bwMode="auto">
          <a:xfrm>
            <a:off x="5786446" y="357166"/>
            <a:ext cx="3063420" cy="1084961"/>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en-GB" dirty="0"/>
              <a:t>    In English history, the time when Henry and his family lived is known as the Tudor age. Tudor was Henry's family name.</a:t>
            </a:r>
          </a:p>
          <a:p>
            <a:pPr>
              <a:buNone/>
            </a:pPr>
            <a:endParaRPr lang="en-GB" dirty="0"/>
          </a:p>
          <a:p>
            <a:pPr>
              <a:buNone/>
            </a:pPr>
            <a:r>
              <a:rPr lang="en-GB" dirty="0"/>
              <a:t>    As a young man, Henry was handsome and clever. He was good at sport, music and dancing. He wanted to be a soldier and a famous king.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www.tudorhorse.com/king_henry_on_a_horse.jpg">
            <a:hlinkClick r:id="rId2"/>
          </p:cNvPr>
          <p:cNvPicPr>
            <a:picLocks noChangeAspect="1" noChangeArrowheads="1"/>
          </p:cNvPicPr>
          <p:nvPr/>
        </p:nvPicPr>
        <p:blipFill>
          <a:blip r:embed="rId3" cstate="print"/>
          <a:srcRect/>
          <a:stretch>
            <a:fillRect/>
          </a:stretch>
        </p:blipFill>
        <p:spPr bwMode="auto">
          <a:xfrm>
            <a:off x="2000232" y="714356"/>
            <a:ext cx="4718228" cy="5072098"/>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642918"/>
            <a:ext cx="8229600" cy="4525963"/>
          </a:xfrm>
        </p:spPr>
        <p:txBody>
          <a:bodyPr>
            <a:normAutofit fontScale="92500" lnSpcReduction="20000"/>
          </a:bodyPr>
          <a:lstStyle/>
          <a:p>
            <a:pPr>
              <a:buNone/>
            </a:pPr>
            <a:r>
              <a:rPr lang="en-GB" dirty="0"/>
              <a:t>    Henry’s father was King Henry VII. He had won a battle to become king.</a:t>
            </a:r>
          </a:p>
          <a:p>
            <a:pPr>
              <a:buNone/>
            </a:pPr>
            <a:endParaRPr lang="en-GB" dirty="0"/>
          </a:p>
          <a:p>
            <a:pPr>
              <a:buNone/>
            </a:pPr>
            <a:r>
              <a:rPr lang="en-GB" dirty="0"/>
              <a:t>    Henry's older brother Arthur died in 1502. So Henry was next in line to be king. Henry's mother died in 1503.</a:t>
            </a:r>
          </a:p>
          <a:p>
            <a:pPr>
              <a:buNone/>
            </a:pPr>
            <a:endParaRPr lang="en-GB" dirty="0"/>
          </a:p>
          <a:p>
            <a:pPr>
              <a:buNone/>
            </a:pPr>
            <a:r>
              <a:rPr lang="en-GB" dirty="0"/>
              <a:t>    When Henry's father died in 1509, Henry became king. He was crowned King Henry VIII (the 8th English king named Henry).</a:t>
            </a:r>
          </a:p>
          <a:p>
            <a:pPr>
              <a:buNone/>
            </a:pP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428604"/>
            <a:ext cx="8229600" cy="5929354"/>
          </a:xfrm>
        </p:spPr>
        <p:txBody>
          <a:bodyPr>
            <a:normAutofit fontScale="77500" lnSpcReduction="20000"/>
          </a:bodyPr>
          <a:lstStyle/>
          <a:p>
            <a:pPr>
              <a:buNone/>
            </a:pPr>
            <a:endParaRPr lang="en-GB" dirty="0"/>
          </a:p>
          <a:p>
            <a:pPr>
              <a:buNone/>
            </a:pPr>
            <a:r>
              <a:rPr lang="en-GB" sz="4300" dirty="0"/>
              <a:t>    When Henry became a king (King Henry VIII) he was a very powerful and fierce monarch. </a:t>
            </a:r>
          </a:p>
          <a:p>
            <a:pPr>
              <a:buNone/>
            </a:pPr>
            <a:endParaRPr lang="en-GB" sz="4300" dirty="0"/>
          </a:p>
          <a:p>
            <a:pPr>
              <a:buNone/>
            </a:pPr>
            <a:r>
              <a:rPr lang="en-GB" sz="4300" dirty="0"/>
              <a:t>    He wanted to make England strong. </a:t>
            </a:r>
          </a:p>
          <a:p>
            <a:pPr>
              <a:buNone/>
            </a:pPr>
            <a:endParaRPr lang="en-GB" sz="4300" dirty="0"/>
          </a:p>
          <a:p>
            <a:pPr>
              <a:buNone/>
            </a:pPr>
            <a:r>
              <a:rPr lang="en-GB" sz="4300" dirty="0"/>
              <a:t>    Henry wanted to look rich and powerful so he built lots of castles and spent lots of money on feasts including rich foods like swans and peacocks. He also wore expensive clothes made from satin, velvet and fur and with jewels sewn on them.</a:t>
            </a:r>
          </a:p>
          <a:p>
            <a:pPr>
              <a:buNone/>
            </a:pPr>
            <a:r>
              <a:rPr lang="en-GB" sz="4300" dirty="0"/>
              <a: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media.gettyimages.com/photos/the-banquet-of-henry-viii-in-york-place-found-in-the-collection-of-picture-id520723991">
            <a:hlinkClick r:id="rId2"/>
          </p:cNvPr>
          <p:cNvPicPr>
            <a:picLocks noChangeAspect="1" noChangeArrowheads="1"/>
          </p:cNvPicPr>
          <p:nvPr/>
        </p:nvPicPr>
        <p:blipFill>
          <a:blip r:embed="rId3" cstate="print"/>
          <a:srcRect/>
          <a:stretch>
            <a:fillRect/>
          </a:stretch>
        </p:blipFill>
        <p:spPr bwMode="auto">
          <a:xfrm>
            <a:off x="1000100" y="642918"/>
            <a:ext cx="7143800" cy="5683226"/>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7158" y="500042"/>
            <a:ext cx="8215370" cy="6247864"/>
          </a:xfrm>
          <a:prstGeom prst="rect">
            <a:avLst/>
          </a:prstGeom>
        </p:spPr>
        <p:txBody>
          <a:bodyPr wrap="square">
            <a:spAutoFit/>
          </a:bodyPr>
          <a:lstStyle/>
          <a:p>
            <a:pPr>
              <a:buNone/>
            </a:pPr>
            <a:r>
              <a:rPr lang="en-GB" sz="4000" dirty="0"/>
              <a:t>Henry liked music, and played the </a:t>
            </a:r>
            <a:r>
              <a:rPr lang="en-GB" sz="4000" dirty="0">
                <a:hlinkClick r:id="rId2"/>
              </a:rPr>
              <a:t>lute</a:t>
            </a:r>
            <a:r>
              <a:rPr lang="en-GB" sz="4000" dirty="0"/>
              <a:t> and the harp.</a:t>
            </a:r>
          </a:p>
          <a:p>
            <a:pPr>
              <a:buNone/>
            </a:pPr>
            <a:r>
              <a:rPr lang="en-GB" sz="4000" dirty="0"/>
              <a:t>     </a:t>
            </a:r>
          </a:p>
          <a:p>
            <a:pPr>
              <a:buNone/>
            </a:pPr>
            <a:r>
              <a:rPr lang="en-GB" sz="4000" dirty="0"/>
              <a:t>Henry liked to be </a:t>
            </a:r>
          </a:p>
          <a:p>
            <a:pPr>
              <a:buNone/>
            </a:pPr>
            <a:r>
              <a:rPr lang="en-GB" sz="4000" dirty="0"/>
              <a:t>outdoors, hunting </a:t>
            </a:r>
          </a:p>
          <a:p>
            <a:pPr>
              <a:buNone/>
            </a:pPr>
            <a:r>
              <a:rPr lang="en-GB" sz="4000" dirty="0"/>
              <a:t>and </a:t>
            </a:r>
            <a:r>
              <a:rPr lang="en-GB" sz="4000" dirty="0">
                <a:hlinkClick r:id="rId2"/>
              </a:rPr>
              <a:t>hawking</a:t>
            </a:r>
            <a:r>
              <a:rPr lang="en-GB" sz="4000" dirty="0"/>
              <a:t>. He liked wrestling and he played tennis.</a:t>
            </a:r>
          </a:p>
          <a:p>
            <a:pPr>
              <a:buNone/>
            </a:pPr>
            <a:endParaRPr lang="en-GB" sz="4000" dirty="0"/>
          </a:p>
          <a:p>
            <a:pPr>
              <a:buNone/>
            </a:pPr>
            <a:r>
              <a:rPr lang="en-GB" sz="4000" dirty="0"/>
              <a:t>Most of all, he wanted a son to be king after him.</a:t>
            </a:r>
          </a:p>
        </p:txBody>
      </p:sp>
      <p:pic>
        <p:nvPicPr>
          <p:cNvPr id="25602" name="Picture 2" descr="http://spiritualityhealth.com/sites/default/files/styles/fb_share/public/lute-picture.jpg?itok=rP6LjTnM">
            <a:hlinkClick r:id="rId3"/>
          </p:cNvPr>
          <p:cNvPicPr>
            <a:picLocks noChangeAspect="1" noChangeArrowheads="1"/>
          </p:cNvPicPr>
          <p:nvPr/>
        </p:nvPicPr>
        <p:blipFill>
          <a:blip r:embed="rId4" cstate="print"/>
          <a:srcRect/>
          <a:stretch>
            <a:fillRect/>
          </a:stretch>
        </p:blipFill>
        <p:spPr bwMode="auto">
          <a:xfrm>
            <a:off x="5143504" y="1571612"/>
            <a:ext cx="3000396" cy="1663125"/>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0"/>
            <a:ext cx="8229600" cy="4525963"/>
          </a:xfrm>
        </p:spPr>
        <p:txBody>
          <a:bodyPr>
            <a:normAutofit lnSpcReduction="10000"/>
          </a:bodyPr>
          <a:lstStyle/>
          <a:p>
            <a:pPr>
              <a:buNone/>
            </a:pPr>
            <a:r>
              <a:rPr lang="en-GB" dirty="0"/>
              <a:t>   </a:t>
            </a:r>
          </a:p>
          <a:p>
            <a:pPr>
              <a:buNone/>
            </a:pPr>
            <a:r>
              <a:rPr lang="en-GB" dirty="0"/>
              <a:t>    Paintings of Henry VIII show a big, fierce-looking man in fine clothes. He looks scary, and many people were scared of him. If the King did not get his way, he got cross. People who made him </a:t>
            </a:r>
          </a:p>
          <a:p>
            <a:pPr>
              <a:buNone/>
            </a:pPr>
            <a:r>
              <a:rPr lang="en-GB" dirty="0"/>
              <a:t>    cross risked having</a:t>
            </a:r>
          </a:p>
          <a:p>
            <a:pPr>
              <a:buNone/>
            </a:pPr>
            <a:r>
              <a:rPr lang="en-GB" dirty="0"/>
              <a:t>    their heads </a:t>
            </a:r>
          </a:p>
          <a:p>
            <a:pPr>
              <a:buNone/>
            </a:pPr>
            <a:r>
              <a:rPr lang="en-GB" dirty="0"/>
              <a:t>    chopped off!</a:t>
            </a:r>
          </a:p>
        </p:txBody>
      </p:sp>
      <p:pic>
        <p:nvPicPr>
          <p:cNvPr id="26626" name="Picture 2" descr="http://englishhistory.net/wp-content/uploads/2015/01/Henry-VIII.jpg">
            <a:hlinkClick r:id="rId2"/>
          </p:cNvPr>
          <p:cNvPicPr>
            <a:picLocks noChangeAspect="1" noChangeArrowheads="1"/>
          </p:cNvPicPr>
          <p:nvPr/>
        </p:nvPicPr>
        <p:blipFill>
          <a:blip r:embed="rId3" cstate="print"/>
          <a:srcRect/>
          <a:stretch>
            <a:fillRect/>
          </a:stretch>
        </p:blipFill>
        <p:spPr bwMode="auto">
          <a:xfrm>
            <a:off x="4214810" y="2786058"/>
            <a:ext cx="4248135" cy="3743325"/>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428604"/>
            <a:ext cx="8229600" cy="4525963"/>
          </a:xfrm>
        </p:spPr>
        <p:txBody>
          <a:bodyPr/>
          <a:lstStyle/>
          <a:p>
            <a:pPr>
              <a:buNone/>
            </a:pPr>
            <a:r>
              <a:rPr lang="en-GB" dirty="0"/>
              <a:t>    Henry lived at a time of changes. People had new ideas in art, science and religion. They sailed off to explore new lands. </a:t>
            </a:r>
          </a:p>
          <a:p>
            <a:pPr>
              <a:buNone/>
            </a:pPr>
            <a:endParaRPr lang="en-GB" sz="1000" dirty="0"/>
          </a:p>
          <a:p>
            <a:pPr>
              <a:buNone/>
            </a:pPr>
            <a:r>
              <a:rPr lang="en-GB" dirty="0"/>
              <a:t>   Henry is famous for his break with the Roman Catholic Church (because he broke the rules by getting divorced).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8596" y="2000240"/>
            <a:ext cx="3357586" cy="2862322"/>
          </a:xfrm>
          <a:prstGeom prst="rect">
            <a:avLst/>
          </a:prstGeom>
          <a:noFill/>
        </p:spPr>
        <p:txBody>
          <a:bodyPr wrap="square" rtlCol="0">
            <a:spAutoFit/>
          </a:bodyPr>
          <a:lstStyle/>
          <a:p>
            <a:r>
              <a:rPr lang="en-GB" sz="3000" b="1" dirty="0"/>
              <a:t>DIVORCED</a:t>
            </a:r>
          </a:p>
          <a:p>
            <a:r>
              <a:rPr lang="en-GB" sz="3000" b="1" dirty="0"/>
              <a:t>BEHEADED</a:t>
            </a:r>
          </a:p>
          <a:p>
            <a:r>
              <a:rPr lang="en-GB" sz="3000" b="1" dirty="0"/>
              <a:t>DIED</a:t>
            </a:r>
          </a:p>
          <a:p>
            <a:r>
              <a:rPr lang="en-GB" sz="3000" b="1" dirty="0"/>
              <a:t>DIVORCED</a:t>
            </a:r>
          </a:p>
          <a:p>
            <a:r>
              <a:rPr lang="en-GB" sz="3000" b="1" dirty="0"/>
              <a:t>BEHEADED</a:t>
            </a:r>
          </a:p>
          <a:p>
            <a:r>
              <a:rPr lang="en-GB" sz="3000" b="1" dirty="0"/>
              <a:t>SURVIVED</a:t>
            </a:r>
          </a:p>
        </p:txBody>
      </p:sp>
      <p:sp>
        <p:nvSpPr>
          <p:cNvPr id="6" name="TextBox 5"/>
          <p:cNvSpPr txBox="1"/>
          <p:nvPr/>
        </p:nvSpPr>
        <p:spPr>
          <a:xfrm>
            <a:off x="928662" y="285728"/>
            <a:ext cx="7858180" cy="1015663"/>
          </a:xfrm>
          <a:prstGeom prst="rect">
            <a:avLst/>
          </a:prstGeom>
          <a:noFill/>
        </p:spPr>
        <p:txBody>
          <a:bodyPr wrap="square" rtlCol="0">
            <a:spAutoFit/>
          </a:bodyPr>
          <a:lstStyle/>
          <a:p>
            <a:pPr algn="ctr"/>
            <a:r>
              <a:rPr lang="en-GB" sz="3000" dirty="0">
                <a:latin typeface="Comic Sans MS" pitchFamily="66" charset="0"/>
                <a:cs typeface="Arial" pitchFamily="34" charset="0"/>
              </a:rPr>
              <a:t>Henry VIII is particularly  famous for having 6 wives</a:t>
            </a:r>
          </a:p>
        </p:txBody>
      </p:sp>
      <p:pic>
        <p:nvPicPr>
          <p:cNvPr id="32770" name="Picture 2"/>
          <p:cNvPicPr>
            <a:picLocks noChangeAspect="1" noChangeArrowheads="1"/>
          </p:cNvPicPr>
          <p:nvPr/>
        </p:nvPicPr>
        <p:blipFill>
          <a:blip r:embed="rId2" cstate="print"/>
          <a:srcRect/>
          <a:stretch>
            <a:fillRect/>
          </a:stretch>
        </p:blipFill>
        <p:spPr bwMode="auto">
          <a:xfrm>
            <a:off x="3714744" y="1428736"/>
            <a:ext cx="4286280" cy="4933950"/>
          </a:xfrm>
          <a:prstGeom prst="rect">
            <a:avLst/>
          </a:prstGeom>
          <a:noFill/>
          <a:ln w="9525">
            <a:noFill/>
            <a:miter lim="800000"/>
            <a:headEnd/>
            <a:tailEnd/>
          </a:ln>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28596" y="500042"/>
            <a:ext cx="8358246" cy="923330"/>
          </a:xfrm>
          <a:prstGeom prst="rect">
            <a:avLst/>
          </a:prstGeom>
        </p:spPr>
        <p:txBody>
          <a:bodyPr wrap="square">
            <a:spAutoFit/>
          </a:bodyPr>
          <a:lstStyle/>
          <a:p>
            <a:r>
              <a:rPr lang="en-GB" b="1" dirty="0"/>
              <a:t>Wife 1</a:t>
            </a:r>
            <a:r>
              <a:rPr lang="en-GB" dirty="0"/>
              <a:t>:  </a:t>
            </a:r>
            <a:r>
              <a:rPr lang="en-GB" i="1" dirty="0">
                <a:latin typeface="Lucida Bright" pitchFamily="18" charset="0"/>
              </a:rPr>
              <a:t>Catherine of Aragon</a:t>
            </a:r>
            <a:r>
              <a:rPr lang="en-GB" dirty="0"/>
              <a:t>, a Spanish princess. Catherine had a son, but the baby died. Catherine and Henry had a daughter, Mary. But no son so Henry decided to </a:t>
            </a:r>
            <a:r>
              <a:rPr lang="en-GB" dirty="0">
                <a:hlinkClick r:id="rId2"/>
              </a:rPr>
              <a:t>divorce</a:t>
            </a:r>
            <a:r>
              <a:rPr lang="en-GB" dirty="0"/>
              <a:t> Catherine, so he could marry someone else in the hope of having a male heir. </a:t>
            </a:r>
          </a:p>
        </p:txBody>
      </p:sp>
      <p:sp>
        <p:nvSpPr>
          <p:cNvPr id="5" name="Rectangle 4"/>
          <p:cNvSpPr/>
          <p:nvPr/>
        </p:nvSpPr>
        <p:spPr>
          <a:xfrm>
            <a:off x="500034" y="1643050"/>
            <a:ext cx="8358246" cy="646331"/>
          </a:xfrm>
          <a:prstGeom prst="rect">
            <a:avLst/>
          </a:prstGeom>
        </p:spPr>
        <p:txBody>
          <a:bodyPr wrap="square">
            <a:spAutoFit/>
          </a:bodyPr>
          <a:lstStyle/>
          <a:p>
            <a:r>
              <a:rPr lang="en-GB" b="1" dirty="0"/>
              <a:t>Wife 2 </a:t>
            </a:r>
            <a:r>
              <a:rPr lang="en-GB" dirty="0"/>
              <a:t>: </a:t>
            </a:r>
            <a:r>
              <a:rPr lang="en-GB" i="1" dirty="0">
                <a:latin typeface="Lucida Bright" pitchFamily="18" charset="0"/>
              </a:rPr>
              <a:t>Anne Boleyn</a:t>
            </a:r>
            <a:r>
              <a:rPr lang="en-GB" dirty="0"/>
              <a:t>. She had a daughter, Elizabeth. Henry turned against Anne because it was believed she was </a:t>
            </a:r>
            <a:r>
              <a:rPr lang="en-GB" dirty="0" err="1"/>
              <a:t>unfaitful</a:t>
            </a:r>
            <a:r>
              <a:rPr lang="en-GB" dirty="0"/>
              <a:t>, and she was </a:t>
            </a:r>
            <a:r>
              <a:rPr lang="en-GB" dirty="0">
                <a:hlinkClick r:id="rId2"/>
              </a:rPr>
              <a:t>beheaded</a:t>
            </a:r>
            <a:endParaRPr lang="en-GB" dirty="0"/>
          </a:p>
        </p:txBody>
      </p:sp>
      <p:sp>
        <p:nvSpPr>
          <p:cNvPr id="7" name="Rectangle 6"/>
          <p:cNvSpPr/>
          <p:nvPr/>
        </p:nvSpPr>
        <p:spPr>
          <a:xfrm>
            <a:off x="500034" y="2643182"/>
            <a:ext cx="8358246" cy="646331"/>
          </a:xfrm>
          <a:prstGeom prst="rect">
            <a:avLst/>
          </a:prstGeom>
        </p:spPr>
        <p:txBody>
          <a:bodyPr wrap="square">
            <a:spAutoFit/>
          </a:bodyPr>
          <a:lstStyle/>
          <a:p>
            <a:r>
              <a:rPr lang="en-GB" b="1" dirty="0"/>
              <a:t>Wife 3 </a:t>
            </a:r>
            <a:r>
              <a:rPr lang="en-GB" dirty="0"/>
              <a:t>: </a:t>
            </a:r>
            <a:r>
              <a:rPr lang="en-GB" i="1" dirty="0">
                <a:latin typeface="Lucida Bright" pitchFamily="18" charset="0"/>
              </a:rPr>
              <a:t>Jane Seymour</a:t>
            </a:r>
            <a:r>
              <a:rPr lang="en-GB" dirty="0"/>
              <a:t>. She had a son, Edward, but she died two weeks later. Henry was very sad.</a:t>
            </a:r>
          </a:p>
        </p:txBody>
      </p:sp>
      <p:sp>
        <p:nvSpPr>
          <p:cNvPr id="9" name="Rectangle 8"/>
          <p:cNvSpPr/>
          <p:nvPr/>
        </p:nvSpPr>
        <p:spPr>
          <a:xfrm>
            <a:off x="500034" y="3571876"/>
            <a:ext cx="8358246" cy="923330"/>
          </a:xfrm>
          <a:prstGeom prst="rect">
            <a:avLst/>
          </a:prstGeom>
        </p:spPr>
        <p:txBody>
          <a:bodyPr wrap="square">
            <a:spAutoFit/>
          </a:bodyPr>
          <a:lstStyle/>
          <a:p>
            <a:r>
              <a:rPr lang="en-GB" b="1" dirty="0"/>
              <a:t>Wife 4 </a:t>
            </a:r>
            <a:r>
              <a:rPr lang="en-GB" dirty="0"/>
              <a:t>: </a:t>
            </a:r>
            <a:r>
              <a:rPr lang="en-GB" i="1" dirty="0">
                <a:latin typeface="Lucida Bright" pitchFamily="18" charset="0"/>
              </a:rPr>
              <a:t>Anne of Cleves</a:t>
            </a:r>
            <a:r>
              <a:rPr lang="en-GB" dirty="0"/>
              <a:t>, from Belgium. Henry had never seen her until she came to England for the wedding.  He had just seen a portrait and he didn’t think she looked much like it in reality and he didn’t like her so he divorced her after six months.</a:t>
            </a:r>
          </a:p>
        </p:txBody>
      </p:sp>
      <p:sp>
        <p:nvSpPr>
          <p:cNvPr id="10" name="Rectangle 9"/>
          <p:cNvSpPr/>
          <p:nvPr/>
        </p:nvSpPr>
        <p:spPr>
          <a:xfrm>
            <a:off x="500034" y="4786322"/>
            <a:ext cx="8358246" cy="646331"/>
          </a:xfrm>
          <a:prstGeom prst="rect">
            <a:avLst/>
          </a:prstGeom>
        </p:spPr>
        <p:txBody>
          <a:bodyPr wrap="square">
            <a:spAutoFit/>
          </a:bodyPr>
          <a:lstStyle/>
          <a:p>
            <a:r>
              <a:rPr lang="en-GB" b="1" dirty="0"/>
              <a:t>Wife 5 </a:t>
            </a:r>
            <a:r>
              <a:rPr lang="en-GB" dirty="0"/>
              <a:t>:  </a:t>
            </a:r>
            <a:r>
              <a:rPr lang="en-GB" i="1" dirty="0">
                <a:latin typeface="Lucida Bright" pitchFamily="18" charset="0"/>
              </a:rPr>
              <a:t>Kathryn Howard</a:t>
            </a:r>
            <a:r>
              <a:rPr lang="en-GB" dirty="0"/>
              <a:t>. She was only 19 (he was 49). She was beheaded because she had quite a  few affairs!</a:t>
            </a:r>
          </a:p>
        </p:txBody>
      </p:sp>
      <p:sp>
        <p:nvSpPr>
          <p:cNvPr id="11" name="Rectangle 10"/>
          <p:cNvSpPr/>
          <p:nvPr/>
        </p:nvSpPr>
        <p:spPr>
          <a:xfrm>
            <a:off x="571472" y="5786454"/>
            <a:ext cx="8286808" cy="646331"/>
          </a:xfrm>
          <a:prstGeom prst="rect">
            <a:avLst/>
          </a:prstGeom>
        </p:spPr>
        <p:txBody>
          <a:bodyPr wrap="square">
            <a:spAutoFit/>
          </a:bodyPr>
          <a:lstStyle/>
          <a:p>
            <a:r>
              <a:rPr lang="en-GB" b="1" dirty="0"/>
              <a:t>Wife 6</a:t>
            </a:r>
            <a:r>
              <a:rPr lang="en-GB" dirty="0"/>
              <a:t>:  </a:t>
            </a:r>
            <a:r>
              <a:rPr lang="en-GB" i="1" dirty="0">
                <a:latin typeface="Lucida Bright" pitchFamily="18" charset="0"/>
              </a:rPr>
              <a:t>Katherine Parr. </a:t>
            </a:r>
            <a:r>
              <a:rPr lang="en-GB" dirty="0">
                <a:latin typeface="+mj-lt"/>
                <a:cs typeface="Arial" pitchFamily="34" charset="0"/>
              </a:rPr>
              <a:t>She was secretly in love with another man but Henry died so she survived and was a widow. She looked after his children</a:t>
            </a:r>
            <a:r>
              <a:rPr lang="en-GB" dirty="0">
                <a:latin typeface="+mj-lt"/>
              </a:rPr>
              <a: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571472" y="214290"/>
            <a:ext cx="8358246" cy="6415657"/>
          </a:xfrm>
          <a:prstGeom prst="rect">
            <a:avLst/>
          </a:prstGeom>
          <a:noFill/>
          <a:ln w="9525">
            <a:noFill/>
            <a:miter lim="800000"/>
            <a:headEnd/>
            <a:tailEnd/>
          </a:ln>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571480"/>
            <a:ext cx="8229600" cy="4525963"/>
          </a:xfrm>
        </p:spPr>
        <p:txBody>
          <a:bodyPr/>
          <a:lstStyle/>
          <a:p>
            <a:pPr>
              <a:buNone/>
            </a:pPr>
            <a:r>
              <a:rPr lang="en-GB" dirty="0"/>
              <a:t>   After Henry died, 3 of his children ruled England after him.</a:t>
            </a:r>
          </a:p>
          <a:p>
            <a:pPr>
              <a:buNone/>
            </a:pPr>
            <a:endParaRPr lang="en-GB" dirty="0"/>
          </a:p>
          <a:p>
            <a:pPr>
              <a:buNone/>
            </a:pPr>
            <a:r>
              <a:rPr lang="en-GB" dirty="0"/>
              <a:t>    Henry VIII of England had several children. The best-known are the three legitimate children who survived Henry and succeeded him as monarchs of England successively, </a:t>
            </a:r>
            <a:r>
              <a:rPr lang="en-GB" b="1" dirty="0"/>
              <a:t>Edward VI</a:t>
            </a:r>
            <a:r>
              <a:rPr lang="en-GB" dirty="0"/>
              <a:t>, </a:t>
            </a:r>
            <a:r>
              <a:rPr lang="en-GB" b="1" dirty="0"/>
              <a:t>Mary I</a:t>
            </a:r>
            <a:r>
              <a:rPr lang="en-GB" dirty="0"/>
              <a:t> and </a:t>
            </a:r>
            <a:r>
              <a:rPr lang="en-GB" b="1" dirty="0"/>
              <a:t>Elizabeth I</a:t>
            </a:r>
            <a:r>
              <a:rPr lang="en-GB" dirty="0"/>
              <a: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14282" y="-214338"/>
            <a:ext cx="8715436" cy="6434876"/>
          </a:xfrm>
          <a:prstGeom prst="rect">
            <a:avLst/>
          </a:prstGeom>
          <a:noFill/>
          <a:ln w="9525">
            <a:noFill/>
            <a:miter lim="800000"/>
            <a:headEnd/>
            <a:tailEnd/>
          </a:ln>
          <a:effectLst/>
        </p:spPr>
      </p:pic>
      <p:sp>
        <p:nvSpPr>
          <p:cNvPr id="5" name="Rectangle 4"/>
          <p:cNvSpPr/>
          <p:nvPr/>
        </p:nvSpPr>
        <p:spPr>
          <a:xfrm>
            <a:off x="428596" y="6072206"/>
            <a:ext cx="2714644" cy="369332"/>
          </a:xfrm>
          <a:prstGeom prst="rect">
            <a:avLst/>
          </a:prstGeom>
        </p:spPr>
        <p:txBody>
          <a:bodyPr wrap="square">
            <a:spAutoFit/>
          </a:bodyPr>
          <a:lstStyle/>
          <a:p>
            <a:r>
              <a:rPr lang="en-GB" altLang="en-US" b="1" dirty="0">
                <a:latin typeface="Comic Sans MS" pitchFamily="66" charset="0"/>
                <a:ea typeface="Franchise"/>
                <a:cs typeface="Franchise"/>
              </a:rPr>
              <a:t>Queen Elizabeth II</a:t>
            </a: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285720" y="285728"/>
            <a:ext cx="8572560" cy="6423061"/>
          </a:xfrm>
          <a:prstGeom prst="rect">
            <a:avLst/>
          </a:prstGeom>
          <a:noFill/>
          <a:ln w="9525">
            <a:noFill/>
            <a:miter lim="800000"/>
            <a:headEnd/>
            <a:tailEnd/>
          </a:ln>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0" y="571480"/>
            <a:ext cx="9144000" cy="6311546"/>
          </a:xfrm>
          <a:prstGeom prst="rect">
            <a:avLst/>
          </a:prstGeom>
          <a:noFill/>
          <a:ln w="9525">
            <a:noFill/>
            <a:miter lim="800000"/>
            <a:headEnd/>
            <a:tailEnd/>
          </a:ln>
          <a:effectLst/>
        </p:spPr>
      </p:pic>
      <p:sp>
        <p:nvSpPr>
          <p:cNvPr id="4" name="Rectangle 3"/>
          <p:cNvSpPr/>
          <p:nvPr/>
        </p:nvSpPr>
        <p:spPr>
          <a:xfrm>
            <a:off x="3923928" y="285728"/>
            <a:ext cx="4720006" cy="400110"/>
          </a:xfrm>
          <a:prstGeom prst="rect">
            <a:avLst/>
          </a:prstGeom>
        </p:spPr>
        <p:txBody>
          <a:bodyPr wrap="square">
            <a:spAutoFit/>
          </a:bodyPr>
          <a:lstStyle/>
          <a:p>
            <a:r>
              <a:rPr lang="en-GB" sz="1000" dirty="0"/>
              <a:t>http://www.bing.com/videos/search?q=British+Anthem+God+Save+the+Queen&amp;&amp;view=detail&amp;mid=264D0612C88D7B576E1B264D0612C88D7B576E1B&amp;FORM=VRDGAR</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0" y="-214339"/>
            <a:ext cx="9144000" cy="7098939"/>
          </a:xfrm>
          <a:prstGeom prst="rect">
            <a:avLst/>
          </a:prstGeom>
          <a:noFill/>
          <a:ln w="9525">
            <a:noFill/>
            <a:miter lim="800000"/>
            <a:headEnd/>
            <a:tailEnd/>
          </a:ln>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214282" y="214289"/>
            <a:ext cx="8643998" cy="6411277"/>
          </a:xfrm>
          <a:prstGeom prst="rect">
            <a:avLst/>
          </a:prstGeom>
          <a:noFill/>
          <a:ln w="9525">
            <a:noFill/>
            <a:miter lim="800000"/>
            <a:headEnd/>
            <a:tailEnd/>
          </a:ln>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0" y="-214338"/>
            <a:ext cx="9144000" cy="7178230"/>
          </a:xfrm>
          <a:prstGeom prst="rect">
            <a:avLst/>
          </a:prstGeom>
          <a:noFill/>
          <a:ln w="9525">
            <a:noFill/>
            <a:miter lim="800000"/>
            <a:headEnd/>
            <a:tailEnd/>
          </a:ln>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0" y="-214338"/>
            <a:ext cx="9144000" cy="7084326"/>
          </a:xfrm>
          <a:prstGeom prst="rect">
            <a:avLst/>
          </a:prstGeom>
          <a:noFill/>
          <a:ln w="9525">
            <a:noFill/>
            <a:miter lim="800000"/>
            <a:headEnd/>
            <a:tailEnd/>
          </a:ln>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285720" y="285728"/>
            <a:ext cx="8501122" cy="6296658"/>
          </a:xfrm>
          <a:prstGeom prst="rect">
            <a:avLst/>
          </a:prstGeom>
          <a:noFill/>
          <a:ln w="9525">
            <a:noFill/>
            <a:miter lim="800000"/>
            <a:headEnd/>
            <a:tailEnd/>
          </a:ln>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214282" y="214289"/>
            <a:ext cx="8643998" cy="6401095"/>
          </a:xfrm>
          <a:prstGeom prst="rect">
            <a:avLst/>
          </a:prstGeom>
          <a:noFill/>
          <a:ln w="9525">
            <a:noFill/>
            <a:miter lim="800000"/>
            <a:headEnd/>
            <a:tailEnd/>
          </a:ln>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Buckingham Palace</a:t>
            </a:r>
          </a:p>
        </p:txBody>
      </p:sp>
      <p:pic>
        <p:nvPicPr>
          <p:cNvPr id="12290" name="Picture 2" descr="http://www.clinkhostels.com/wp-content/uploads/2014/09/Buckingham-Palace-014.jpg">
            <a:hlinkClick r:id="rId2"/>
          </p:cNvPr>
          <p:cNvPicPr>
            <a:picLocks noChangeAspect="1" noChangeArrowheads="1"/>
          </p:cNvPicPr>
          <p:nvPr/>
        </p:nvPicPr>
        <p:blipFill>
          <a:blip r:embed="rId3" cstate="print"/>
          <a:srcRect/>
          <a:stretch>
            <a:fillRect/>
          </a:stretch>
        </p:blipFill>
        <p:spPr bwMode="auto">
          <a:xfrm>
            <a:off x="214282" y="1285860"/>
            <a:ext cx="8715436" cy="5229262"/>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p:cNvPicPr>
            <a:picLocks noChangeAspect="1" noChangeArrowheads="1"/>
          </p:cNvPicPr>
          <p:nvPr/>
        </p:nvPicPr>
        <p:blipFill>
          <a:blip r:embed="rId2" cstate="print"/>
          <a:srcRect/>
          <a:stretch>
            <a:fillRect/>
          </a:stretch>
        </p:blipFill>
        <p:spPr bwMode="auto">
          <a:xfrm>
            <a:off x="142844" y="214290"/>
            <a:ext cx="8715436" cy="6473238"/>
          </a:xfrm>
          <a:prstGeom prst="rect">
            <a:avLst/>
          </a:prstGeom>
          <a:noFill/>
          <a:ln w="9525">
            <a:noFill/>
            <a:miter lim="800000"/>
            <a:headEnd/>
            <a:tailEnd/>
          </a:ln>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cstate="print"/>
          <a:srcRect/>
          <a:stretch>
            <a:fillRect/>
          </a:stretch>
        </p:blipFill>
        <p:spPr bwMode="auto">
          <a:xfrm>
            <a:off x="0" y="-214338"/>
            <a:ext cx="9144000" cy="7081762"/>
          </a:xfrm>
          <a:prstGeom prst="rect">
            <a:avLst/>
          </a:prstGeom>
          <a:noFill/>
          <a:ln w="9525">
            <a:noFill/>
            <a:miter lim="800000"/>
            <a:headEnd/>
            <a:tailEnd/>
          </a:ln>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ChangeAspect="1" noChangeArrowheads="1"/>
          </p:cNvPicPr>
          <p:nvPr/>
        </p:nvPicPr>
        <p:blipFill>
          <a:blip r:embed="rId2" cstate="print"/>
          <a:srcRect/>
          <a:stretch>
            <a:fillRect/>
          </a:stretch>
        </p:blipFill>
        <p:spPr bwMode="auto">
          <a:xfrm>
            <a:off x="0" y="-1"/>
            <a:ext cx="9144000" cy="6842103"/>
          </a:xfrm>
          <a:prstGeom prst="rect">
            <a:avLst/>
          </a:prstGeom>
          <a:noFill/>
          <a:ln w="9525">
            <a:noFill/>
            <a:miter lim="800000"/>
            <a:headEnd/>
            <a:tailEnd/>
          </a:ln>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2" cstate="print"/>
          <a:srcRect/>
          <a:stretch>
            <a:fillRect/>
          </a:stretch>
        </p:blipFill>
        <p:spPr bwMode="auto">
          <a:xfrm>
            <a:off x="0" y="-142900"/>
            <a:ext cx="9144000" cy="6981416"/>
          </a:xfrm>
          <a:prstGeom prst="rect">
            <a:avLst/>
          </a:prstGeom>
          <a:noFill/>
          <a:ln w="9525">
            <a:noFill/>
            <a:miter lim="800000"/>
            <a:headEnd/>
            <a:tailEnd/>
          </a:ln>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2" cstate="print"/>
          <a:srcRect/>
          <a:stretch>
            <a:fillRect/>
          </a:stretch>
        </p:blipFill>
        <p:spPr bwMode="auto">
          <a:xfrm>
            <a:off x="0" y="0"/>
            <a:ext cx="8929718" cy="6777929"/>
          </a:xfrm>
          <a:prstGeom prst="rect">
            <a:avLst/>
          </a:prstGeom>
          <a:noFill/>
          <a:ln w="9525">
            <a:noFill/>
            <a:miter lim="800000"/>
            <a:headEnd/>
            <a:tailEnd/>
          </a:ln>
          <a:effectLst/>
        </p:spPr>
      </p:pic>
      <p:sp>
        <p:nvSpPr>
          <p:cNvPr id="4" name="Rectangle 3"/>
          <p:cNvSpPr/>
          <p:nvPr/>
        </p:nvSpPr>
        <p:spPr>
          <a:xfrm>
            <a:off x="785786" y="5857892"/>
            <a:ext cx="4572000" cy="400110"/>
          </a:xfrm>
          <a:prstGeom prst="rect">
            <a:avLst/>
          </a:prstGeom>
        </p:spPr>
        <p:txBody>
          <a:bodyPr>
            <a:spAutoFit/>
          </a:bodyPr>
          <a:lstStyle/>
          <a:p>
            <a:r>
              <a:rPr lang="en-GB" sz="1000" dirty="0">
                <a:hlinkClick r:id="rId3"/>
              </a:rPr>
              <a:t>https://www.youtube.com/watch?v=D3dR7u7TPNo</a:t>
            </a:r>
            <a:endParaRPr lang="en-GB" sz="1000" dirty="0"/>
          </a:p>
          <a:p>
            <a:endParaRPr lang="en-GB" sz="1000" dirty="0"/>
          </a:p>
        </p:txBody>
      </p:sp>
      <p:sp>
        <p:nvSpPr>
          <p:cNvPr id="5" name="Rectangle 4"/>
          <p:cNvSpPr/>
          <p:nvPr/>
        </p:nvSpPr>
        <p:spPr>
          <a:xfrm>
            <a:off x="827584" y="5013176"/>
            <a:ext cx="4572000" cy="646331"/>
          </a:xfrm>
          <a:prstGeom prst="rect">
            <a:avLst/>
          </a:prstGeom>
        </p:spPr>
        <p:txBody>
          <a:bodyPr>
            <a:spAutoFit/>
          </a:bodyPr>
          <a:lstStyle/>
          <a:p>
            <a:r>
              <a:rPr lang="en-US" sz="1200" dirty="0">
                <a:hlinkClick r:id="rId4"/>
              </a:rPr>
              <a:t>https://www.bing.com/videos/search?q=national+anthem+god+save+our+queen+youtube&amp;&amp;view=detail&amp;mid=B58D012A696E93D491BBB58D012A696E93D491BB&amp;&amp;FORM=VDRVRV</a:t>
            </a:r>
            <a:endParaRPr lang="en-US" sz="12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p:cNvPicPr>
            <a:picLocks noChangeAspect="1" noChangeArrowheads="1"/>
          </p:cNvPicPr>
          <p:nvPr/>
        </p:nvPicPr>
        <p:blipFill>
          <a:blip r:embed="rId2" cstate="print"/>
          <a:srcRect/>
          <a:stretch>
            <a:fillRect/>
          </a:stretch>
        </p:blipFill>
        <p:spPr bwMode="auto">
          <a:xfrm>
            <a:off x="0" y="0"/>
            <a:ext cx="9144000" cy="6879942"/>
          </a:xfrm>
          <a:prstGeom prst="rect">
            <a:avLst/>
          </a:prstGeom>
          <a:noFill/>
          <a:ln w="9525">
            <a:noFill/>
            <a:miter lim="800000"/>
            <a:headEnd/>
            <a:tailEnd/>
          </a:ln>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p:cNvPicPr>
            <a:picLocks noChangeAspect="1" noChangeArrowheads="1"/>
          </p:cNvPicPr>
          <p:nvPr/>
        </p:nvPicPr>
        <p:blipFill>
          <a:blip r:embed="rId2" cstate="print"/>
          <a:srcRect/>
          <a:stretch>
            <a:fillRect/>
          </a:stretch>
        </p:blipFill>
        <p:spPr bwMode="auto">
          <a:xfrm>
            <a:off x="142844" y="0"/>
            <a:ext cx="8786874" cy="6822379"/>
          </a:xfrm>
          <a:prstGeom prst="rect">
            <a:avLst/>
          </a:prstGeom>
          <a:noFill/>
          <a:ln w="9525">
            <a:noFill/>
            <a:miter lim="800000"/>
            <a:headEnd/>
            <a:tailEnd/>
          </a:ln>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gannett-cdn.com/-mm-/bdc9b1c3cc3f052096a196627346d35e4935949f/c=0-229-1674-1487&amp;r=x513&amp;c=680x510/local/-/media/2015/08/25/USATODAY/USATODAY/635761169906431287-QueenElizabeth-cover-05.jpg">
            <a:hlinkClick r:id="rId2"/>
          </p:cNvPr>
          <p:cNvPicPr>
            <a:picLocks noChangeAspect="1" noChangeArrowheads="1"/>
          </p:cNvPicPr>
          <p:nvPr/>
        </p:nvPicPr>
        <p:blipFill>
          <a:blip r:embed="rId3" cstate="print"/>
          <a:srcRect/>
          <a:stretch>
            <a:fillRect/>
          </a:stretch>
        </p:blipFill>
        <p:spPr bwMode="auto">
          <a:xfrm>
            <a:off x="4500562" y="214290"/>
            <a:ext cx="4214842" cy="3161132"/>
          </a:xfrm>
          <a:prstGeom prst="rect">
            <a:avLst/>
          </a:prstGeom>
          <a:noFill/>
        </p:spPr>
      </p:pic>
      <p:pic>
        <p:nvPicPr>
          <p:cNvPr id="59396" name="Picture 4" descr="http://www.webwombat.com.au/careers_ed/education/images/queen-elizabeth-II.jpg">
            <a:hlinkClick r:id="rId4"/>
          </p:cNvPr>
          <p:cNvPicPr>
            <a:picLocks noChangeAspect="1" noChangeArrowheads="1"/>
          </p:cNvPicPr>
          <p:nvPr/>
        </p:nvPicPr>
        <p:blipFill>
          <a:blip r:embed="rId5" cstate="print"/>
          <a:srcRect/>
          <a:stretch>
            <a:fillRect/>
          </a:stretch>
        </p:blipFill>
        <p:spPr bwMode="auto">
          <a:xfrm>
            <a:off x="642910" y="3000372"/>
            <a:ext cx="3071834" cy="3571875"/>
          </a:xfrm>
          <a:prstGeom prst="rect">
            <a:avLst/>
          </a:prstGeom>
          <a:noFill/>
        </p:spPr>
      </p:pic>
      <p:pic>
        <p:nvPicPr>
          <p:cNvPr id="59398" name="Picture 6" descr="https://media2.popsugar-assets.com/files/2015/09/04/671/n/1922398/065ca76c_queen32.xxxlarge_2x.jpg">
            <a:hlinkClick r:id="rId6"/>
          </p:cNvPr>
          <p:cNvPicPr>
            <a:picLocks noChangeAspect="1" noChangeArrowheads="1"/>
          </p:cNvPicPr>
          <p:nvPr/>
        </p:nvPicPr>
        <p:blipFill>
          <a:blip r:embed="rId7" cstate="print"/>
          <a:srcRect/>
          <a:stretch>
            <a:fillRect/>
          </a:stretch>
        </p:blipFill>
        <p:spPr bwMode="auto">
          <a:xfrm>
            <a:off x="4071934" y="3571876"/>
            <a:ext cx="4572032" cy="3050609"/>
          </a:xfrm>
          <a:prstGeom prst="rect">
            <a:avLst/>
          </a:prstGeom>
          <a:noFill/>
        </p:spPr>
      </p:pic>
      <p:pic>
        <p:nvPicPr>
          <p:cNvPr id="59400" name="Picture 8" descr="http://cp91279.biography.com/1000509261001/1000509261001_2014041485001_Bio-Biography-Queen-Elizabeth-SF-REDO.jpg">
            <a:hlinkClick r:id="rId8"/>
          </p:cNvPr>
          <p:cNvPicPr>
            <a:picLocks noChangeAspect="1" noChangeArrowheads="1"/>
          </p:cNvPicPr>
          <p:nvPr/>
        </p:nvPicPr>
        <p:blipFill>
          <a:blip r:embed="rId9" cstate="print"/>
          <a:srcRect/>
          <a:stretch>
            <a:fillRect/>
          </a:stretch>
        </p:blipFill>
        <p:spPr bwMode="auto">
          <a:xfrm>
            <a:off x="428596" y="285728"/>
            <a:ext cx="3929090" cy="2615305"/>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779</TotalTime>
  <Words>1055</Words>
  <Application>Microsoft Office PowerPoint</Application>
  <PresentationFormat>On-screen Show (4:3)</PresentationFormat>
  <Paragraphs>98</Paragraphs>
  <Slides>48</Slides>
  <Notes>0</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What is a Monarch?</vt:lpstr>
      <vt:lpstr>Crown</vt:lpstr>
      <vt:lpstr>Sword</vt:lpstr>
      <vt:lpstr>Money</vt:lpstr>
      <vt:lpstr>Bible</vt:lpstr>
      <vt:lpstr>Pen</vt:lpstr>
      <vt:lpstr>Book </vt:lpstr>
      <vt:lpstr>PowerPoint Presentation</vt:lpstr>
      <vt:lpstr>PowerPoint Presentation</vt:lpstr>
      <vt:lpstr>Your tasks this week</vt:lpstr>
      <vt:lpstr>William I   William the Conqueror</vt:lpstr>
      <vt:lpstr>PowerPoint Presentation</vt:lpstr>
      <vt:lpstr>PowerPoint Presentation</vt:lpstr>
      <vt:lpstr>PowerPoint Presentation</vt:lpstr>
      <vt:lpstr>PowerPoint Presentation</vt:lpstr>
      <vt:lpstr>Domesday Book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Buckingham Palace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staffharrison</dc:creator>
  <cp:lastModifiedBy>DARREN FOGARTY</cp:lastModifiedBy>
  <cp:revision>78</cp:revision>
  <dcterms:created xsi:type="dcterms:W3CDTF">2016-04-13T11:45:33Z</dcterms:created>
  <dcterms:modified xsi:type="dcterms:W3CDTF">2020-05-15T09:53:18Z</dcterms:modified>
</cp:coreProperties>
</file>