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748"/>
  </p:normalViewPr>
  <p:slideViewPr>
    <p:cSldViewPr snapToGrid="0" snapToObjects="1">
      <p:cViewPr varScale="1">
        <p:scale>
          <a:sx n="90" d="100"/>
          <a:sy n="90" d="100"/>
        </p:scale>
        <p:origin x="232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2FF51-F3FC-CF4A-BAAE-3BBAACBDA3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327094-BE5C-B048-A3ED-8F1A7E262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D63A12-1F21-C94C-B443-8FEC43AF5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53822-BD7B-E64F-9C6A-3C855941A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8A264-6314-6044-B219-C4C7FD1E2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251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5C8F8-BB83-6B4F-929B-CB279C43E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3055A-D14D-0746-A623-800196254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01E30-6568-044F-A5FD-1795A2575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6112D-8041-874B-9AE8-CDAF1C61E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24434-DD6D-D649-B33A-57F3AE1D8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12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15CED-1F11-7142-8770-0E2B95270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FE2B3-AD79-0643-92A5-6FC71D6F2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EB3AC-16E4-E14F-A0E9-DE18BE791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42A42-7140-F74F-8790-7678FF947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3C370-1A57-5A44-8168-D369AB0C5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145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D6368-F579-C64A-9839-4A5AFDCAB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CB6D2-05D1-C344-A45B-AE6C5FBBA6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DD848F-F25D-A242-B124-A7BD3CE11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85497-18CE-4240-A471-A4D47091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1131E-D9C3-0F47-BE8D-C03395278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AB1CA1-B636-0E49-BBA1-16857BBB6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97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F0202-F90A-6E42-983B-672A62F59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F6137-ECFC-9549-A27E-0C4D425C2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0FDC1A-BB02-2346-9653-CBDDAFB382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822011-5CA9-BC41-AE55-4FF6A8B3F5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29F066-6248-5B48-A180-7AC28F670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0FDDBD-C2D8-D148-A62E-2B441F14E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4410FA-5AAC-F249-BAB8-BF8AAF25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3E8756-0443-8A47-9438-4E1E9E9D9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38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46B3B-C758-694F-BE53-F0F9C8455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D4B29-DDDD-A340-A9B1-9A87E3F3F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349640-1FAF-DE48-B390-6E21E913D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C48C2C-97CC-3948-824E-6FD6FF982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83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817C4D-A681-134B-90CF-BAE25981A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4030AD-C4A1-F941-8329-586D46DDA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5F4E3D-7468-6F47-B0B7-4B389DAB6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471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43477-AF6C-D14D-A23F-90F5520B4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3295F-52C9-6846-BA02-567DF67E7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3DE2C-EC01-7D4C-BDA1-388D11A76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58B6F6-16F5-B146-AFEE-AF35A94D6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C0DF63-2697-AF4C-B87B-868EC6BF7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B6D820-A245-2B4A-B636-71E5511E2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75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143F3-9F25-FC46-B7A3-12CB748A2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5716C4-C9E2-6F48-82A5-9F3420992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46B41-097F-A142-8D9E-481259E591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0D84D9-5AD3-034C-869F-C42640FA8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1064FB-1655-BF4E-A1F2-4490E5C26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9A5DB-136C-2B4C-A8F2-4E63D34CA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34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75ABA-51B3-204D-BC42-87EBBB6E6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9158FB-C13C-2640-8A31-C438984AC3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1E97C-E249-BD4D-808D-31D34F469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50AF4-0773-E345-B0A9-DF2B97C61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755E3-7F6F-704F-8419-257186252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861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7AEC0-5B2A-BD43-99FC-7C76B880E4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DE5C5C-7B42-3A40-8D1E-27C2E0FBA3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0C98F-CFC3-0343-B5A2-628098BEA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C635C7-61D4-CD41-BDF2-820E49DBF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7E3B4-B1AB-794C-8065-0D750F6F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685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8DBCCF8-4C26-EF41-9068-96806F79BA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63E2DA71-CC14-AD46-8D5B-7CB6176633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98A18FF7-ECBD-0246-8E66-DAE2AD394D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8477FCCB-CA6A-8F45-BB31-41A4D99DE91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EC103DA6-9FBC-0E4E-BE2D-17D202C7260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461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8DBCCF8-4C26-EF41-9068-96806F79BA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63E2DA71-CC14-AD46-8D5B-7CB6176633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98A18FF7-ECBD-0246-8E66-DAE2AD394D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8477FCCB-CA6A-8F45-BB31-41A4D99DE91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EC103DA6-9FBC-0E4E-BE2D-17D202C7260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7206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8DBCCF8-4C26-EF41-9068-96806F79BA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63E2DA71-CC14-AD46-8D5B-7CB6176633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98A18FF7-ECBD-0246-8E66-DAE2AD394D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8477FCCB-CA6A-8F45-BB31-41A4D99DE91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EC103DA6-9FBC-0E4E-BE2D-17D202C7260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045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23D2AB-E024-5B47-83C4-DB94BD03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19D6FB-7C5B-E848-A91B-CBEAD40AD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5350D-B11D-A649-B04F-C5EEA8A689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920E5-2C26-2C42-B9C7-43DABBE0B76D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27A48-CAB3-FF4C-8A48-ED092DF52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8BBDA-5BC0-DF4A-BD58-14A231FD91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DAF33-96BE-C84C-82B3-251B219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26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62C2F8-5B2C-DD4D-B797-C6CE0D7A69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6834" y="2973977"/>
            <a:ext cx="5665315" cy="1794793"/>
          </a:xfrm>
          <a:noFill/>
        </p:spPr>
        <p:txBody>
          <a:bodyPr>
            <a:normAutofit fontScale="85000" lnSpcReduction="20000"/>
          </a:bodyPr>
          <a:lstStyle/>
          <a:p>
            <a:r>
              <a:rPr lang="en-GB" sz="3600" dirty="0">
                <a:solidFill>
                  <a:srgbClr val="080808"/>
                </a:solidFill>
              </a:rPr>
              <a:t>‘</a:t>
            </a:r>
            <a:r>
              <a:rPr lang="en-GB" sz="3600" dirty="0" err="1">
                <a:solidFill>
                  <a:srgbClr val="080808"/>
                </a:solidFill>
              </a:rPr>
              <a:t>wr</a:t>
            </a:r>
            <a:r>
              <a:rPr lang="en-GB" sz="3600" dirty="0">
                <a:solidFill>
                  <a:srgbClr val="080808"/>
                </a:solidFill>
              </a:rPr>
              <a:t>’ digraph</a:t>
            </a:r>
          </a:p>
          <a:p>
            <a:endParaRPr lang="en-GB" sz="3600" dirty="0">
              <a:solidFill>
                <a:srgbClr val="080808"/>
              </a:solidFill>
            </a:endParaRPr>
          </a:p>
          <a:p>
            <a:r>
              <a:rPr lang="en-GB" sz="3600" dirty="0">
                <a:solidFill>
                  <a:srgbClr val="080808"/>
                </a:solidFill>
              </a:rPr>
              <a:t>What words can we remember from yesterday?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17AF47-63FD-E64B-90C9-E8E4C7FC98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9434" y="1090544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rgbClr val="080808"/>
                </a:solidFill>
              </a:rPr>
              <a:t>Y2 Phonics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>
            <a:extLst>
              <a:ext uri="{FF2B5EF4-FFF2-40B4-BE49-F238E27FC236}">
                <a16:creationId xmlns:a16="http://schemas.microsoft.com/office/drawing/2014/main" id="{584A4DB1-7F83-554D-99EB-18BF051820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/r/ Spelt ‘wr'</a:t>
            </a:r>
            <a:endParaRPr lang="en-GB" altLang="en-US" sz="3600"/>
          </a:p>
        </p:txBody>
      </p:sp>
      <p:sp>
        <p:nvSpPr>
          <p:cNvPr id="8195" name="Rectangle 4">
            <a:extLst>
              <a:ext uri="{FF2B5EF4-FFF2-40B4-BE49-F238E27FC236}">
                <a16:creationId xmlns:a16="http://schemas.microsoft.com/office/drawing/2014/main" id="{F0FC1BEB-23F0-6C42-811E-A8B5DE6D77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Words that start with the phoneme /r/ are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sometimes spelt with the digraph </a:t>
            </a:r>
            <a:r>
              <a:rPr lang="en-GB" altLang="en-US" b="1">
                <a:solidFill>
                  <a:schemeClr val="tx1"/>
                </a:solidFill>
              </a:rPr>
              <a:t>‘wr’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8196" name="Rectangle 37">
            <a:extLst>
              <a:ext uri="{FF2B5EF4-FFF2-40B4-BE49-F238E27FC236}">
                <a16:creationId xmlns:a16="http://schemas.microsoft.com/office/drawing/2014/main" id="{B772BA43-DF5D-7D49-85BB-8F4426CBB1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0" y="3711575"/>
            <a:ext cx="146685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hunt</a:t>
            </a:r>
          </a:p>
        </p:txBody>
      </p:sp>
      <p:sp>
        <p:nvSpPr>
          <p:cNvPr id="8197" name="Rectangle 39">
            <a:extLst>
              <a:ext uri="{FF2B5EF4-FFF2-40B4-BE49-F238E27FC236}">
                <a16:creationId xmlns:a16="http://schemas.microsoft.com/office/drawing/2014/main" id="{2653BD1E-D1C9-7946-A8D2-A333E7425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050" y="3711575"/>
            <a:ext cx="146685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hunt</a:t>
            </a:r>
          </a:p>
        </p:txBody>
      </p:sp>
      <p:sp>
        <p:nvSpPr>
          <p:cNvPr id="41" name="Rounded Rectangle 1">
            <a:extLst>
              <a:ext uri="{FF2B5EF4-FFF2-40B4-BE49-F238E27FC236}">
                <a16:creationId xmlns:a16="http://schemas.microsoft.com/office/drawing/2014/main" id="{01ED3741-C13E-400A-B5C3-8FD4B21ED5EC}"/>
              </a:ext>
            </a:extLst>
          </p:cNvPr>
          <p:cNvSpPr/>
          <p:nvPr/>
        </p:nvSpPr>
        <p:spPr bwMode="auto">
          <a:xfrm>
            <a:off x="3851275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00" name="Rectangle 46">
            <a:extLst>
              <a:ext uri="{FF2B5EF4-FFF2-40B4-BE49-F238E27FC236}">
                <a16:creationId xmlns:a16="http://schemas.microsoft.com/office/drawing/2014/main" id="{F552340D-3231-B74C-8D2E-26E599E05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written</a:t>
            </a:r>
          </a:p>
        </p:txBody>
      </p:sp>
      <p:sp>
        <p:nvSpPr>
          <p:cNvPr id="48" name="Rounded Rectangle 1">
            <a:extLst>
              <a:ext uri="{FF2B5EF4-FFF2-40B4-BE49-F238E27FC236}">
                <a16:creationId xmlns:a16="http://schemas.microsoft.com/office/drawing/2014/main" id="{AF21AEB2-69D3-4CD9-A4B8-4A8B07899149}"/>
              </a:ext>
            </a:extLst>
          </p:cNvPr>
          <p:cNvSpPr/>
          <p:nvPr/>
        </p:nvSpPr>
        <p:spPr bwMode="auto">
          <a:xfrm>
            <a:off x="2276475" y="2298701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02" name="Rectangle 48">
            <a:extLst>
              <a:ext uri="{FF2B5EF4-FFF2-40B4-BE49-F238E27FC236}">
                <a16:creationId xmlns:a16="http://schemas.microsoft.com/office/drawing/2014/main" id="{CA6104C5-9EF2-E147-9251-DD748F277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write</a:t>
            </a:r>
          </a:p>
        </p:txBody>
      </p:sp>
      <p:sp>
        <p:nvSpPr>
          <p:cNvPr id="53" name="Rounded Rectangle 1">
            <a:extLst>
              <a:ext uri="{FF2B5EF4-FFF2-40B4-BE49-F238E27FC236}">
                <a16:creationId xmlns:a16="http://schemas.microsoft.com/office/drawing/2014/main" id="{40CCAA73-A613-4CB3-B2BC-15F4064827FD}"/>
              </a:ext>
            </a:extLst>
          </p:cNvPr>
          <p:cNvSpPr/>
          <p:nvPr/>
        </p:nvSpPr>
        <p:spPr bwMode="auto">
          <a:xfrm>
            <a:off x="6981825" y="2319339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04" name="Rectangle 53">
            <a:extLst>
              <a:ext uri="{FF2B5EF4-FFF2-40B4-BE49-F238E27FC236}">
                <a16:creationId xmlns:a16="http://schemas.microsoft.com/office/drawing/2014/main" id="{A1260A2C-7B06-454A-BCA1-6CC593729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1825" y="3568700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wrong</a:t>
            </a:r>
          </a:p>
        </p:txBody>
      </p:sp>
      <p:sp>
        <p:nvSpPr>
          <p:cNvPr id="55" name="Rounded Rectangle 1">
            <a:extLst>
              <a:ext uri="{FF2B5EF4-FFF2-40B4-BE49-F238E27FC236}">
                <a16:creationId xmlns:a16="http://schemas.microsoft.com/office/drawing/2014/main" id="{8E5D7650-EC17-4986-8F2E-DFCD63E831FA}"/>
              </a:ext>
            </a:extLst>
          </p:cNvPr>
          <p:cNvSpPr/>
          <p:nvPr/>
        </p:nvSpPr>
        <p:spPr bwMode="auto">
          <a:xfrm>
            <a:off x="5426075" y="2319339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06" name="Rectangle 55">
            <a:extLst>
              <a:ext uri="{FF2B5EF4-FFF2-40B4-BE49-F238E27FC236}">
                <a16:creationId xmlns:a16="http://schemas.microsoft.com/office/drawing/2014/main" id="{122314CF-763D-5743-B581-9A7775D8A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6075" y="3568700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wrote</a:t>
            </a:r>
          </a:p>
        </p:txBody>
      </p:sp>
      <p:sp>
        <p:nvSpPr>
          <p:cNvPr id="57" name="Rounded Rectangle 1">
            <a:extLst>
              <a:ext uri="{FF2B5EF4-FFF2-40B4-BE49-F238E27FC236}">
                <a16:creationId xmlns:a16="http://schemas.microsoft.com/office/drawing/2014/main" id="{05BC99AF-6B15-4A74-9D01-E2458324157C}"/>
              </a:ext>
            </a:extLst>
          </p:cNvPr>
          <p:cNvSpPr/>
          <p:nvPr/>
        </p:nvSpPr>
        <p:spPr bwMode="auto">
          <a:xfrm>
            <a:off x="8537575" y="2319339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08" name="Rectangle 57">
            <a:extLst>
              <a:ext uri="{FF2B5EF4-FFF2-40B4-BE49-F238E27FC236}">
                <a16:creationId xmlns:a16="http://schemas.microsoft.com/office/drawing/2014/main" id="{0EE35655-8809-624F-8CB6-95C0A8786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7575" y="3568700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wrap</a:t>
            </a:r>
          </a:p>
        </p:txBody>
      </p:sp>
      <p:sp>
        <p:nvSpPr>
          <p:cNvPr id="21" name="Rounded Rectangle 1">
            <a:extLst>
              <a:ext uri="{FF2B5EF4-FFF2-40B4-BE49-F238E27FC236}">
                <a16:creationId xmlns:a16="http://schemas.microsoft.com/office/drawing/2014/main" id="{A7F09F31-4147-42F9-91AC-A38A073171AF}"/>
              </a:ext>
            </a:extLst>
          </p:cNvPr>
          <p:cNvSpPr/>
          <p:nvPr/>
        </p:nvSpPr>
        <p:spPr bwMode="auto">
          <a:xfrm>
            <a:off x="3854450" y="4246564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ectangle 46">
            <a:extLst>
              <a:ext uri="{FF2B5EF4-FFF2-40B4-BE49-F238E27FC236}">
                <a16:creationId xmlns:a16="http://schemas.microsoft.com/office/drawing/2014/main" id="{798DEC31-4DF8-6943-9CAC-6A19B2510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4450" y="5494339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wreck</a:t>
            </a:r>
          </a:p>
        </p:txBody>
      </p:sp>
      <p:sp>
        <p:nvSpPr>
          <p:cNvPr id="23" name="Rounded Rectangle 1">
            <a:extLst>
              <a:ext uri="{FF2B5EF4-FFF2-40B4-BE49-F238E27FC236}">
                <a16:creationId xmlns:a16="http://schemas.microsoft.com/office/drawing/2014/main" id="{2D7F98FB-0432-4512-BBBE-614143A9A17A}"/>
              </a:ext>
            </a:extLst>
          </p:cNvPr>
          <p:cNvSpPr/>
          <p:nvPr/>
        </p:nvSpPr>
        <p:spPr bwMode="auto">
          <a:xfrm>
            <a:off x="2279650" y="4246564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ectangle 48">
            <a:extLst>
              <a:ext uri="{FF2B5EF4-FFF2-40B4-BE49-F238E27FC236}">
                <a16:creationId xmlns:a16="http://schemas.microsoft.com/office/drawing/2014/main" id="{0A1C6315-7CB9-644F-A3B5-0F2AF4B46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94339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wrist</a:t>
            </a:r>
          </a:p>
        </p:txBody>
      </p:sp>
      <p:sp>
        <p:nvSpPr>
          <p:cNvPr id="25" name="Rounded Rectangle 1">
            <a:extLst>
              <a:ext uri="{FF2B5EF4-FFF2-40B4-BE49-F238E27FC236}">
                <a16:creationId xmlns:a16="http://schemas.microsoft.com/office/drawing/2014/main" id="{FDC145F2-127F-4853-9C1F-2038D23382F5}"/>
              </a:ext>
            </a:extLst>
          </p:cNvPr>
          <p:cNvSpPr/>
          <p:nvPr/>
        </p:nvSpPr>
        <p:spPr bwMode="auto">
          <a:xfrm>
            <a:off x="6985000" y="4246564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Rectangle 53">
            <a:extLst>
              <a:ext uri="{FF2B5EF4-FFF2-40B4-BE49-F238E27FC236}">
                <a16:creationId xmlns:a16="http://schemas.microsoft.com/office/drawing/2014/main" id="{914A3CB5-E2F6-EF46-8BEB-995049D15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5000" y="549592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wriggle</a:t>
            </a:r>
          </a:p>
        </p:txBody>
      </p:sp>
      <p:sp>
        <p:nvSpPr>
          <p:cNvPr id="27" name="Rounded Rectangle 1">
            <a:extLst>
              <a:ext uri="{FF2B5EF4-FFF2-40B4-BE49-F238E27FC236}">
                <a16:creationId xmlns:a16="http://schemas.microsoft.com/office/drawing/2014/main" id="{7F0BEB63-9254-4D35-91FB-7D9C2BAB1442}"/>
              </a:ext>
            </a:extLst>
          </p:cNvPr>
          <p:cNvSpPr/>
          <p:nvPr/>
        </p:nvSpPr>
        <p:spPr bwMode="auto">
          <a:xfrm>
            <a:off x="5429250" y="4252914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ectangle 55">
            <a:extLst>
              <a:ext uri="{FF2B5EF4-FFF2-40B4-BE49-F238E27FC236}">
                <a16:creationId xmlns:a16="http://schemas.microsoft.com/office/drawing/2014/main" id="{E8153FEF-7AD4-4044-96BC-F6A28DA9A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0" y="55022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wrestle</a:t>
            </a:r>
          </a:p>
        </p:txBody>
      </p:sp>
      <p:sp>
        <p:nvSpPr>
          <p:cNvPr id="29" name="Rounded Rectangle 1">
            <a:extLst>
              <a:ext uri="{FF2B5EF4-FFF2-40B4-BE49-F238E27FC236}">
                <a16:creationId xmlns:a16="http://schemas.microsoft.com/office/drawing/2014/main" id="{C5F172CD-643B-427F-AF78-E8AE9B0CAE75}"/>
              </a:ext>
            </a:extLst>
          </p:cNvPr>
          <p:cNvSpPr/>
          <p:nvPr/>
        </p:nvSpPr>
        <p:spPr bwMode="auto">
          <a:xfrm>
            <a:off x="8540750" y="4246564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" name="Rectangle 57">
            <a:extLst>
              <a:ext uri="{FF2B5EF4-FFF2-40B4-BE49-F238E27FC236}">
                <a16:creationId xmlns:a16="http://schemas.microsoft.com/office/drawing/2014/main" id="{2F1AA137-9099-1741-AE14-E84D07AE6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0" y="549592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</a:rPr>
              <a:t>wren</a:t>
            </a:r>
          </a:p>
        </p:txBody>
      </p:sp>
      <p:pic>
        <p:nvPicPr>
          <p:cNvPr id="8218" name="Picture 2">
            <a:extLst>
              <a:ext uri="{FF2B5EF4-FFF2-40B4-BE49-F238E27FC236}">
                <a16:creationId xmlns:a16="http://schemas.microsoft.com/office/drawing/2014/main" id="{0D4F0EE5-ACD0-8C42-99E7-2CF4CFBA6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4" y="2214563"/>
            <a:ext cx="8286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4">
            <a:extLst>
              <a:ext uri="{FF2B5EF4-FFF2-40B4-BE49-F238E27FC236}">
                <a16:creationId xmlns:a16="http://schemas.microsoft.com/office/drawing/2014/main" id="{57E6DCBF-3456-EC46-8FFF-AAE8220DE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1" y="2211389"/>
            <a:ext cx="1185863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6">
            <a:extLst>
              <a:ext uri="{FF2B5EF4-FFF2-40B4-BE49-F238E27FC236}">
                <a16:creationId xmlns:a16="http://schemas.microsoft.com/office/drawing/2014/main" id="{6559B48C-FC78-494C-8F93-FD52EDF7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8" y="2195514"/>
            <a:ext cx="99060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1" name="Picture 8">
            <a:extLst>
              <a:ext uri="{FF2B5EF4-FFF2-40B4-BE49-F238E27FC236}">
                <a16:creationId xmlns:a16="http://schemas.microsoft.com/office/drawing/2014/main" id="{D9BDC4FD-191A-BA46-9160-5EF1E650B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2216151"/>
            <a:ext cx="1100138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2" name="Picture 10">
            <a:extLst>
              <a:ext uri="{FF2B5EF4-FFF2-40B4-BE49-F238E27FC236}">
                <a16:creationId xmlns:a16="http://schemas.microsoft.com/office/drawing/2014/main" id="{A19B2DDA-767F-9C4F-8A42-64250328D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963" y="2195514"/>
            <a:ext cx="1014412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3" name="Picture 12">
            <a:extLst>
              <a:ext uri="{FF2B5EF4-FFF2-40B4-BE49-F238E27FC236}">
                <a16:creationId xmlns:a16="http://schemas.microsoft.com/office/drawing/2014/main" id="{F82B2540-CB81-7348-9714-FCDAEE871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4202113"/>
            <a:ext cx="946150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4" name="Picture 14">
            <a:extLst>
              <a:ext uri="{FF2B5EF4-FFF2-40B4-BE49-F238E27FC236}">
                <a16:creationId xmlns:a16="http://schemas.microsoft.com/office/drawing/2014/main" id="{AC029FD3-EADB-7441-B5E6-B490282D5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9" y="4202113"/>
            <a:ext cx="119697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5" name="Picture 17">
            <a:extLst>
              <a:ext uri="{FF2B5EF4-FFF2-40B4-BE49-F238E27FC236}">
                <a16:creationId xmlns:a16="http://schemas.microsoft.com/office/drawing/2014/main" id="{A75F5524-3845-0C42-9DB4-34CA8ADBE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8938"/>
            <a:ext cx="10160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6" name="Picture 19">
            <a:extLst>
              <a:ext uri="{FF2B5EF4-FFF2-40B4-BE49-F238E27FC236}">
                <a16:creationId xmlns:a16="http://schemas.microsoft.com/office/drawing/2014/main" id="{F40B67FA-5FDF-4447-9E59-3B7263101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325" y="4200525"/>
            <a:ext cx="895350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7" name="Picture 31">
            <a:extLst>
              <a:ext uri="{FF2B5EF4-FFF2-40B4-BE49-F238E27FC236}">
                <a16:creationId xmlns:a16="http://schemas.microsoft.com/office/drawing/2014/main" id="{974D2DDD-E44B-0541-AFAF-B81FB8E46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413" y="4610101"/>
            <a:ext cx="817562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85C657-2169-BB42-9E33-0BB5585BED7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9" t="2005" r="8994" b="4968"/>
          <a:stretch>
            <a:fillRect/>
          </a:stretch>
        </p:blipFill>
        <p:spPr bwMode="auto">
          <a:xfrm>
            <a:off x="3816351" y="4227514"/>
            <a:ext cx="1477963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390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8200" grpId="0"/>
      <p:bldP spid="48" grpId="0" animBg="1"/>
      <p:bldP spid="8202" grpId="0"/>
      <p:bldP spid="53" grpId="0" animBg="1"/>
      <p:bldP spid="8204" grpId="0"/>
      <p:bldP spid="55" grpId="0" animBg="1"/>
      <p:bldP spid="8206" grpId="0"/>
      <p:bldP spid="57" grpId="0" animBg="1"/>
      <p:bldP spid="8208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0AD255B6-97CF-DD46-B61D-88E54CF0BB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/r/ Spelt ‘wr'</a:t>
            </a:r>
            <a:endParaRPr lang="en-GB" altLang="en-US" sz="360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B12D456D-9221-204B-AFA7-E9F084495B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Words that start with the phoneme /r/ are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sometimes spelt with the digraph </a:t>
            </a:r>
            <a:r>
              <a:rPr lang="en-GB" altLang="en-US" b="1">
                <a:solidFill>
                  <a:schemeClr val="tx1"/>
                </a:solidFill>
              </a:rPr>
              <a:t>‘wr’</a:t>
            </a:r>
            <a:r>
              <a:rPr lang="en-GB" altLang="en-US">
                <a:solidFill>
                  <a:schemeClr val="tx1"/>
                </a:solidFill>
              </a:rPr>
              <a:t>.</a:t>
            </a:r>
            <a:r>
              <a:rPr lang="en-GB" altLang="en-US" b="1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A5B8B-04D2-2247-A436-0F7B24C06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1"/>
          <a:stretch>
            <a:fillRect/>
          </a:stretch>
        </p:blipFill>
        <p:spPr bwMode="auto">
          <a:xfrm>
            <a:off x="2279650" y="2897188"/>
            <a:ext cx="2395538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A67149-60D1-5C48-9FAB-90A51CF81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95"/>
          <a:stretch>
            <a:fillRect/>
          </a:stretch>
        </p:blipFill>
        <p:spPr bwMode="auto">
          <a:xfrm>
            <a:off x="4889501" y="2897188"/>
            <a:ext cx="2403475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CD575E-A775-4343-AF61-E0A9EBA4F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09"/>
          <a:stretch>
            <a:fillRect/>
          </a:stretch>
        </p:blipFill>
        <p:spPr bwMode="auto">
          <a:xfrm>
            <a:off x="7516814" y="2895601"/>
            <a:ext cx="2395537" cy="350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2C247C51-3002-514E-9D7B-1CC901239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6951" y="4289426"/>
            <a:ext cx="2398713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air write a ‘wr’ with your finger?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172FA1F-02BF-644A-905F-D1897D529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9025" y="4289425"/>
            <a:ext cx="2400300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write a ‘wr’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on your table or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the carpet?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8888128-B096-A641-9C0D-DF8E87AE3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6813" y="4289425"/>
            <a:ext cx="2398712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write either a ‘wr’ or an ‘r’ on a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partner’s back?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92DE594-D27D-4F4C-BC5A-17D0A3594290}"/>
              </a:ext>
            </a:extLst>
          </p:cNvPr>
          <p:cNvSpPr/>
          <p:nvPr/>
        </p:nvSpPr>
        <p:spPr>
          <a:xfrm>
            <a:off x="7612063" y="5543551"/>
            <a:ext cx="2216150" cy="765175"/>
          </a:xfrm>
          <a:prstGeom prst="roundRect">
            <a:avLst/>
          </a:prstGeom>
          <a:solidFill>
            <a:srgbClr val="87B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600" dirty="0"/>
              <a:t>Can they tell what letters you have written?</a:t>
            </a:r>
            <a:endParaRPr lang="en-GB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FB0ED4-B16F-1D4F-BCFC-EC9466960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495551"/>
            <a:ext cx="763588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9DDE6C-661F-E740-8718-2CA247DED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2738439"/>
            <a:ext cx="17145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76D8D5-B66C-45FC-9C5D-9B05F054E0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786" r="-30786" b="51245"/>
          <a:stretch/>
        </p:blipFill>
        <p:spPr>
          <a:xfrm>
            <a:off x="7707437" y="2305051"/>
            <a:ext cx="2013890" cy="200876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8605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847964D9-DE54-114C-AA86-E75100C26B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650" y="765176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E5007E"/>
          </a:solidFill>
        </p:spPr>
        <p:txBody>
          <a:bodyPr/>
          <a:lstStyle/>
          <a:p>
            <a:pPr eaLnBrk="1" hangingPunct="1"/>
            <a:r>
              <a:rPr lang="en-GB" altLang="en-US" sz="1800" dirty="0">
                <a:solidFill>
                  <a:schemeClr val="bg1"/>
                </a:solidFill>
              </a:rPr>
              <a:t>Practise writing these words in cursive writing. Please join your letters.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1B7D67-2DAF-ED4A-9852-6ACA4E9FC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6613" y="1550989"/>
            <a:ext cx="22332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write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written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wrote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wrong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wrap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B11460-E0A3-3247-BAB1-EB924F593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0414" y="1550989"/>
            <a:ext cx="2481141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wrist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wreck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wrestle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wriggle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wren</a:t>
            </a:r>
          </a:p>
        </p:txBody>
      </p:sp>
    </p:spTree>
    <p:extLst>
      <p:ext uri="{BB962C8B-B14F-4D97-AF65-F5344CB8AC3E}">
        <p14:creationId xmlns:p14="http://schemas.microsoft.com/office/powerpoint/2010/main" val="114046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25AD5-1AD6-5B47-8A81-5EDA18C60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Pronounce the ‘</a:t>
            </a:r>
            <a:r>
              <a:rPr lang="en-GB" dirty="0" err="1"/>
              <a:t>wr</a:t>
            </a:r>
            <a:r>
              <a:rPr lang="en-GB" dirty="0"/>
              <a:t>’ words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28BFB6B-907F-5D40-98B3-BBF5E6C6E1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66" t="10207" r="31728" b="26875"/>
          <a:stretch/>
        </p:blipFill>
        <p:spPr>
          <a:xfrm>
            <a:off x="1528763" y="1800225"/>
            <a:ext cx="8843961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63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4376E0F-C88C-CD4A-A249-755B49FB0E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56" t="23958" r="32118" b="45000"/>
          <a:stretch/>
        </p:blipFill>
        <p:spPr>
          <a:xfrm>
            <a:off x="1459706" y="1057276"/>
            <a:ext cx="9272587" cy="392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77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C0AAD-BA8C-AC41-B61B-745FE88B7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Missing ‘</a:t>
            </a:r>
            <a:r>
              <a:rPr lang="en-GB" dirty="0" err="1"/>
              <a:t>wr</a:t>
            </a:r>
            <a:r>
              <a:rPr lang="en-GB" dirty="0"/>
              <a:t>’ digraph. Which words will complete the sentences?</a:t>
            </a:r>
          </a:p>
        </p:txBody>
      </p:sp>
      <p:pic>
        <p:nvPicPr>
          <p:cNvPr id="4" name="Picture 3" descr="Graphical user interface, table&#10;&#10;Description automatically generated">
            <a:extLst>
              <a:ext uri="{FF2B5EF4-FFF2-40B4-BE49-F238E27FC236}">
                <a16:creationId xmlns:a16="http://schemas.microsoft.com/office/drawing/2014/main" id="{02B27F5C-BD99-764E-A691-57D3DFFB04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70" t="24583" r="30165" b="23750"/>
          <a:stretch/>
        </p:blipFill>
        <p:spPr>
          <a:xfrm>
            <a:off x="1500188" y="1671636"/>
            <a:ext cx="8715375" cy="441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54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5FAE5-6B48-FB47-8FE9-32805A0C4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Activity 1 </a:t>
            </a:r>
          </a:p>
        </p:txBody>
      </p:sp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2F54CE82-4943-494A-A168-14CD14FA49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43" t="14792" r="14279" b="13125"/>
          <a:stretch/>
        </p:blipFill>
        <p:spPr>
          <a:xfrm>
            <a:off x="2246310" y="1435629"/>
            <a:ext cx="8029576" cy="494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504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DBB91-259E-794E-AE5E-C6A6653EE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Activity 2</a:t>
            </a:r>
          </a:p>
        </p:txBody>
      </p:sp>
      <p:pic>
        <p:nvPicPr>
          <p:cNvPr id="4" name="Picture 3" descr="Calendar&#10;&#10;Description automatically generated">
            <a:extLst>
              <a:ext uri="{FF2B5EF4-FFF2-40B4-BE49-F238E27FC236}">
                <a16:creationId xmlns:a16="http://schemas.microsoft.com/office/drawing/2014/main" id="{BCFEEBB1-7526-A84E-927C-137061F366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720" t="12500" r="31337" b="17708"/>
          <a:stretch/>
        </p:blipFill>
        <p:spPr>
          <a:xfrm>
            <a:off x="3071813" y="1316038"/>
            <a:ext cx="6543675" cy="506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306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180</Words>
  <Application>Microsoft Macintosh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Twinkl</vt:lpstr>
      <vt:lpstr>Twinkl SemiBold</vt:lpstr>
      <vt:lpstr>Office Theme</vt:lpstr>
      <vt:lpstr>Y2 Phonics</vt:lpstr>
      <vt:lpstr>/r/ Spelt ‘wr'</vt:lpstr>
      <vt:lpstr>/r/ Spelt ‘wr'</vt:lpstr>
      <vt:lpstr>Practise writing these words in cursive writing. Please join your letters.</vt:lpstr>
      <vt:lpstr>Pronounce the ‘wr’ words</vt:lpstr>
      <vt:lpstr>PowerPoint Presentation</vt:lpstr>
      <vt:lpstr>Missing ‘wr’ digraph. Which words will complete the sentences?</vt:lpstr>
      <vt:lpstr>Activity 1 </vt:lpstr>
      <vt:lpstr>Activity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Y2 Phonics</dc:title>
  <dc:creator>rachel gregson</dc:creator>
  <cp:lastModifiedBy>rachel gregson</cp:lastModifiedBy>
  <cp:revision>2</cp:revision>
  <dcterms:created xsi:type="dcterms:W3CDTF">2021-02-20T15:39:01Z</dcterms:created>
  <dcterms:modified xsi:type="dcterms:W3CDTF">2021-02-20T15:50:49Z</dcterms:modified>
</cp:coreProperties>
</file>