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8695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817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025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1051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610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949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639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4100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939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1841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066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7190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399957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18859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84756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5308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2258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013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745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54450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05718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57950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355781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07353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968936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5424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384109" y="1989209"/>
            <a:ext cx="7605216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282779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1363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9B299A-263F-48EA-B11C-05336FAE54E1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7DF33B-BBDA-4DE2-B0D2-3BAEB4FE5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6225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7.xml"/><Relationship Id="rId6" Type="http://schemas.openxmlformats.org/officeDocument/2006/relationships/image" Target="../media/image22.png"/><Relationship Id="rId5" Type="http://schemas.openxmlformats.org/officeDocument/2006/relationships/image" Target="../media/image3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19.xml"/><Relationship Id="rId1" Type="http://schemas.openxmlformats.org/officeDocument/2006/relationships/tags" Target="../tags/tag8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Layout" Target="../slideLayouts/slideLayout20.xml"/><Relationship Id="rId1" Type="http://schemas.openxmlformats.org/officeDocument/2006/relationships/tags" Target="../tags/tag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21.xml"/><Relationship Id="rId1" Type="http://schemas.openxmlformats.org/officeDocument/2006/relationships/tags" Target="../tags/tag10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2.png"/><Relationship Id="rId7" Type="http://schemas.openxmlformats.org/officeDocument/2006/relationships/image" Target="../media/image40.png"/><Relationship Id="rId2" Type="http://schemas.openxmlformats.org/officeDocument/2006/relationships/slideLayout" Target="../slideLayouts/slideLayout22.xml"/><Relationship Id="rId1" Type="http://schemas.openxmlformats.org/officeDocument/2006/relationships/tags" Target="../tags/tag11.xml"/><Relationship Id="rId6" Type="http://schemas.openxmlformats.org/officeDocument/2006/relationships/image" Target="../media/image39.png"/><Relationship Id="rId5" Type="http://schemas.openxmlformats.org/officeDocument/2006/relationships/image" Target="../media/image3.png"/><Relationship Id="rId4" Type="http://schemas.openxmlformats.org/officeDocument/2006/relationships/image" Target="../media/image38.png"/><Relationship Id="rId9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slideLayout" Target="../slideLayouts/slideLayout23.xml"/><Relationship Id="rId1" Type="http://schemas.openxmlformats.org/officeDocument/2006/relationships/tags" Target="../tags/tag1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24.xml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3.png"/><Relationship Id="rId3" Type="http://schemas.openxmlformats.org/officeDocument/2006/relationships/image" Target="../media/image54.png"/><Relationship Id="rId7" Type="http://schemas.openxmlformats.org/officeDocument/2006/relationships/image" Target="../media/image57.png"/><Relationship Id="rId12" Type="http://schemas.openxmlformats.org/officeDocument/2006/relationships/image" Target="../media/image62.png"/><Relationship Id="rId2" Type="http://schemas.openxmlformats.org/officeDocument/2006/relationships/slideLayout" Target="../slideLayouts/slideLayout25.xml"/><Relationship Id="rId16" Type="http://schemas.openxmlformats.org/officeDocument/2006/relationships/image" Target="../media/image66.png"/><Relationship Id="rId1" Type="http://schemas.openxmlformats.org/officeDocument/2006/relationships/tags" Target="../tags/tag14.xml"/><Relationship Id="rId6" Type="http://schemas.openxmlformats.org/officeDocument/2006/relationships/image" Target="../media/image56.png"/><Relationship Id="rId11" Type="http://schemas.openxmlformats.org/officeDocument/2006/relationships/image" Target="../media/image61.png"/><Relationship Id="rId5" Type="http://schemas.openxmlformats.org/officeDocument/2006/relationships/image" Target="../media/image55.png"/><Relationship Id="rId15" Type="http://schemas.openxmlformats.org/officeDocument/2006/relationships/image" Target="../media/image65.png"/><Relationship Id="rId10" Type="http://schemas.openxmlformats.org/officeDocument/2006/relationships/image" Target="../media/image60.png"/><Relationship Id="rId4" Type="http://schemas.openxmlformats.org/officeDocument/2006/relationships/image" Target="../media/image52.png"/><Relationship Id="rId9" Type="http://schemas.openxmlformats.org/officeDocument/2006/relationships/image" Target="../media/image59.png"/><Relationship Id="rId14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67.png"/><Relationship Id="rId7" Type="http://schemas.openxmlformats.org/officeDocument/2006/relationships/image" Target="../media/image71.png"/><Relationship Id="rId2" Type="http://schemas.openxmlformats.org/officeDocument/2006/relationships/slideLayout" Target="../slideLayouts/slideLayout26.xml"/><Relationship Id="rId1" Type="http://schemas.openxmlformats.org/officeDocument/2006/relationships/tags" Target="../tags/tag15.xml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Relationship Id="rId9" Type="http://schemas.openxmlformats.org/officeDocument/2006/relationships/image" Target="../media/image7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680754" y="1140823"/>
            <a:ext cx="92485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L.C. Can I calculate mortgage payments? </a:t>
            </a:r>
          </a:p>
          <a:p>
            <a:endParaRPr lang="en-GB" sz="2800" dirty="0"/>
          </a:p>
          <a:p>
            <a:r>
              <a:rPr lang="en-GB" sz="2800" dirty="0" smtClean="0"/>
              <a:t>Toolkit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23748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649" y="1774146"/>
            <a:ext cx="1609725" cy="18002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2782" y="1715339"/>
            <a:ext cx="1609725" cy="18002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7777952" y="368095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Ordering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578" y="1622839"/>
            <a:ext cx="2562272" cy="204637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8075402" y="3574371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£365,750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8704" y="1622839"/>
            <a:ext cx="2562272" cy="2046378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2082510" y="3574371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£296,730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963373" y="3574371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£365,570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001474" y="3574371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£269,730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53648" y="1178020"/>
            <a:ext cx="69458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Write the house prices in order starting with the most expensive.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517348" y="3967932"/>
            <a:ext cx="0" cy="1031965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4395800" y="3967932"/>
            <a:ext cx="0" cy="1031965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6436550" y="3967932"/>
            <a:ext cx="0" cy="1031965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8515455" y="3967931"/>
            <a:ext cx="0" cy="1031965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20769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0.06007 -3.7037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3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05677 0.0004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3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62066 0.2740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42" y="13704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96296E-6 L 0.02709 0.27408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2.96296E-6 L 0.42847 0.27408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24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96296E-6 L 0.1941 0.2740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05" y="1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13" grpId="0" animBg="1"/>
      <p:bldP spid="1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6691" y="503046"/>
            <a:ext cx="1609725" cy="18002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1416" y="612188"/>
            <a:ext cx="1609725" cy="1800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994" y="1622839"/>
            <a:ext cx="2562272" cy="204637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8075402" y="3574371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£350,000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476" y="2153892"/>
            <a:ext cx="1842998" cy="1471924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3747227" y="3545712"/>
            <a:ext cx="2058867" cy="635621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A quarter of a million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2247102" y="2254765"/>
            <a:ext cx="1402084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£257,500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782226" y="2402202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£249,999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37204" y="503045"/>
            <a:ext cx="69170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/>
              <a:t>Write the house prices in order starting with the least expensive.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440575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109456" y="3543391"/>
            <a:ext cx="1580606" cy="516312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£250,000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96382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0.37656 0.3763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837" y="18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0.02378 0.2083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1" y="10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185 L 0.43785 0.3990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92" y="19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00382 0.2057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10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0" grpId="1" animBg="1"/>
      <p:bldP spid="11" grpId="0" animBg="1"/>
      <p:bldP spid="13" grpId="0" animBg="1"/>
      <p:bldP spid="21" grpId="0"/>
      <p:bldP spid="21" grpId="1"/>
      <p:bldP spid="22" grpId="0" animBg="1"/>
      <p:bldP spid="2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B46640-93A6-4C01-AEFA-EDF08722E6A8}"/>
              </a:ext>
            </a:extLst>
          </p:cNvPr>
          <p:cNvSpPr txBox="1"/>
          <p:nvPr/>
        </p:nvSpPr>
        <p:spPr>
          <a:xfrm>
            <a:off x="2823600" y="1397463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9C0B41-778B-4EFD-96CB-BD542EA3C84F}"/>
              </a:ext>
            </a:extLst>
          </p:cNvPr>
          <p:cNvSpPr txBox="1"/>
          <p:nvPr/>
        </p:nvSpPr>
        <p:spPr>
          <a:xfrm>
            <a:off x="2334960" y="2073757"/>
            <a:ext cx="47665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long will it take him to save the money for the deposit?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21C9E8-9823-49DC-A9E6-6F9D1F12A413}"/>
              </a:ext>
            </a:extLst>
          </p:cNvPr>
          <p:cNvSpPr txBox="1"/>
          <p:nvPr/>
        </p:nvSpPr>
        <p:spPr>
          <a:xfrm>
            <a:off x="7841255" y="430707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Percentages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820" y="1020604"/>
            <a:ext cx="2562272" cy="204637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858644" y="2972136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£130,000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34961" y="523875"/>
            <a:ext cx="50062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deposit is 10% of the total cost.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30809" y="796720"/>
            <a:ext cx="1200793" cy="1465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069035" y="1298816"/>
            <a:ext cx="427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Ron can save £500 a month.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82091" y="3644538"/>
            <a:ext cx="2272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10% of £130,000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622625" y="4106314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£130,000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£13,000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4106314"/>
                <a:ext cx="3551752" cy="461665"/>
              </a:xfrm>
              <a:prstGeom prst="rect">
                <a:avLst/>
              </a:prstGeom>
              <a:blipFill>
                <a:blip r:embed="rId5"/>
                <a:stretch>
                  <a:fillRect l="-257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40351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8" grpId="0"/>
      <p:bldP spid="10" grpId="0"/>
      <p:bldP spid="10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986131" y="920645"/>
          <a:ext cx="3936274" cy="196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8137">
                  <a:extLst>
                    <a:ext uri="{9D8B030D-6E8A-4147-A177-3AD203B41FA5}">
                      <a16:colId xmlns:a16="http://schemas.microsoft.com/office/drawing/2014/main" val="2092379507"/>
                    </a:ext>
                  </a:extLst>
                </a:gridCol>
                <a:gridCol w="1968137">
                  <a:extLst>
                    <a:ext uri="{9D8B030D-6E8A-4147-A177-3AD203B41FA5}">
                      <a16:colId xmlns:a16="http://schemas.microsoft.com/office/drawing/2014/main" val="111714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Savings (£)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Months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7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 month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506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82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39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76114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71440" y="1741957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342998" y="1759654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months</a:t>
            </a:r>
            <a:endParaRPr lang="en-GB" dirty="0"/>
          </a:p>
        </p:txBody>
      </p:sp>
      <p:sp>
        <p:nvSpPr>
          <p:cNvPr id="6" name="Curved Right Arrow 5"/>
          <p:cNvSpPr/>
          <p:nvPr/>
        </p:nvSpPr>
        <p:spPr>
          <a:xfrm>
            <a:off x="3511472" y="1425326"/>
            <a:ext cx="413742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956264" y="1485956"/>
                <a:ext cx="13794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2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6264" y="1485956"/>
                <a:ext cx="1379440" cy="369332"/>
              </a:xfrm>
              <a:prstGeom prst="rect">
                <a:avLst/>
              </a:prstGeom>
              <a:blipFill>
                <a:blip r:embed="rId3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Right Arrow 7"/>
          <p:cNvSpPr/>
          <p:nvPr/>
        </p:nvSpPr>
        <p:spPr>
          <a:xfrm flipH="1">
            <a:off x="7958874" y="1425326"/>
            <a:ext cx="420461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8397396" y="1475163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2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7396" y="1475163"/>
                <a:ext cx="1254036" cy="369332"/>
              </a:xfrm>
              <a:prstGeom prst="rect">
                <a:avLst/>
              </a:prstGeom>
              <a:blipFill>
                <a:blip r:embed="rId4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2622625" y="396879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10%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£13,000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396879"/>
                <a:ext cx="3551752" cy="461665"/>
              </a:xfrm>
              <a:prstGeom prst="rect">
                <a:avLst/>
              </a:prstGeom>
              <a:blipFill>
                <a:blip r:embed="rId5"/>
                <a:stretch>
                  <a:fillRect l="-25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Right Arrow 10"/>
          <p:cNvSpPr/>
          <p:nvPr/>
        </p:nvSpPr>
        <p:spPr>
          <a:xfrm>
            <a:off x="3530091" y="1931677"/>
            <a:ext cx="394375" cy="52414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06549" y="2142067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13,000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852504" y="1987253"/>
                <a:ext cx="137944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13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2504" y="1987253"/>
                <a:ext cx="1379440" cy="369332"/>
              </a:xfrm>
              <a:prstGeom prst="rect">
                <a:avLst/>
              </a:prstGeom>
              <a:blipFill>
                <a:blip r:embed="rId6"/>
                <a:stretch>
                  <a:fillRect t="-9836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Right Arrow 13"/>
          <p:cNvSpPr/>
          <p:nvPr/>
        </p:nvSpPr>
        <p:spPr>
          <a:xfrm flipH="1">
            <a:off x="7958872" y="1899723"/>
            <a:ext cx="420296" cy="55609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8397396" y="1957521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13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97396" y="1957521"/>
                <a:ext cx="1254036" cy="369332"/>
              </a:xfrm>
              <a:prstGeom prst="rect">
                <a:avLst/>
              </a:prstGeom>
              <a:blipFill>
                <a:blip r:embed="rId7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275045" y="2130269"/>
            <a:ext cx="1583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26 months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2622624" y="3455807"/>
                <a:ext cx="49744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26 months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2 years and 2 months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4" y="3455807"/>
                <a:ext cx="4974410" cy="400110"/>
              </a:xfrm>
              <a:prstGeom prst="rect">
                <a:avLst/>
              </a:prstGeom>
              <a:blipFill>
                <a:blip r:embed="rId8"/>
                <a:stretch>
                  <a:fillRect l="-1225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622624" y="4134860"/>
            <a:ext cx="49744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It will take Ron 2 years and 2 months to save enough money for the deposit on the house.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221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B46640-93A6-4C01-AEFA-EDF08722E6A8}"/>
              </a:ext>
            </a:extLst>
          </p:cNvPr>
          <p:cNvSpPr txBox="1"/>
          <p:nvPr/>
        </p:nvSpPr>
        <p:spPr>
          <a:xfrm>
            <a:off x="2823600" y="1397463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9C0B41-778B-4EFD-96CB-BD542EA3C84F}"/>
              </a:ext>
            </a:extLst>
          </p:cNvPr>
          <p:cNvSpPr txBox="1"/>
          <p:nvPr/>
        </p:nvSpPr>
        <p:spPr>
          <a:xfrm>
            <a:off x="2334960" y="2073757"/>
            <a:ext cx="47665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long will it take him to save the money for the deposit?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5820" y="1020604"/>
            <a:ext cx="2562272" cy="204637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858644" y="2972136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£120,000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34961" y="523875"/>
            <a:ext cx="50798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deposit is 5% of the total cost.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42657" y="1344604"/>
            <a:ext cx="427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Dexter can save £400 a month.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582091" y="3644538"/>
            <a:ext cx="22729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5% of £120,000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622625" y="4106314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£120,000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£12,000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4106314"/>
                <a:ext cx="3551752" cy="461665"/>
              </a:xfrm>
              <a:prstGeom prst="rect">
                <a:avLst/>
              </a:prstGeom>
              <a:blipFill>
                <a:blip r:embed="rId4"/>
                <a:stretch>
                  <a:fillRect l="-2573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418" y="737276"/>
            <a:ext cx="1427798" cy="17223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434676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2622625" y="4568241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£120,000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£6,000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4568241"/>
                <a:ext cx="3551752" cy="461665"/>
              </a:xfrm>
              <a:prstGeom prst="rect">
                <a:avLst/>
              </a:prstGeom>
              <a:blipFill>
                <a:blip r:embed="rId7"/>
                <a:stretch>
                  <a:fillRect l="-25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67961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" grpId="0"/>
      <p:bldP spid="10" grpId="1"/>
      <p:bldP spid="15" grpId="0"/>
      <p:bldP spid="1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986131" y="920645"/>
          <a:ext cx="3936274" cy="196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8137">
                  <a:extLst>
                    <a:ext uri="{9D8B030D-6E8A-4147-A177-3AD203B41FA5}">
                      <a16:colId xmlns:a16="http://schemas.microsoft.com/office/drawing/2014/main" val="2092379507"/>
                    </a:ext>
                  </a:extLst>
                </a:gridCol>
                <a:gridCol w="1968137">
                  <a:extLst>
                    <a:ext uri="{9D8B030D-6E8A-4147-A177-3AD203B41FA5}">
                      <a16:colId xmlns:a16="http://schemas.microsoft.com/office/drawing/2014/main" val="111714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Savings (£)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Months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7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 month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506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82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39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76114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06834" y="1751125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372850" y="1751125"/>
            <a:ext cx="1533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 months</a:t>
            </a:r>
            <a:endParaRPr lang="en-GB" dirty="0"/>
          </a:p>
        </p:txBody>
      </p:sp>
      <p:sp>
        <p:nvSpPr>
          <p:cNvPr id="6" name="Curved Right Arrow 5"/>
          <p:cNvSpPr/>
          <p:nvPr/>
        </p:nvSpPr>
        <p:spPr>
          <a:xfrm>
            <a:off x="3524443" y="1425326"/>
            <a:ext cx="399119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993027" y="1498926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5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3027" y="1498926"/>
                <a:ext cx="1254036" cy="369332"/>
              </a:xfrm>
              <a:prstGeom prst="rect">
                <a:avLst/>
              </a:prstGeom>
              <a:blipFill>
                <a:blip r:embed="rId3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Right Arrow 7"/>
          <p:cNvSpPr/>
          <p:nvPr/>
        </p:nvSpPr>
        <p:spPr>
          <a:xfrm flipH="1">
            <a:off x="7958874" y="1395352"/>
            <a:ext cx="405600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8364971" y="1520558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5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4971" y="1520558"/>
                <a:ext cx="1254036" cy="369332"/>
              </a:xfrm>
              <a:prstGeom prst="rect">
                <a:avLst/>
              </a:prstGeom>
              <a:blipFill>
                <a:blip r:embed="rId4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2622625" y="396879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5%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£6,000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396879"/>
                <a:ext cx="3551752" cy="461665"/>
              </a:xfrm>
              <a:prstGeom prst="rect">
                <a:avLst/>
              </a:prstGeom>
              <a:blipFill>
                <a:blip r:embed="rId5"/>
                <a:stretch>
                  <a:fillRect l="-25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Curved Right Arrow 10"/>
          <p:cNvSpPr/>
          <p:nvPr/>
        </p:nvSpPr>
        <p:spPr>
          <a:xfrm>
            <a:off x="3543061" y="1931677"/>
            <a:ext cx="399119" cy="52414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06834" y="2128740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6,000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993027" y="2000223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3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3027" y="2000223"/>
                <a:ext cx="1254036" cy="369332"/>
              </a:xfrm>
              <a:prstGeom prst="rect">
                <a:avLst/>
              </a:prstGeom>
              <a:blipFill>
                <a:blip r:embed="rId6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Right Arrow 13"/>
          <p:cNvSpPr/>
          <p:nvPr/>
        </p:nvSpPr>
        <p:spPr>
          <a:xfrm flipH="1">
            <a:off x="7984072" y="1899723"/>
            <a:ext cx="405600" cy="55609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8364971" y="2002916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3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64971" y="2002916"/>
                <a:ext cx="1254036" cy="369332"/>
              </a:xfrm>
              <a:prstGeom prst="rect">
                <a:avLst/>
              </a:prstGeom>
              <a:blipFill>
                <a:blip r:embed="rId7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292742" y="2128740"/>
            <a:ext cx="1583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15 months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2622624" y="3455807"/>
                <a:ext cx="49744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/>
                  <a:t>15 months </a:t>
                </a:r>
                <a14:m>
                  <m:oMath xmlns:m="http://schemas.openxmlformats.org/officeDocument/2006/math">
                    <m:r>
                      <a:rPr lang="en-GB" sz="20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/>
                  <a:t> 1 year and 3 months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4" y="3455807"/>
                <a:ext cx="4974410" cy="400110"/>
              </a:xfrm>
              <a:prstGeom prst="rect">
                <a:avLst/>
              </a:prstGeom>
              <a:blipFill>
                <a:blip r:embed="rId8"/>
                <a:stretch>
                  <a:fillRect l="-1225" t="-9091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622624" y="4134860"/>
            <a:ext cx="49744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It will take Dexter 1 year and 3 months to save enough money for the deposit on the house.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8296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/>
      <p:bldP spid="11" grpId="0" animBg="1"/>
      <p:bldP spid="12" grpId="0"/>
      <p:bldP spid="13" grpId="0"/>
      <p:bldP spid="14" grpId="0" animBg="1"/>
      <p:bldP spid="15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B46640-93A6-4C01-AEFA-EDF08722E6A8}"/>
              </a:ext>
            </a:extLst>
          </p:cNvPr>
          <p:cNvSpPr txBox="1"/>
          <p:nvPr/>
        </p:nvSpPr>
        <p:spPr>
          <a:xfrm>
            <a:off x="2823600" y="1397463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9C0B41-778B-4EFD-96CB-BD542EA3C84F}"/>
              </a:ext>
            </a:extLst>
          </p:cNvPr>
          <p:cNvSpPr txBox="1"/>
          <p:nvPr/>
        </p:nvSpPr>
        <p:spPr>
          <a:xfrm>
            <a:off x="2110444" y="2120913"/>
            <a:ext cx="5916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His mortgage repayments are £500 a month.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078" y="355474"/>
            <a:ext cx="2562272" cy="204637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911902" y="2307006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£200,000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42657" y="958527"/>
            <a:ext cx="427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paid a 10% deposit.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10444" y="2723965"/>
            <a:ext cx="663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long will it take Mo to pay off his mortgage?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622625" y="3426405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£200,000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£20,000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3426405"/>
                <a:ext cx="3551752" cy="461665"/>
              </a:xfrm>
              <a:prstGeom prst="rect">
                <a:avLst/>
              </a:prstGeom>
              <a:blipFill>
                <a:blip r:embed="rId4"/>
                <a:stretch>
                  <a:fillRect l="-25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446476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2622625" y="3903584"/>
                <a:ext cx="45111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£200,000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£20,000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£180,000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3903584"/>
                <a:ext cx="4511187" cy="461665"/>
              </a:xfrm>
              <a:prstGeom prst="rect">
                <a:avLst/>
              </a:prstGeom>
              <a:blipFill>
                <a:blip r:embed="rId6"/>
                <a:stretch>
                  <a:fillRect l="-202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5800" y="325569"/>
            <a:ext cx="1412761" cy="172232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2262421" y="4440349"/>
            <a:ext cx="427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Mo has £180,000 left to pay.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6816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" grpId="0"/>
      <p:bldP spid="10" grpId="1"/>
      <p:bldP spid="15" grpId="0"/>
      <p:bldP spid="15" grpId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878253" y="920645"/>
          <a:ext cx="4222894" cy="233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447">
                  <a:extLst>
                    <a:ext uri="{9D8B030D-6E8A-4147-A177-3AD203B41FA5}">
                      <a16:colId xmlns:a16="http://schemas.microsoft.com/office/drawing/2014/main" val="2092379507"/>
                    </a:ext>
                  </a:extLst>
                </a:gridCol>
                <a:gridCol w="2111447">
                  <a:extLst>
                    <a:ext uri="{9D8B030D-6E8A-4147-A177-3AD203B41FA5}">
                      <a16:colId xmlns:a16="http://schemas.microsoft.com/office/drawing/2014/main" val="111714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Mortgage repayments (£)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Months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7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 month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506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82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39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76114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50929" y="2502553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150,000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516203" y="2502553"/>
            <a:ext cx="1533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300 months</a:t>
            </a:r>
            <a:endParaRPr lang="en-GB" dirty="0"/>
          </a:p>
        </p:txBody>
      </p:sp>
      <p:sp>
        <p:nvSpPr>
          <p:cNvPr id="6" name="Curved Right Arrow 5"/>
          <p:cNvSpPr/>
          <p:nvPr/>
        </p:nvSpPr>
        <p:spPr>
          <a:xfrm>
            <a:off x="3328276" y="1835815"/>
            <a:ext cx="509452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586225" y="1941770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100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6225" y="1941770"/>
                <a:ext cx="1254036" cy="369332"/>
              </a:xfrm>
              <a:prstGeom prst="rect">
                <a:avLst/>
              </a:prstGeom>
              <a:blipFill>
                <a:blip r:embed="rId3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Right Arrow 7"/>
          <p:cNvSpPr/>
          <p:nvPr/>
        </p:nvSpPr>
        <p:spPr>
          <a:xfrm flipH="1">
            <a:off x="8143479" y="1795207"/>
            <a:ext cx="517725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8628446" y="1941770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100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28446" y="1941770"/>
                <a:ext cx="1254036" cy="369332"/>
              </a:xfrm>
              <a:prstGeom prst="rect">
                <a:avLst/>
              </a:prstGeom>
              <a:blipFill>
                <a:blip r:embed="rId4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622625" y="396879"/>
            <a:ext cx="4688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£180,000 left to pay.</a:t>
            </a:r>
          </a:p>
        </p:txBody>
      </p:sp>
      <p:sp>
        <p:nvSpPr>
          <p:cNvPr id="11" name="Curved Right Arrow 10"/>
          <p:cNvSpPr/>
          <p:nvPr/>
        </p:nvSpPr>
        <p:spPr>
          <a:xfrm>
            <a:off x="3346894" y="2342166"/>
            <a:ext cx="509452" cy="52414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52229" y="2129097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50,000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786332" y="2424128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3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86332" y="2424128"/>
                <a:ext cx="1254036" cy="369332"/>
              </a:xfrm>
              <a:prstGeom prst="rect">
                <a:avLst/>
              </a:prstGeom>
              <a:blipFill>
                <a:blip r:embed="rId5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Right Arrow 13"/>
          <p:cNvSpPr/>
          <p:nvPr/>
        </p:nvSpPr>
        <p:spPr>
          <a:xfrm flipH="1">
            <a:off x="8168677" y="2299578"/>
            <a:ext cx="517725" cy="55609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8639658" y="2424128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3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39658" y="2424128"/>
                <a:ext cx="1254036" cy="369332"/>
              </a:xfrm>
              <a:prstGeom prst="rect">
                <a:avLst/>
              </a:prstGeom>
              <a:blipFill>
                <a:blip r:embed="rId6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516202" y="2129097"/>
            <a:ext cx="1583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100 months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2622623" y="3455808"/>
            <a:ext cx="6895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 will take Mo 360 months to pay back £180,000 to the mortgage company.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665246" y="2871353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30,000</a:t>
            </a:r>
            <a:endParaRPr lang="en-GB" dirty="0"/>
          </a:p>
        </p:txBody>
      </p:sp>
      <p:sp>
        <p:nvSpPr>
          <p:cNvPr id="20" name="Curved Right Arrow 19"/>
          <p:cNvSpPr/>
          <p:nvPr/>
        </p:nvSpPr>
        <p:spPr>
          <a:xfrm>
            <a:off x="3258644" y="1846685"/>
            <a:ext cx="509452" cy="133017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2552973" y="2254684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60</a:t>
                </a: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2973" y="2254684"/>
                <a:ext cx="1254036" cy="369332"/>
              </a:xfrm>
              <a:prstGeom prst="rect">
                <a:avLst/>
              </a:prstGeom>
              <a:blipFill>
                <a:blip r:embed="rId7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Curved Right Arrow 21"/>
          <p:cNvSpPr/>
          <p:nvPr/>
        </p:nvSpPr>
        <p:spPr>
          <a:xfrm flipH="1">
            <a:off x="8153014" y="1854654"/>
            <a:ext cx="554188" cy="1330179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3" name="TextBox 22"/>
              <p:cNvSpPr txBox="1"/>
              <p:nvPr/>
            </p:nvSpPr>
            <p:spPr>
              <a:xfrm>
                <a:off x="8707202" y="2254684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60</a:t>
                </a:r>
              </a:p>
            </p:txBody>
          </p:sp>
        </mc:Choice>
        <mc:Fallback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7202" y="2254684"/>
                <a:ext cx="1254036" cy="369332"/>
              </a:xfrm>
              <a:prstGeom prst="rect">
                <a:avLst/>
              </a:prstGeom>
              <a:blipFill>
                <a:blip r:embed="rId8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6516202" y="2871353"/>
            <a:ext cx="1532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60 months</a:t>
            </a:r>
            <a:endParaRPr lang="en-GB" dirty="0"/>
          </a:p>
        </p:txBody>
      </p:sp>
      <p:sp>
        <p:nvSpPr>
          <p:cNvPr id="25" name="Rounded Rectangle 24"/>
          <p:cNvSpPr/>
          <p:nvPr/>
        </p:nvSpPr>
        <p:spPr>
          <a:xfrm>
            <a:off x="4614587" y="2544479"/>
            <a:ext cx="3297314" cy="671298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080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6" grpId="1" animBg="1"/>
      <p:bldP spid="7" grpId="0"/>
      <p:bldP spid="7" grpId="1"/>
      <p:bldP spid="8" grpId="0" animBg="1"/>
      <p:bldP spid="8" grpId="1" animBg="1"/>
      <p:bldP spid="9" grpId="0"/>
      <p:bldP spid="9" grpId="1"/>
      <p:bldP spid="11" grpId="0" animBg="1"/>
      <p:bldP spid="11" grpId="1" animBg="1"/>
      <p:bldP spid="12" grpId="0"/>
      <p:bldP spid="13" grpId="0"/>
      <p:bldP spid="13" grpId="1"/>
      <p:bldP spid="14" grpId="0" animBg="1"/>
      <p:bldP spid="14" grpId="1" animBg="1"/>
      <p:bldP spid="15" grpId="0"/>
      <p:bldP spid="15" grpId="1"/>
      <p:bldP spid="16" grpId="0"/>
      <p:bldP spid="17" grpId="0"/>
      <p:bldP spid="19" grpId="0"/>
      <p:bldP spid="20" grpId="0" animBg="1"/>
      <p:bldP spid="21" grpId="0"/>
      <p:bldP spid="22" grpId="0" animBg="1"/>
      <p:bldP spid="23" grpId="0"/>
      <p:bldP spid="24" grpId="0"/>
      <p:bldP spid="2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3878253" y="920645"/>
          <a:ext cx="4222894" cy="233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447">
                  <a:extLst>
                    <a:ext uri="{9D8B030D-6E8A-4147-A177-3AD203B41FA5}">
                      <a16:colId xmlns:a16="http://schemas.microsoft.com/office/drawing/2014/main" val="2092379507"/>
                    </a:ext>
                  </a:extLst>
                </a:gridCol>
                <a:gridCol w="2111447">
                  <a:extLst>
                    <a:ext uri="{9D8B030D-6E8A-4147-A177-3AD203B41FA5}">
                      <a16:colId xmlns:a16="http://schemas.microsoft.com/office/drawing/2014/main" val="111714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Mortgage repayments (£)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Months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7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 month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506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82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39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76114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650929" y="2502553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180,000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6516203" y="2502553"/>
            <a:ext cx="1533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360 months</a:t>
            </a:r>
            <a:endParaRPr lang="en-GB" dirty="0"/>
          </a:p>
        </p:txBody>
      </p:sp>
      <p:sp>
        <p:nvSpPr>
          <p:cNvPr id="6" name="Curved Right Arrow 5"/>
          <p:cNvSpPr/>
          <p:nvPr/>
        </p:nvSpPr>
        <p:spPr>
          <a:xfrm>
            <a:off x="3328276" y="1835815"/>
            <a:ext cx="509452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810398" y="1909759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2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0398" y="1909759"/>
                <a:ext cx="1254036" cy="369332"/>
              </a:xfrm>
              <a:prstGeom prst="rect">
                <a:avLst/>
              </a:prstGeom>
              <a:blipFill>
                <a:blip r:embed="rId3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urved Right Arrow 7"/>
          <p:cNvSpPr/>
          <p:nvPr/>
        </p:nvSpPr>
        <p:spPr>
          <a:xfrm flipH="1">
            <a:off x="8167075" y="1795207"/>
            <a:ext cx="517725" cy="63326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8740534" y="1941770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2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0534" y="1941770"/>
                <a:ext cx="1254036" cy="369332"/>
              </a:xfrm>
              <a:prstGeom prst="rect">
                <a:avLst/>
              </a:prstGeom>
              <a:blipFill>
                <a:blip r:embed="rId4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622625" y="396879"/>
            <a:ext cx="4688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£180,000 left to pay.</a:t>
            </a:r>
          </a:p>
        </p:txBody>
      </p:sp>
      <p:sp>
        <p:nvSpPr>
          <p:cNvPr id="11" name="Curved Right Arrow 10"/>
          <p:cNvSpPr/>
          <p:nvPr/>
        </p:nvSpPr>
        <p:spPr>
          <a:xfrm>
            <a:off x="3346894" y="2342166"/>
            <a:ext cx="509452" cy="524141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52229" y="2129097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1,000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627051" y="2399905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180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051" y="2399905"/>
                <a:ext cx="1254036" cy="369332"/>
              </a:xfrm>
              <a:prstGeom prst="rect">
                <a:avLst/>
              </a:prstGeom>
              <a:blipFill>
                <a:blip r:embed="rId5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rved Right Arrow 13"/>
          <p:cNvSpPr/>
          <p:nvPr/>
        </p:nvSpPr>
        <p:spPr>
          <a:xfrm flipH="1">
            <a:off x="8192271" y="2299578"/>
            <a:ext cx="517632" cy="556094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8781241" y="2424128"/>
                <a:ext cx="12540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dirty="0"/>
                  <a:t> 180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1241" y="2424128"/>
                <a:ext cx="1254036" cy="369332"/>
              </a:xfrm>
              <a:prstGeom prst="rect">
                <a:avLst/>
              </a:prstGeom>
              <a:blipFill>
                <a:blip r:embed="rId6"/>
                <a:stretch>
                  <a:fillRect t="-10000" b="-26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6516202" y="2129097"/>
            <a:ext cx="1583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months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74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/>
      <p:bldP spid="11" grpId="0" animBg="1"/>
      <p:bldP spid="12" grpId="0"/>
      <p:bldP spid="13" grpId="0"/>
      <p:bldP spid="14" grpId="0" animBg="1"/>
      <p:bldP spid="15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622625" y="396879"/>
            <a:ext cx="4688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Mo has £180,000 left to pay.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22623" y="3455808"/>
            <a:ext cx="6895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 will take Mo 360 months to pay back £180,000 to the mortgage company.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TextBox 17"/>
              <p:cNvSpPr txBox="1"/>
              <p:nvPr/>
            </p:nvSpPr>
            <p:spPr>
              <a:xfrm>
                <a:off x="2639695" y="4242583"/>
                <a:ext cx="4974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 months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 year</a:t>
                </a:r>
              </a:p>
            </p:txBody>
          </p:sp>
        </mc:Choice>
        <mc:Fallback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695" y="4242583"/>
                <a:ext cx="4974410" cy="461665"/>
              </a:xfrm>
              <a:prstGeom prst="rect">
                <a:avLst/>
              </a:prstGeom>
              <a:blipFill>
                <a:blip r:embed="rId3"/>
                <a:stretch>
                  <a:fillRect l="-183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2622623" y="4660070"/>
                <a:ext cx="4974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120 months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10 years</a:t>
                </a: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3" y="4660070"/>
                <a:ext cx="4974410" cy="461665"/>
              </a:xfrm>
              <a:prstGeom prst="rect">
                <a:avLst/>
              </a:prstGeom>
              <a:blipFill>
                <a:blip r:embed="rId4"/>
                <a:stretch>
                  <a:fillRect l="-183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6050023" y="4242583"/>
                <a:ext cx="4974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36 months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 years</a:t>
                </a: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50023" y="4242583"/>
                <a:ext cx="4974410" cy="461665"/>
              </a:xfrm>
              <a:prstGeom prst="rect">
                <a:avLst/>
              </a:prstGeom>
              <a:blipFill>
                <a:blip r:embed="rId5"/>
                <a:stretch>
                  <a:fillRect l="-183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6032951" y="4660070"/>
                <a:ext cx="4974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360 months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30 years</a:t>
                </a: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2951" y="4660070"/>
                <a:ext cx="4974410" cy="461665"/>
              </a:xfrm>
              <a:prstGeom prst="rect">
                <a:avLst/>
              </a:prstGeom>
              <a:blipFill>
                <a:blip r:embed="rId6"/>
                <a:stretch>
                  <a:fillRect l="-196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2664294" y="5161350"/>
            <a:ext cx="6895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It will take Mo 30 years to pay back £180,000 to the mortgage company.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C41F5DF-2968-42CE-8541-DE1A32F72075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78253" y="920645"/>
          <a:ext cx="4222894" cy="233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11447">
                  <a:extLst>
                    <a:ext uri="{9D8B030D-6E8A-4147-A177-3AD203B41FA5}">
                      <a16:colId xmlns:a16="http://schemas.microsoft.com/office/drawing/2014/main" val="2092379507"/>
                    </a:ext>
                  </a:extLst>
                </a:gridCol>
                <a:gridCol w="2111447">
                  <a:extLst>
                    <a:ext uri="{9D8B030D-6E8A-4147-A177-3AD203B41FA5}">
                      <a16:colId xmlns:a16="http://schemas.microsoft.com/office/drawing/2014/main" val="11171458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Mortgage repayments (£)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</a:rPr>
                        <a:t>Months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173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500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1 month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955060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7826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03985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0761142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D8736FDD-232A-4ACB-B13E-166650B2DAF6}"/>
              </a:ext>
            </a:extLst>
          </p:cNvPr>
          <p:cNvSpPr txBox="1"/>
          <p:nvPr/>
        </p:nvSpPr>
        <p:spPr>
          <a:xfrm>
            <a:off x="4650929" y="2502553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180,000</a:t>
            </a:r>
            <a:endParaRPr lang="en-GB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85DA850-DA9A-4CA6-AD55-978F52F66CCC}"/>
              </a:ext>
            </a:extLst>
          </p:cNvPr>
          <p:cNvSpPr txBox="1"/>
          <p:nvPr/>
        </p:nvSpPr>
        <p:spPr>
          <a:xfrm>
            <a:off x="6516203" y="2502553"/>
            <a:ext cx="15331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360 months</a:t>
            </a:r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695A17C-20A4-4425-8D4E-4B606FEDC206}"/>
              </a:ext>
            </a:extLst>
          </p:cNvPr>
          <p:cNvSpPr txBox="1"/>
          <p:nvPr/>
        </p:nvSpPr>
        <p:spPr>
          <a:xfrm>
            <a:off x="4652229" y="2129097"/>
            <a:ext cx="12540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1,000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0DA7516-4EC3-4A47-BC8D-494010987D9A}"/>
              </a:ext>
            </a:extLst>
          </p:cNvPr>
          <p:cNvSpPr txBox="1"/>
          <p:nvPr/>
        </p:nvSpPr>
        <p:spPr>
          <a:xfrm>
            <a:off x="6516202" y="2129097"/>
            <a:ext cx="15837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 months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2434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26" grpId="0"/>
      <p:bldP spid="27" grpId="0"/>
      <p:bldP spid="28" grpId="0"/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DB46640-93A6-4C01-AEFA-EDF08722E6A8}"/>
              </a:ext>
            </a:extLst>
          </p:cNvPr>
          <p:cNvSpPr txBox="1"/>
          <p:nvPr/>
        </p:nvSpPr>
        <p:spPr>
          <a:xfrm>
            <a:off x="2823600" y="1397463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9C0B41-778B-4EFD-96CB-BD542EA3C84F}"/>
              </a:ext>
            </a:extLst>
          </p:cNvPr>
          <p:cNvSpPr txBox="1"/>
          <p:nvPr/>
        </p:nvSpPr>
        <p:spPr>
          <a:xfrm>
            <a:off x="2110444" y="2120913"/>
            <a:ext cx="59161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Her mortgage repayments are £600 a month.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078" y="355474"/>
            <a:ext cx="2562272" cy="2046378"/>
          </a:xfrm>
          <a:prstGeom prst="rect">
            <a:avLst/>
          </a:prstGeom>
        </p:spPr>
      </p:pic>
      <p:sp>
        <p:nvSpPr>
          <p:cNvPr id="7" name="Rounded Rectangle 6"/>
          <p:cNvSpPr/>
          <p:nvPr/>
        </p:nvSpPr>
        <p:spPr>
          <a:xfrm>
            <a:off x="7911902" y="2307006"/>
            <a:ext cx="1580606" cy="487653"/>
          </a:xfrm>
          <a:prstGeom prst="roundRect">
            <a:avLst/>
          </a:prstGeom>
          <a:solidFill>
            <a:srgbClr val="E5BCE6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£180,000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142657" y="958527"/>
            <a:ext cx="427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Dora has paid a 20% deposit.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110444" y="2723965"/>
            <a:ext cx="6639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How long will it take Dora to pay off her mortgage?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2622625" y="3426405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£180,000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10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£18,000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3426405"/>
                <a:ext cx="3551752" cy="461665"/>
              </a:xfrm>
              <a:prstGeom prst="rect">
                <a:avLst/>
              </a:prstGeom>
              <a:blipFill>
                <a:blip r:embed="rId4"/>
                <a:stretch>
                  <a:fillRect l="-2573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411080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2622625" y="4364226"/>
                <a:ext cx="451118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£180,000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£36,000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£144,000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2625" y="4364226"/>
                <a:ext cx="4511187" cy="461665"/>
              </a:xfrm>
              <a:prstGeom prst="rect">
                <a:avLst/>
              </a:prstGeom>
              <a:blipFill>
                <a:blip r:embed="rId6"/>
                <a:stretch>
                  <a:fillRect l="-202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2262421" y="4900991"/>
            <a:ext cx="42721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Dora has £144,000 left to pay.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186" y="316362"/>
            <a:ext cx="1334620" cy="160992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0" name="TextBox 19"/>
              <p:cNvSpPr txBox="1"/>
              <p:nvPr/>
            </p:nvSpPr>
            <p:spPr>
              <a:xfrm>
                <a:off x="6160720" y="3423221"/>
                <a:ext cx="355175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£18,000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 </m:t>
                    </m:r>
                  </m:oMath>
                </a14:m>
                <a:r>
                  <a:rPr lang="en-GB" sz="2400" dirty="0"/>
                  <a:t>2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£36,000 </a:t>
                </a:r>
              </a:p>
            </p:txBody>
          </p:sp>
        </mc:Choice>
        <mc:Fallback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0720" y="3423221"/>
                <a:ext cx="3551752" cy="461665"/>
              </a:xfrm>
              <a:prstGeom prst="rect">
                <a:avLst/>
              </a:prstGeom>
              <a:blipFill>
                <a:blip r:embed="rId8"/>
                <a:stretch>
                  <a:fillRect l="-274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1" name="TextBox 20"/>
              <p:cNvSpPr txBox="1"/>
              <p:nvPr/>
            </p:nvSpPr>
            <p:spPr>
              <a:xfrm>
                <a:off x="2639433" y="3895315"/>
                <a:ext cx="42721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20%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£36,000</a:t>
                </a:r>
              </a:p>
            </p:txBody>
          </p:sp>
        </mc:Choice>
        <mc:Fallback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9433" y="3895315"/>
                <a:ext cx="4272161" cy="461665"/>
              </a:xfrm>
              <a:prstGeom prst="rect">
                <a:avLst/>
              </a:prstGeom>
              <a:blipFill>
                <a:blip r:embed="rId9"/>
                <a:stretch>
                  <a:fillRect l="-228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46964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10" grpId="0"/>
      <p:bldP spid="10" grpId="1"/>
      <p:bldP spid="15" grpId="0"/>
      <p:bldP spid="15" grpId="1"/>
      <p:bldP spid="18" grpId="0"/>
      <p:bldP spid="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622625" y="396879"/>
            <a:ext cx="4688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Dora has £144,000 left to pay.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2647222" y="4198279"/>
                <a:ext cx="4974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24 months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 years</a:t>
                </a: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222" y="4198279"/>
                <a:ext cx="4974410" cy="461665"/>
              </a:xfrm>
              <a:prstGeom prst="rect">
                <a:avLst/>
              </a:prstGeom>
              <a:blipFill>
                <a:blip r:embed="rId3"/>
                <a:stretch>
                  <a:fillRect l="-1838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2647222" y="4638520"/>
                <a:ext cx="4974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240 months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20 years</a:t>
                </a: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222" y="4638520"/>
                <a:ext cx="4974410" cy="461665"/>
              </a:xfrm>
              <a:prstGeom prst="rect">
                <a:avLst/>
              </a:prstGeom>
              <a:blipFill>
                <a:blip r:embed="rId4"/>
                <a:stretch>
                  <a:fillRect l="-183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2647222" y="5078761"/>
            <a:ext cx="68958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It will take Dora 20 years to pay back £144,000 </a:t>
            </a:r>
          </a:p>
          <a:p>
            <a:r>
              <a:rPr lang="en-GB" sz="2400" dirty="0">
                <a:solidFill>
                  <a:schemeClr val="accent1"/>
                </a:solidFill>
              </a:rPr>
              <a:t>to the mortgage company.</a:t>
            </a:r>
          </a:p>
        </p:txBody>
      </p:sp>
      <p:graphicFrame>
        <p:nvGraphicFramePr>
          <p:cNvPr id="30" name="Table 29"/>
          <p:cNvGraphicFramePr>
            <a:graphicFrameLocks noGrp="1"/>
          </p:cNvGraphicFramePr>
          <p:nvPr>
            <p:extLst/>
          </p:nvPr>
        </p:nvGraphicFramePr>
        <p:xfrm>
          <a:off x="4916920" y="2488716"/>
          <a:ext cx="2513840" cy="13352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768">
                  <a:extLst>
                    <a:ext uri="{9D8B030D-6E8A-4147-A177-3AD203B41FA5}">
                      <a16:colId xmlns:a16="http://schemas.microsoft.com/office/drawing/2014/main" val="327863339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117005358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538878627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638533213"/>
                    </a:ext>
                  </a:extLst>
                </a:gridCol>
                <a:gridCol w="502768">
                  <a:extLst>
                    <a:ext uri="{9D8B030D-6E8A-4147-A177-3AD203B41FA5}">
                      <a16:colId xmlns:a16="http://schemas.microsoft.com/office/drawing/2014/main" val="3755109932"/>
                    </a:ext>
                  </a:extLst>
                </a:gridCol>
              </a:tblGrid>
              <a:tr h="709293">
                <a:tc>
                  <a:txBody>
                    <a:bodyPr/>
                    <a:lstStyle/>
                    <a:p>
                      <a:pPr algn="r"/>
                      <a:endParaRPr lang="en-GB" sz="40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4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8579638"/>
                  </a:ext>
                </a:extLst>
              </a:tr>
              <a:tr h="625911"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1</a:t>
                      </a: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latin typeface="+mn-lt"/>
                        </a:rPr>
                        <a:t>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GB" sz="2800" dirty="0"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7697116"/>
                  </a:ext>
                </a:extLst>
              </a:tr>
            </a:tbl>
          </a:graphicData>
        </a:graphic>
      </p:graphicFrame>
      <p:sp>
        <p:nvSpPr>
          <p:cNvPr id="31" name="TextBox 30"/>
          <p:cNvSpPr txBox="1"/>
          <p:nvPr/>
        </p:nvSpPr>
        <p:spPr>
          <a:xfrm>
            <a:off x="5559960" y="271679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0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066680" y="271679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502082" y="2716792"/>
            <a:ext cx="3401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</a:rPr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373095" y="3138622"/>
            <a:ext cx="34019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600" dirty="0">
                <a:solidFill>
                  <a:prstClr val="black"/>
                </a:solidFill>
                <a:latin typeface="Calibri" panose="020F0502020204030204"/>
              </a:rPr>
              <a:t>2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7" name="TextBox 36"/>
              <p:cNvSpPr txBox="1"/>
              <p:nvPr/>
            </p:nvSpPr>
            <p:spPr>
              <a:xfrm>
                <a:off x="2664295" y="946068"/>
                <a:ext cx="46882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144,000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600</a:t>
                </a:r>
              </a:p>
            </p:txBody>
          </p:sp>
        </mc:Choice>
        <mc:Fallback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295" y="946068"/>
                <a:ext cx="4688221" cy="461665"/>
              </a:xfrm>
              <a:prstGeom prst="rect">
                <a:avLst/>
              </a:prstGeom>
              <a:blipFill>
                <a:blip r:embed="rId5"/>
                <a:stretch>
                  <a:fillRect l="-195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8" name="TextBox 37"/>
              <p:cNvSpPr txBox="1"/>
              <p:nvPr/>
            </p:nvSpPr>
            <p:spPr>
              <a:xfrm>
                <a:off x="2664295" y="1452574"/>
                <a:ext cx="46882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144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24</a:t>
                </a:r>
              </a:p>
            </p:txBody>
          </p:sp>
        </mc:Choice>
        <mc:Fallback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295" y="1452574"/>
                <a:ext cx="4688221" cy="461665"/>
              </a:xfrm>
              <a:prstGeom prst="rect">
                <a:avLst/>
              </a:prstGeom>
              <a:blipFill>
                <a:blip r:embed="rId6"/>
                <a:stretch>
                  <a:fillRect l="-195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9" name="TextBox 38"/>
              <p:cNvSpPr txBox="1"/>
              <p:nvPr/>
            </p:nvSpPr>
            <p:spPr>
              <a:xfrm>
                <a:off x="2664295" y="1904809"/>
                <a:ext cx="46882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144,000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6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24,000</a:t>
                </a:r>
              </a:p>
            </p:txBody>
          </p:sp>
        </mc:Choice>
        <mc:Fallback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295" y="1904809"/>
                <a:ext cx="4688221" cy="461665"/>
              </a:xfrm>
              <a:prstGeom prst="rect">
                <a:avLst/>
              </a:prstGeom>
              <a:blipFill>
                <a:blip r:embed="rId7"/>
                <a:stretch>
                  <a:fillRect l="-1951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0" name="TextBox 39"/>
              <p:cNvSpPr txBox="1"/>
              <p:nvPr/>
            </p:nvSpPr>
            <p:spPr>
              <a:xfrm>
                <a:off x="2664295" y="2333056"/>
                <a:ext cx="46882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144,000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400" dirty="0"/>
                  <a:t> 600 </a:t>
                </a:r>
                <a14:m>
                  <m:oMath xmlns:m="http://schemas.openxmlformats.org/officeDocument/2006/math">
                    <m:r>
                      <a:rPr lang="en-GB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240</a:t>
                </a:r>
              </a:p>
            </p:txBody>
          </p:sp>
        </mc:Choice>
        <mc:Fallback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4295" y="2333056"/>
                <a:ext cx="4688221" cy="461665"/>
              </a:xfrm>
              <a:prstGeom prst="rect">
                <a:avLst/>
              </a:prstGeom>
              <a:blipFill>
                <a:blip r:embed="rId8"/>
                <a:stretch>
                  <a:fillRect l="-1951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8200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1" grpId="0"/>
      <p:bldP spid="32" grpId="0"/>
      <p:bldP spid="33" grpId="0"/>
      <p:bldP spid="34" grpId="0"/>
      <p:bldP spid="37" grpId="0"/>
      <p:bldP spid="38" grpId="0"/>
      <p:bldP spid="39" grpId="0"/>
      <p:bldP spid="4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177988" y="1129727"/>
            <a:ext cx="6374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Rosie earns £1,800 a month after tax and other deductions.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2439756" y="1652108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of her wage on bills.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756" y="1652108"/>
                <a:ext cx="3709477" cy="582147"/>
              </a:xfrm>
              <a:prstGeom prst="rect">
                <a:avLst/>
              </a:prstGeom>
              <a:blipFill>
                <a:blip r:embed="rId3"/>
                <a:stretch>
                  <a:fillRect l="-1642" r="-657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439756" y="2946623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of what is left on food and clothes.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756" y="2946623"/>
                <a:ext cx="5754717" cy="573170"/>
              </a:xfrm>
              <a:prstGeom prst="rect">
                <a:avLst/>
              </a:prstGeom>
              <a:blipFill>
                <a:blip r:embed="rId4"/>
                <a:stretch>
                  <a:fillRect l="-1059" r="-318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439756" y="3587950"/>
                <a:ext cx="6420219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With the remainder of her wage, she spends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on hobbies.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756" y="3587950"/>
                <a:ext cx="6420219" cy="573170"/>
              </a:xfrm>
              <a:prstGeom prst="rect">
                <a:avLst/>
              </a:prstGeom>
              <a:blipFill>
                <a:blip r:embed="rId5"/>
                <a:stretch>
                  <a:fillRect l="-950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439756" y="4229275"/>
            <a:ext cx="3611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How much does Rosie have left?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30968" y="5273916"/>
            <a:ext cx="756382" cy="75638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428776" y="5416606"/>
            <a:ext cx="21213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>
              <a:defRPr/>
            </a:pPr>
            <a:r>
              <a:rPr lang="en-GB" sz="2400" dirty="0">
                <a:solidFill>
                  <a:prstClr val="black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Have a go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141" y="269681"/>
            <a:ext cx="1395823" cy="153352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439755" y="2302412"/>
                <a:ext cx="7288662" cy="576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After that, 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of what is left on paying back her mortgage.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755" y="2302412"/>
                <a:ext cx="7288662" cy="576055"/>
              </a:xfrm>
              <a:prstGeom prst="rect">
                <a:avLst/>
              </a:prstGeom>
              <a:blipFill>
                <a:blip r:embed="rId8"/>
                <a:stretch>
                  <a:fillRect l="-836" r="-167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>
            <a:extLst>
              <a:ext uri="{FF2B5EF4-FFF2-40B4-BE49-F238E27FC236}">
                <a16:creationId xmlns:a16="http://schemas.microsoft.com/office/drawing/2014/main" id="{38DC3204-3CED-449A-872E-023332628507}"/>
              </a:ext>
            </a:extLst>
          </p:cNvPr>
          <p:cNvSpPr txBox="1"/>
          <p:nvPr/>
        </p:nvSpPr>
        <p:spPr>
          <a:xfrm>
            <a:off x="7777952" y="368095"/>
            <a:ext cx="1783645" cy="648000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dirty="0"/>
              <a:t>Fractions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21511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2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2466609" y="1652108"/>
                <a:ext cx="3709477" cy="582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of her wage on bills.</a:t>
                </a: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1652108"/>
                <a:ext cx="3709477" cy="582147"/>
              </a:xfrm>
              <a:prstGeom prst="rect">
                <a:avLst/>
              </a:prstGeom>
              <a:blipFill>
                <a:blip r:embed="rId3"/>
                <a:stretch>
                  <a:fillRect l="-1809" r="-658" b="-52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177988" y="1129727"/>
            <a:ext cx="63741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Rosie earns £1,800 a month after tax and other deductions.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2141" y="269681"/>
            <a:ext cx="1395823" cy="153352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2887694" y="2187187"/>
                <a:ext cx="1414170" cy="5748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of £1,800 </a:t>
                </a: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7694" y="2187187"/>
                <a:ext cx="1414170" cy="574837"/>
              </a:xfrm>
              <a:prstGeom prst="rect">
                <a:avLst/>
              </a:prstGeom>
              <a:blipFill>
                <a:blip r:embed="rId5"/>
                <a:stretch>
                  <a:fillRect r="-3448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4124742" y="2294607"/>
                <a:ext cx="9541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£225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4742" y="2294607"/>
                <a:ext cx="954107" cy="400110"/>
              </a:xfrm>
              <a:prstGeom prst="rect">
                <a:avLst/>
              </a:prstGeom>
              <a:blipFill>
                <a:blip r:embed="rId6"/>
                <a:stretch>
                  <a:fillRect t="-7576" r="-512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2730250" y="3337509"/>
                <a:ext cx="172515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£1,800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£225</a:t>
                </a: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30250" y="3337509"/>
                <a:ext cx="1725152" cy="400110"/>
              </a:xfrm>
              <a:prstGeom prst="rect">
                <a:avLst/>
              </a:prstGeom>
              <a:blipFill>
                <a:blip r:embed="rId7"/>
                <a:stretch>
                  <a:fillRect l="-3887" t="-7576" r="-247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4362520" y="3333890"/>
                <a:ext cx="114807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£1,575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2520" y="3333890"/>
                <a:ext cx="1148071" cy="400110"/>
              </a:xfrm>
              <a:prstGeom prst="rect">
                <a:avLst/>
              </a:prstGeom>
              <a:blipFill>
                <a:blip r:embed="rId8"/>
                <a:stretch>
                  <a:fillRect t="-9091" r="-372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2466608" y="2748057"/>
                <a:ext cx="7288662" cy="57605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After that, she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of what is left on paying back her mortgage.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8" y="2748057"/>
                <a:ext cx="7288662" cy="576055"/>
              </a:xfrm>
              <a:prstGeom prst="rect">
                <a:avLst/>
              </a:prstGeom>
              <a:blipFill>
                <a:blip r:embed="rId9"/>
                <a:stretch>
                  <a:fillRect l="-921" r="-167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TextBox 10"/>
              <p:cNvSpPr txBox="1"/>
              <p:nvPr/>
            </p:nvSpPr>
            <p:spPr>
              <a:xfrm>
                <a:off x="3101507" y="3764372"/>
                <a:ext cx="1414170" cy="5747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5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of £1,575 </a:t>
                </a:r>
              </a:p>
            </p:txBody>
          </p:sp>
        </mc:Choice>
        <mc:Fallback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1507" y="3764372"/>
                <a:ext cx="1414170" cy="574773"/>
              </a:xfrm>
              <a:prstGeom prst="rect">
                <a:avLst/>
              </a:prstGeom>
              <a:blipFill>
                <a:blip r:embed="rId10"/>
                <a:stretch>
                  <a:fillRect r="-3448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TextBox 11"/>
              <p:cNvSpPr txBox="1"/>
              <p:nvPr/>
            </p:nvSpPr>
            <p:spPr>
              <a:xfrm>
                <a:off x="4368049" y="3883591"/>
                <a:ext cx="9541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£315</a:t>
                </a:r>
              </a:p>
            </p:txBody>
          </p:sp>
        </mc:Choice>
        <mc:Fallback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8049" y="3883591"/>
                <a:ext cx="954107" cy="400110"/>
              </a:xfrm>
              <a:prstGeom prst="rect">
                <a:avLst/>
              </a:prstGeom>
              <a:blipFill>
                <a:blip r:embed="rId11"/>
                <a:stretch>
                  <a:fillRect t="-7576" r="-512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/>
              <p:cNvSpPr txBox="1"/>
              <p:nvPr/>
            </p:nvSpPr>
            <p:spPr>
              <a:xfrm>
                <a:off x="2466609" y="4343500"/>
                <a:ext cx="5754717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She then spends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of what is left on food and clothes.</a:t>
                </a:r>
              </a:p>
            </p:txBody>
          </p:sp>
        </mc:Choice>
        <mc:Fallback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6609" y="4343500"/>
                <a:ext cx="5754717" cy="573170"/>
              </a:xfrm>
              <a:prstGeom prst="rect">
                <a:avLst/>
              </a:prstGeom>
              <a:blipFill>
                <a:blip r:embed="rId12"/>
                <a:stretch>
                  <a:fillRect l="-1165" r="-212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/>
              <p:cNvSpPr txBox="1"/>
              <p:nvPr/>
            </p:nvSpPr>
            <p:spPr>
              <a:xfrm>
                <a:off x="2826194" y="4918624"/>
                <a:ext cx="172515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£1,575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£315</a:t>
                </a:r>
              </a:p>
            </p:txBody>
          </p:sp>
        </mc:Choice>
        <mc:Fallback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6194" y="4918624"/>
                <a:ext cx="1725152" cy="400110"/>
              </a:xfrm>
              <a:prstGeom prst="rect">
                <a:avLst/>
              </a:prstGeom>
              <a:blipFill>
                <a:blip r:embed="rId13"/>
                <a:stretch>
                  <a:fillRect l="-3887" t="-9231" r="-2473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TextBox 14"/>
              <p:cNvSpPr txBox="1"/>
              <p:nvPr/>
            </p:nvSpPr>
            <p:spPr>
              <a:xfrm>
                <a:off x="4471433" y="4915005"/>
                <a:ext cx="114807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£1,260</a:t>
                </a:r>
              </a:p>
            </p:txBody>
          </p:sp>
        </mc:Choice>
        <mc:Fallback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1433" y="4915005"/>
                <a:ext cx="1148071" cy="400110"/>
              </a:xfrm>
              <a:prstGeom prst="rect">
                <a:avLst/>
              </a:prstGeom>
              <a:blipFill>
                <a:blip r:embed="rId14"/>
                <a:stretch>
                  <a:fillRect t="-7576" r="-3723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6" name="TextBox 15"/>
              <p:cNvSpPr txBox="1"/>
              <p:nvPr/>
            </p:nvSpPr>
            <p:spPr>
              <a:xfrm>
                <a:off x="3165099" y="5315900"/>
                <a:ext cx="1414170" cy="57483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3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of £1,260 </a:t>
                </a:r>
              </a:p>
            </p:txBody>
          </p:sp>
        </mc:Choice>
        <mc:Fallback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5099" y="5315900"/>
                <a:ext cx="1414170" cy="574837"/>
              </a:xfrm>
              <a:prstGeom prst="rect">
                <a:avLst/>
              </a:prstGeom>
              <a:blipFill>
                <a:blip r:embed="rId15"/>
                <a:stretch>
                  <a:fillRect r="-3879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7" name="TextBox 16"/>
              <p:cNvSpPr txBox="1"/>
              <p:nvPr/>
            </p:nvSpPr>
            <p:spPr>
              <a:xfrm>
                <a:off x="4461140" y="5423321"/>
                <a:ext cx="9541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£420</a:t>
                </a:r>
              </a:p>
            </p:txBody>
          </p:sp>
        </mc:Choice>
        <mc:Fallback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61140" y="5423321"/>
                <a:ext cx="954107" cy="400110"/>
              </a:xfrm>
              <a:prstGeom prst="rect">
                <a:avLst/>
              </a:prstGeom>
              <a:blipFill>
                <a:blip r:embed="rId16"/>
                <a:stretch>
                  <a:fillRect t="-9231" r="-5128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233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4" grpId="0"/>
      <p:bldP spid="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Box 1"/>
              <p:cNvSpPr txBox="1"/>
              <p:nvPr/>
            </p:nvSpPr>
            <p:spPr>
              <a:xfrm>
                <a:off x="2375166" y="370854"/>
                <a:ext cx="5618846" cy="57599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defTabSz="457200">
                  <a:defRPr/>
                </a:pPr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With the wage that is left, she spends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prstClr val="black"/>
                            </a:solidFill>
                            <a:latin typeface="Calibri" panose="020F0502020204030204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prstClr val="black"/>
                    </a:solidFill>
                    <a:latin typeface="Calibri" panose="020F0502020204030204"/>
                  </a:rPr>
                  <a:t> on hobbies.</a:t>
                </a:r>
              </a:p>
            </p:txBody>
          </p:sp>
        </mc:Choice>
        <mc:Fallback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75166" y="370854"/>
                <a:ext cx="5618846" cy="575992"/>
              </a:xfrm>
              <a:prstGeom prst="rect">
                <a:avLst/>
              </a:prstGeom>
              <a:blipFill>
                <a:blip r:embed="rId3"/>
                <a:stretch>
                  <a:fillRect l="-1194" r="-326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/>
              <p:cNvSpPr txBox="1"/>
              <p:nvPr/>
            </p:nvSpPr>
            <p:spPr>
              <a:xfrm>
                <a:off x="2849789" y="982924"/>
                <a:ext cx="172515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£1,260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£420</a:t>
                </a:r>
              </a:p>
            </p:txBody>
          </p:sp>
        </mc:Choice>
        <mc:Fallback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789" y="982924"/>
                <a:ext cx="1725152" cy="400110"/>
              </a:xfrm>
              <a:prstGeom prst="rect">
                <a:avLst/>
              </a:prstGeom>
              <a:blipFill>
                <a:blip r:embed="rId4"/>
                <a:stretch>
                  <a:fillRect l="-3534" t="-7576" r="-282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4473276" y="979305"/>
                <a:ext cx="9541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£840</a:t>
                </a: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3276" y="979305"/>
                <a:ext cx="954107" cy="400110"/>
              </a:xfrm>
              <a:prstGeom prst="rect">
                <a:avLst/>
              </a:prstGeom>
              <a:blipFill>
                <a:blip r:embed="rId5"/>
                <a:stretch>
                  <a:fillRect t="-9231" r="-5128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3412867" y="1473429"/>
                <a:ext cx="1162498" cy="5731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000" i="1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>
                            <a:solidFill>
                              <a:schemeClr val="accent1"/>
                            </a:solidFill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of £840</a:t>
                </a:r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12867" y="1473429"/>
                <a:ext cx="1162498" cy="573170"/>
              </a:xfrm>
              <a:prstGeom prst="rect">
                <a:avLst/>
              </a:prstGeom>
              <a:blipFill>
                <a:blip r:embed="rId6"/>
                <a:stretch>
                  <a:fillRect r="-3665" b="-74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/>
              <p:cNvSpPr txBox="1"/>
              <p:nvPr/>
            </p:nvSpPr>
            <p:spPr>
              <a:xfrm>
                <a:off x="4478464" y="1588119"/>
                <a:ext cx="9541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£210</a:t>
                </a:r>
              </a:p>
            </p:txBody>
          </p:sp>
        </mc:Choice>
        <mc:Fallback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464" y="1588119"/>
                <a:ext cx="954107" cy="400110"/>
              </a:xfrm>
              <a:prstGeom prst="rect">
                <a:avLst/>
              </a:prstGeom>
              <a:blipFill>
                <a:blip r:embed="rId7"/>
                <a:stretch>
                  <a:fillRect t="-9231" r="-5128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375167" y="2417904"/>
            <a:ext cx="36110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How much does Rosie have left?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2958491" y="2849628"/>
                <a:ext cx="1531188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000" dirty="0">
                    <a:solidFill>
                      <a:schemeClr val="accent1"/>
                    </a:solidFill>
                  </a:rPr>
                  <a:t>£840 </a:t>
                </a:r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£210</a:t>
                </a: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8491" y="2849628"/>
                <a:ext cx="1531188" cy="400110"/>
              </a:xfrm>
              <a:prstGeom prst="rect">
                <a:avLst/>
              </a:prstGeom>
              <a:blipFill>
                <a:blip r:embed="rId8"/>
                <a:stretch>
                  <a:fillRect l="-3984" t="-7576" r="-3187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/>
              <p:cNvSpPr txBox="1"/>
              <p:nvPr/>
            </p:nvSpPr>
            <p:spPr>
              <a:xfrm>
                <a:off x="4406762" y="2849628"/>
                <a:ext cx="954107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i="1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>
                    <a:solidFill>
                      <a:schemeClr val="accent1"/>
                    </a:solidFill>
                  </a:rPr>
                  <a:t> £630</a:t>
                </a:r>
              </a:p>
            </p:txBody>
          </p:sp>
        </mc:Choice>
        <mc:Fallback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6762" y="2849628"/>
                <a:ext cx="954107" cy="400110"/>
              </a:xfrm>
              <a:prstGeom prst="rect">
                <a:avLst/>
              </a:prstGeom>
              <a:blipFill>
                <a:blip r:embed="rId9"/>
                <a:stretch>
                  <a:fillRect t="-7576" r="-5128" b="-257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6810905" y="2417904"/>
            <a:ext cx="22081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Rosie has £630 left.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66836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Mortgage worksheet</a:t>
            </a:r>
          </a:p>
        </p:txBody>
      </p:sp>
    </p:spTree>
    <p:extLst>
      <p:ext uri="{BB962C8B-B14F-4D97-AF65-F5344CB8AC3E}">
        <p14:creationId xmlns:p14="http://schemas.microsoft.com/office/powerpoint/2010/main" val="330427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3002845" y="1231393"/>
            <a:ext cx="61863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Research the price of houses in your local area or use the template provided.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3002845" y="2155269"/>
            <a:ext cx="6186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Find a house you would like to possibly live in.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6B6FC4-12E9-40B1-B4FA-8E8E63D42A65}"/>
              </a:ext>
            </a:extLst>
          </p:cNvPr>
          <p:cNvSpPr txBox="1"/>
          <p:nvPr/>
        </p:nvSpPr>
        <p:spPr>
          <a:xfrm>
            <a:off x="2839168" y="2709812"/>
            <a:ext cx="65136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Using the take-home pay from Activity 2, work out how long it would take to save a </a:t>
            </a:r>
          </a:p>
          <a:p>
            <a:pPr algn="ctr"/>
            <a:endParaRPr lang="en-GB" sz="1600" dirty="0"/>
          </a:p>
          <a:p>
            <a:pPr algn="ctr"/>
            <a:r>
              <a:rPr lang="en-GB" sz="2400" dirty="0"/>
              <a:t> 5% deposit			10% deposit</a:t>
            </a:r>
          </a:p>
          <a:p>
            <a:pPr algn="ctr"/>
            <a:endParaRPr lang="en-GB" sz="1600" dirty="0"/>
          </a:p>
          <a:p>
            <a:pPr algn="ctr"/>
            <a:r>
              <a:rPr lang="en-GB" sz="2400" dirty="0"/>
              <a:t>20% deposit			25% deposit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E5A441D-E6B5-4A06-ACB4-1993CBEE97FE}"/>
              </a:ext>
            </a:extLst>
          </p:cNvPr>
          <p:cNvSpPr txBox="1"/>
          <p:nvPr/>
        </p:nvSpPr>
        <p:spPr>
          <a:xfrm>
            <a:off x="2546770" y="4926350"/>
            <a:ext cx="7098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monthly mortgage repayments could you afford?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How long will it take to fully pay off the mortgage?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2AAE4D-2D13-49CE-B8C0-B7A89C8D8994}"/>
              </a:ext>
            </a:extLst>
          </p:cNvPr>
          <p:cNvSpPr txBox="1"/>
          <p:nvPr/>
        </p:nvSpPr>
        <p:spPr>
          <a:xfrm>
            <a:off x="2615021" y="431075"/>
            <a:ext cx="67202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>
              <a:defRPr/>
            </a:pPr>
            <a:r>
              <a:rPr lang="en-GB" sz="4800" b="1" dirty="0">
                <a:solidFill>
                  <a:prstClr val="black"/>
                </a:solidFill>
                <a:latin typeface="Calibri" panose="020F0502020204030204"/>
              </a:rPr>
              <a:t>Activity 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03315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3|12.3|4.6|16.7|9.3|13.2|1.3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4.3|2.8|2|0.7|7.9|5.5|3.4|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5|7|13.7|8.5|12.2|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5.2|3.9|3.8|1.9|3.6|9.5|1.6|2.1|4.5|2.8|1.7|17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7.3|4.1|6.6|5.2|7.8|7.5|7.7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7|1|0.9|4.7|1.7|2.1|8.6|1.8|1.4|4|1|1.9|10.6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4.2|7.8|6.8|7.4|9.3|3.6|8.9|5.4|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|2.5|1.9|5.2|1.2|1.8|3.8|2.3|1.7|5.9|1.6|1.5|19|5.2|2.2|1.5|6.6|2.6|2.5|6.7|11.5|10.8|3.2|4.8|6.6|4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.1|1.2|4.6|0.8|1.4|2.1|2|1.9|4.3|0.9|1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2.8|3.3|3.3|5.4|4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9.3|4.2|5.7|4.2|6.2|2.7|5.6|11.8|2.6|3.2|6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4.6|4.2|0.7|0.6|0.8|2.1|8.8|20.1|10.8|11.9|3.8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3.9|6.2|5.7|5.7|13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6.2|5.3|16.1|4.9|5.3|12.1|8.8|10.8|6.1|5.4|1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8.6|7.7|6.6|6.3|6.8|5.9|1.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6.6|6.5|14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809</Words>
  <Application>Microsoft Office PowerPoint</Application>
  <PresentationFormat>Widescreen</PresentationFormat>
  <Paragraphs>185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Cambria Math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Mortgage worksheet</vt:lpstr>
      <vt:lpstr>PowerPoint Presentation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StaffLaws</dc:creator>
  <cp:lastModifiedBy>StaffLaws</cp:lastModifiedBy>
  <cp:revision>1</cp:revision>
  <dcterms:created xsi:type="dcterms:W3CDTF">2021-07-08T14:18:01Z</dcterms:created>
  <dcterms:modified xsi:type="dcterms:W3CDTF">2021-07-08T14:18:14Z</dcterms:modified>
</cp:coreProperties>
</file>