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8" r:id="rId2"/>
    <p:sldId id="264" r:id="rId3"/>
    <p:sldId id="270" r:id="rId4"/>
    <p:sldId id="273" r:id="rId5"/>
    <p:sldId id="272" r:id="rId6"/>
    <p:sldId id="271" r:id="rId7"/>
    <p:sldId id="27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4"/>
  </p:normalViewPr>
  <p:slideViewPr>
    <p:cSldViewPr snapToGrid="0" snapToObjects="1">
      <p:cViewPr varScale="1">
        <p:scale>
          <a:sx n="104" d="100"/>
          <a:sy n="104" d="100"/>
        </p:scale>
        <p:origin x="89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E7941B-6DB8-CB46-882B-64DB02370D33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C6665C-07AC-8B49-AF31-0BF9391D1D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486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6C6665C-07AC-8B49-AF31-0BF9391D1D0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5785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FC35FE-276D-8A45-A957-7E611D5C4A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ECDDBA-DC2A-CF4D-AA87-42CDC5656B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C67549-A3EB-304E-8644-18280170B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E7EEA-6A3D-1542-81A6-213B66E134A0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DB77EC-5F6E-5B45-A478-E104441870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E387F7-7C61-9642-9B61-969BD6AB3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327F-796F-DF44-96CD-FA55ABBA1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6368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7AE9EB-7E3B-704E-A0DA-6B96F7EA57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1A6AF0-5494-2D40-B481-B0CFCB1A02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523AB8-DAC8-2C42-9B83-4F0DCF0C9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E7EEA-6A3D-1542-81A6-213B66E134A0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001F2F-6654-1441-A47A-08FFA1AF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410860-501B-B346-9C36-66CB23336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327F-796F-DF44-96CD-FA55ABBA1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641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284610-5A14-FD41-B1E3-97BBAFC969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31C5A9-21F9-7849-963B-AA9618F60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617776-4245-0F48-995E-3B924B84D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E7EEA-6A3D-1542-81A6-213B66E134A0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C797D9-0FDA-544B-BDE3-59FF09595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38B6A-0315-F846-8604-1F3C00A02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327F-796F-DF44-96CD-FA55ABBA1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41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1D043-71A4-574C-9916-4D1CCEE0C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BE94AC-929D-AD46-8A5E-DD3223443E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DF3DFF-5D80-074D-B74F-C598B3A9C5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7D1233-B5F5-694E-BB9B-F4C1B4CF4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E7EEA-6A3D-1542-81A6-213B66E134A0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401DC3-52BA-884E-855A-6EFDCCC450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3706E8-C694-6B45-B026-216415B26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327F-796F-DF44-96CD-FA55ABBA1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829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884D1-D7BA-DD4B-8393-A3B65837D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147E4F-9995-BE46-8702-11B3F181F5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9A9B71-38E8-F940-BE12-16E2642184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CFE847-D6F9-E146-808D-04C4EB74E0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4CBA3D-4930-1D49-8493-B8CC1F6297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0795D56-3FDB-E242-BF03-244231DD05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E7EEA-6A3D-1542-81A6-213B66E134A0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E101B29-3D51-F344-8C47-DA2BD7A44E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DD3F9BC-0841-3E43-9797-4D87B462D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327F-796F-DF44-96CD-FA55ABBA1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0342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A5005-79B0-8A47-A9C0-532A09C7E1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BF81FB-9EAF-F040-9907-03F17BD4F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E7EEA-6A3D-1542-81A6-213B66E134A0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E169B9-4B16-8940-BE9F-CC864061E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377F16-7AEF-3D49-806C-D2B4E7CB2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327F-796F-DF44-96CD-FA55ABBA1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633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6EC169-6AF0-204C-B8A6-F3C98A726A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E7EEA-6A3D-1542-81A6-213B66E134A0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05E1B7D-9C55-7744-9C5D-8B84650C6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C6D85F-F9A9-DD47-8507-726D201B8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327F-796F-DF44-96CD-FA55ABBA1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131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B1F523-79C1-3F44-B637-881DF0932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F21048-353F-A842-8BAE-071960CF44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D63D3B-F756-F149-B184-8A9AFB2B9C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E802E9-76B2-E14A-BAE4-DB6D3E56C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E7EEA-6A3D-1542-81A6-213B66E134A0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E93871-633F-1144-9040-ED83B08EC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F3E422-1863-2E4D-A0CA-5CA74CC494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327F-796F-DF44-96CD-FA55ABBA1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380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B972FC-01F5-A241-8205-18EC92219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A5BE384-AB31-0247-B543-1D5CFE1E1D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37B95-6322-F846-9847-2F37CAFCC4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5F93F7-2E25-F943-92BF-113C42D282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E7EEA-6A3D-1542-81A6-213B66E134A0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6890CF-5C69-F24F-AAA1-13D3E4846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A507D9-BC96-084B-92D5-210DED113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327F-796F-DF44-96CD-FA55ABBA1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9793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6A0D36-65D9-264E-A6FC-822E387B1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EAF263-9511-AA46-A04D-5A258040C5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E64A97-2737-7747-90F0-FC78386995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E7EEA-6A3D-1542-81A6-213B66E134A0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770E43-00CD-194E-AB45-858BB5C46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94F84C-F022-2C4A-B3B1-6285A28461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327F-796F-DF44-96CD-FA55ABBA1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777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6ED1BA-D004-7343-B295-B7D122EAD2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1CA1F4-7DE0-9548-8AB6-2A3D207B93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EFDA42-9247-BB47-AB4A-023CC5852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E7EEA-6A3D-1542-81A6-213B66E134A0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8782EB-6C4C-B940-9E44-7135E81A1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F79C19-8211-5044-8DE3-41FCAC546E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84327F-796F-DF44-96CD-FA55ABBA1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4560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111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1C1403-0E04-5A45-BC94-D9007AA10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3EDAC7-B6D7-7247-80D5-79A41AFCDC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7F2543-7233-B148-BFF5-DD1C59035F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E7EEA-6A3D-1542-81A6-213B66E134A0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7FD680-3445-9B43-B6FE-C41AF8D53E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CBC871-B27D-5643-9FE5-7E544F721D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4327F-796F-DF44-96CD-FA55ABBA1A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491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bbc.co.uk/teach/class-clips-video/english-ks2-wonderful-words-silent-letter-b/zrxc8xs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CBC32E6B-BE94-364E-ADD1-A2D69702BA96}"/>
              </a:ext>
            </a:extLst>
          </p:cNvPr>
          <p:cNvSpPr/>
          <p:nvPr/>
        </p:nvSpPr>
        <p:spPr>
          <a:xfrm>
            <a:off x="1524000" y="2106614"/>
            <a:ext cx="9144000" cy="4751387"/>
          </a:xfrm>
          <a:prstGeom prst="round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dirty="0"/>
              <a:t>Silent b letters</a:t>
            </a:r>
          </a:p>
          <a:p>
            <a:pPr algn="ctr">
              <a:defRPr/>
            </a:pPr>
            <a:endParaRPr lang="en-GB" sz="2800" dirty="0"/>
          </a:p>
          <a:p>
            <a:pPr algn="ctr">
              <a:defRPr/>
            </a:pPr>
            <a:r>
              <a:rPr lang="en-GB" sz="2800" dirty="0"/>
              <a:t>Can you remember any of the ‘silent b’ words from yesterday’s lesson? </a:t>
            </a:r>
          </a:p>
        </p:txBody>
      </p:sp>
    </p:spTree>
    <p:extLst>
      <p:ext uri="{BB962C8B-B14F-4D97-AF65-F5344CB8AC3E}">
        <p14:creationId xmlns:p14="http://schemas.microsoft.com/office/powerpoint/2010/main" val="19199552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20">
            <a:extLst>
              <a:ext uri="{FF2B5EF4-FFF2-40B4-BE49-F238E27FC236}">
                <a16:creationId xmlns:a16="http://schemas.microsoft.com/office/drawing/2014/main" id="{94BD4FC5-CDD0-7C4E-9F71-87E731F36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4326" y="309562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What Are Silent Letters?</a:t>
            </a:r>
          </a:p>
        </p:txBody>
      </p:sp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6D1A89DE-E196-D648-AC14-82898748FB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8670" y="1473200"/>
            <a:ext cx="9564130" cy="4578350"/>
          </a:xfrm>
        </p:spPr>
        <p:txBody>
          <a:bodyPr anchor="ctr">
            <a:normAutofit fontScale="77500" lnSpcReduction="20000"/>
          </a:bodyPr>
          <a:lstStyle/>
          <a:p>
            <a:pPr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Some letters in words do not make a sound, they are silent. </a:t>
            </a:r>
          </a:p>
          <a:p>
            <a:pPr eaLnBrk="1" hangingPunct="1"/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Silent letters 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are </a:t>
            </a:r>
            <a:r>
              <a:rPr lang="en-GB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letters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 that you can't hear when you say the word,</a:t>
            </a:r>
            <a:b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but that are there when you write the word.</a:t>
            </a:r>
          </a:p>
          <a:p>
            <a:pPr eaLnBrk="1" hangingPunct="1"/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There are silent letters in some English words because over hundreds of years we have changed how we pronounce these words, but have kept the spelling.</a:t>
            </a:r>
          </a:p>
          <a:p>
            <a:pPr eaLnBrk="1" hangingPunct="1"/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The spelling tells us how the word used to be pronounced.</a:t>
            </a:r>
          </a:p>
          <a:p>
            <a:pPr eaLnBrk="1" hangingPunct="1"/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For example: knock. In the past, people used to say the word with the k sounded out at the beginning! That would sound very strange to us today!</a:t>
            </a:r>
          </a:p>
        </p:txBody>
      </p:sp>
    </p:spTree>
    <p:extLst>
      <p:ext uri="{BB962C8B-B14F-4D97-AF65-F5344CB8AC3E}">
        <p14:creationId xmlns:p14="http://schemas.microsoft.com/office/powerpoint/2010/main" val="3040376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20">
            <a:extLst>
              <a:ext uri="{FF2B5EF4-FFF2-40B4-BE49-F238E27FC236}">
                <a16:creationId xmlns:a16="http://schemas.microsoft.com/office/drawing/2014/main" id="{8F3AE3F4-E298-3F44-B4A1-B0CD99C6B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1482725"/>
          </a:xfrm>
        </p:spPr>
        <p:txBody>
          <a:bodyPr/>
          <a:lstStyle/>
          <a:p>
            <a:pPr algn="ctr"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A silent </a:t>
            </a:r>
            <a:r>
              <a:rPr lang="en-GB" altLang="en-US">
                <a:solidFill>
                  <a:srgbClr val="21A6F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altLang="en-US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occurs after </a:t>
            </a:r>
            <a:r>
              <a:rPr lang="en-GB" altLang="en-US">
                <a:solidFill>
                  <a:srgbClr val="21A6F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, before </a:t>
            </a:r>
            <a:r>
              <a:rPr lang="en-GB" altLang="en-US">
                <a:solidFill>
                  <a:srgbClr val="21A6F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9349EC-A61E-2844-9436-FB6126AA4B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1080" t="585" r="32284" b="-585"/>
          <a:stretch/>
        </p:blipFill>
        <p:spPr>
          <a:xfrm>
            <a:off x="2625970" y="2090617"/>
            <a:ext cx="1335162" cy="1335797"/>
          </a:xfrm>
          <a:prstGeom prst="flowChartConnector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8FEB4B5-4225-8548-BA4E-B011413BDF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3559" t="584" r="35137" b="-584"/>
          <a:stretch/>
        </p:blipFill>
        <p:spPr>
          <a:xfrm>
            <a:off x="4409546" y="2090616"/>
            <a:ext cx="1335162" cy="1338384"/>
          </a:xfrm>
          <a:prstGeom prst="flowChartConnector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79C8E90-FEC2-C249-A975-8242F56BA26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t="1835" b="1835"/>
          <a:stretch/>
        </p:blipFill>
        <p:spPr>
          <a:xfrm>
            <a:off x="6193123" y="2090616"/>
            <a:ext cx="1335162" cy="1338384"/>
          </a:xfrm>
          <a:prstGeom prst="flowChartConnector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B8191F8-B505-5D4F-847B-FB449FDBA06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/>
          <a:srcRect l="16667" r="16667"/>
          <a:stretch/>
        </p:blipFill>
        <p:spPr>
          <a:xfrm rot="5400000">
            <a:off x="7976698" y="2093838"/>
            <a:ext cx="1335162" cy="1335162"/>
          </a:xfrm>
          <a:prstGeom prst="flowChartConnector">
            <a:avLst/>
          </a:prstGeom>
        </p:spPr>
      </p:pic>
      <p:sp>
        <p:nvSpPr>
          <p:cNvPr id="9" name="Content Placeholder 21">
            <a:extLst>
              <a:ext uri="{FF2B5EF4-FFF2-40B4-BE49-F238E27FC236}">
                <a16:creationId xmlns:a16="http://schemas.microsoft.com/office/drawing/2014/main" id="{54B4425B-CC21-124E-9848-3DF14F65D644}"/>
              </a:ext>
            </a:extLst>
          </p:cNvPr>
          <p:cNvSpPr>
            <a:spLocks/>
          </p:cNvSpPr>
          <p:nvPr/>
        </p:nvSpPr>
        <p:spPr bwMode="auto">
          <a:xfrm>
            <a:off x="2625725" y="3530600"/>
            <a:ext cx="1335088" cy="3048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lamb</a:t>
            </a:r>
          </a:p>
        </p:txBody>
      </p:sp>
      <p:sp>
        <p:nvSpPr>
          <p:cNvPr id="10" name="Content Placeholder 21">
            <a:extLst>
              <a:ext uri="{FF2B5EF4-FFF2-40B4-BE49-F238E27FC236}">
                <a16:creationId xmlns:a16="http://schemas.microsoft.com/office/drawing/2014/main" id="{98FAF759-1C75-6642-9CC7-6CB00F1DBD45}"/>
              </a:ext>
            </a:extLst>
          </p:cNvPr>
          <p:cNvSpPr>
            <a:spLocks/>
          </p:cNvSpPr>
          <p:nvPr/>
        </p:nvSpPr>
        <p:spPr bwMode="auto">
          <a:xfrm>
            <a:off x="4410075" y="3530600"/>
            <a:ext cx="1335088" cy="3048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thumb</a:t>
            </a:r>
          </a:p>
        </p:txBody>
      </p:sp>
      <p:sp>
        <p:nvSpPr>
          <p:cNvPr id="11" name="Content Placeholder 21">
            <a:extLst>
              <a:ext uri="{FF2B5EF4-FFF2-40B4-BE49-F238E27FC236}">
                <a16:creationId xmlns:a16="http://schemas.microsoft.com/office/drawing/2014/main" id="{4DA9D771-6D64-6F40-B7E7-F08AC639AA82}"/>
              </a:ext>
            </a:extLst>
          </p:cNvPr>
          <p:cNvSpPr>
            <a:spLocks/>
          </p:cNvSpPr>
          <p:nvPr/>
        </p:nvSpPr>
        <p:spPr bwMode="auto">
          <a:xfrm>
            <a:off x="6192839" y="3530600"/>
            <a:ext cx="1335087" cy="3048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debt</a:t>
            </a:r>
          </a:p>
        </p:txBody>
      </p:sp>
      <p:sp>
        <p:nvSpPr>
          <p:cNvPr id="12" name="Content Placeholder 21">
            <a:extLst>
              <a:ext uri="{FF2B5EF4-FFF2-40B4-BE49-F238E27FC236}">
                <a16:creationId xmlns:a16="http://schemas.microsoft.com/office/drawing/2014/main" id="{2D3548DE-2C54-1345-96F9-1E270EAF76C9}"/>
              </a:ext>
            </a:extLst>
          </p:cNvPr>
          <p:cNvSpPr>
            <a:spLocks/>
          </p:cNvSpPr>
          <p:nvPr/>
        </p:nvSpPr>
        <p:spPr bwMode="auto">
          <a:xfrm>
            <a:off x="7977189" y="3530600"/>
            <a:ext cx="1335087" cy="3048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bomb</a:t>
            </a:r>
          </a:p>
        </p:txBody>
      </p:sp>
      <p:sp>
        <p:nvSpPr>
          <p:cNvPr id="17" name="Content Placeholder 21">
            <a:extLst>
              <a:ext uri="{FF2B5EF4-FFF2-40B4-BE49-F238E27FC236}">
                <a16:creationId xmlns:a16="http://schemas.microsoft.com/office/drawing/2014/main" id="{4463535E-03B8-FF4E-A825-413FA961AB82}"/>
              </a:ext>
            </a:extLst>
          </p:cNvPr>
          <p:cNvSpPr>
            <a:spLocks/>
          </p:cNvSpPr>
          <p:nvPr/>
        </p:nvSpPr>
        <p:spPr bwMode="auto">
          <a:xfrm>
            <a:off x="2279650" y="4046538"/>
            <a:ext cx="7632700" cy="3048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What other words do you know with a silent </a:t>
            </a:r>
            <a:r>
              <a:rPr lang="en-GB" altLang="en-US" b="1">
                <a:solidFill>
                  <a:srgbClr val="21A6F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51" name="Content Placeholder 21">
            <a:extLst>
              <a:ext uri="{FF2B5EF4-FFF2-40B4-BE49-F238E27FC236}">
                <a16:creationId xmlns:a16="http://schemas.microsoft.com/office/drawing/2014/main" id="{0CE633F3-AAA0-034B-9C16-F5D2E78BEF93}"/>
              </a:ext>
            </a:extLst>
          </p:cNvPr>
          <p:cNvSpPr>
            <a:spLocks/>
          </p:cNvSpPr>
          <p:nvPr/>
        </p:nvSpPr>
        <p:spPr bwMode="auto">
          <a:xfrm>
            <a:off x="2278063" y="4779963"/>
            <a:ext cx="7632700" cy="7350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4800">
                <a:solidFill>
                  <a:schemeClr val="tx1"/>
                </a:solidFill>
              </a:rPr>
              <a:t>bom</a:t>
            </a:r>
            <a:r>
              <a:rPr lang="en-GB" altLang="en-US" sz="4800" b="1">
                <a:solidFill>
                  <a:srgbClr val="21A6F9"/>
                </a:solidFill>
              </a:rPr>
              <a:t>b</a:t>
            </a:r>
            <a:endParaRPr lang="en-GB" altLang="en-US" sz="4800">
              <a:solidFill>
                <a:schemeClr val="tx1"/>
              </a:solidFill>
            </a:endParaRPr>
          </a:p>
        </p:txBody>
      </p:sp>
      <p:sp>
        <p:nvSpPr>
          <p:cNvPr id="53" name="Content Placeholder 21">
            <a:extLst>
              <a:ext uri="{FF2B5EF4-FFF2-40B4-BE49-F238E27FC236}">
                <a16:creationId xmlns:a16="http://schemas.microsoft.com/office/drawing/2014/main" id="{C0759CA9-8BD6-AC47-943D-DAF0AD33AFA3}"/>
              </a:ext>
            </a:extLst>
          </p:cNvPr>
          <p:cNvSpPr>
            <a:spLocks/>
          </p:cNvSpPr>
          <p:nvPr/>
        </p:nvSpPr>
        <p:spPr bwMode="auto">
          <a:xfrm>
            <a:off x="2274888" y="4779963"/>
            <a:ext cx="7632700" cy="7350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4800">
                <a:solidFill>
                  <a:schemeClr val="tx1"/>
                </a:solidFill>
              </a:rPr>
              <a:t>crum</a:t>
            </a:r>
            <a:r>
              <a:rPr lang="en-GB" altLang="en-US" sz="4800" b="1">
                <a:solidFill>
                  <a:srgbClr val="21A6F9"/>
                </a:solidFill>
              </a:rPr>
              <a:t>b</a:t>
            </a:r>
            <a:endParaRPr lang="en-GB" altLang="en-US" sz="4800">
              <a:solidFill>
                <a:schemeClr val="tx1"/>
              </a:solidFill>
            </a:endParaRPr>
          </a:p>
        </p:txBody>
      </p:sp>
      <p:sp>
        <p:nvSpPr>
          <p:cNvPr id="54" name="Content Placeholder 21">
            <a:extLst>
              <a:ext uri="{FF2B5EF4-FFF2-40B4-BE49-F238E27FC236}">
                <a16:creationId xmlns:a16="http://schemas.microsoft.com/office/drawing/2014/main" id="{448D131B-2E00-D842-A517-B04E0DBF7392}"/>
              </a:ext>
            </a:extLst>
          </p:cNvPr>
          <p:cNvSpPr>
            <a:spLocks/>
          </p:cNvSpPr>
          <p:nvPr/>
        </p:nvSpPr>
        <p:spPr bwMode="auto">
          <a:xfrm>
            <a:off x="2271713" y="4779963"/>
            <a:ext cx="7632700" cy="7350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4800">
                <a:solidFill>
                  <a:schemeClr val="tx1"/>
                </a:solidFill>
              </a:rPr>
              <a:t>dou</a:t>
            </a:r>
            <a:r>
              <a:rPr lang="en-GB" altLang="en-US" sz="4800" b="1">
                <a:solidFill>
                  <a:srgbClr val="21A6F9"/>
                </a:solidFill>
              </a:rPr>
              <a:t>b</a:t>
            </a:r>
            <a:r>
              <a:rPr lang="en-GB" altLang="en-US" sz="480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55" name="Content Placeholder 21">
            <a:extLst>
              <a:ext uri="{FF2B5EF4-FFF2-40B4-BE49-F238E27FC236}">
                <a16:creationId xmlns:a16="http://schemas.microsoft.com/office/drawing/2014/main" id="{0F43C51D-F9F8-B044-9264-DB884F58349B}"/>
              </a:ext>
            </a:extLst>
          </p:cNvPr>
          <p:cNvSpPr>
            <a:spLocks/>
          </p:cNvSpPr>
          <p:nvPr/>
        </p:nvSpPr>
        <p:spPr bwMode="auto">
          <a:xfrm>
            <a:off x="2271713" y="4779963"/>
            <a:ext cx="7632700" cy="7350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4800">
                <a:solidFill>
                  <a:schemeClr val="tx1"/>
                </a:solidFill>
              </a:rPr>
              <a:t>de</a:t>
            </a:r>
            <a:r>
              <a:rPr lang="en-GB" altLang="en-US" sz="4800" b="1">
                <a:solidFill>
                  <a:srgbClr val="21A6F9"/>
                </a:solidFill>
              </a:rPr>
              <a:t>b</a:t>
            </a:r>
            <a:r>
              <a:rPr lang="en-GB" altLang="en-US" sz="480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56" name="Content Placeholder 21">
            <a:extLst>
              <a:ext uri="{FF2B5EF4-FFF2-40B4-BE49-F238E27FC236}">
                <a16:creationId xmlns:a16="http://schemas.microsoft.com/office/drawing/2014/main" id="{87598896-4865-624F-B7C1-D8EB57D03864}"/>
              </a:ext>
            </a:extLst>
          </p:cNvPr>
          <p:cNvSpPr>
            <a:spLocks/>
          </p:cNvSpPr>
          <p:nvPr/>
        </p:nvSpPr>
        <p:spPr bwMode="auto">
          <a:xfrm>
            <a:off x="2281238" y="4776788"/>
            <a:ext cx="7632700" cy="7350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4800">
                <a:solidFill>
                  <a:schemeClr val="tx1"/>
                </a:solidFill>
              </a:rPr>
              <a:t>dum</a:t>
            </a:r>
            <a:r>
              <a:rPr lang="en-GB" altLang="en-US" sz="4800" b="1">
                <a:solidFill>
                  <a:srgbClr val="21A6F9"/>
                </a:solidFill>
              </a:rPr>
              <a:t>b</a:t>
            </a:r>
            <a:endParaRPr lang="en-GB" altLang="en-US" sz="4800">
              <a:solidFill>
                <a:schemeClr val="tx1"/>
              </a:solidFill>
            </a:endParaRPr>
          </a:p>
        </p:txBody>
      </p:sp>
      <p:sp>
        <p:nvSpPr>
          <p:cNvPr id="57" name="Content Placeholder 21">
            <a:extLst>
              <a:ext uri="{FF2B5EF4-FFF2-40B4-BE49-F238E27FC236}">
                <a16:creationId xmlns:a16="http://schemas.microsoft.com/office/drawing/2014/main" id="{3BE473D7-9742-2641-9DF6-0F968018A964}"/>
              </a:ext>
            </a:extLst>
          </p:cNvPr>
          <p:cNvSpPr>
            <a:spLocks/>
          </p:cNvSpPr>
          <p:nvPr/>
        </p:nvSpPr>
        <p:spPr bwMode="auto">
          <a:xfrm>
            <a:off x="2278063" y="4762501"/>
            <a:ext cx="7632700" cy="73501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4800">
                <a:solidFill>
                  <a:schemeClr val="tx1"/>
                </a:solidFill>
              </a:rPr>
              <a:t>num</a:t>
            </a:r>
            <a:r>
              <a:rPr lang="en-GB" altLang="en-US" sz="4800" b="1">
                <a:solidFill>
                  <a:srgbClr val="21A6F9"/>
                </a:solidFill>
              </a:rPr>
              <a:t>b</a:t>
            </a:r>
            <a:endParaRPr lang="en-GB" altLang="en-US" sz="4800">
              <a:solidFill>
                <a:schemeClr val="tx1"/>
              </a:solidFill>
            </a:endParaRPr>
          </a:p>
        </p:txBody>
      </p:sp>
      <p:sp>
        <p:nvSpPr>
          <p:cNvPr id="58" name="Content Placeholder 21">
            <a:extLst>
              <a:ext uri="{FF2B5EF4-FFF2-40B4-BE49-F238E27FC236}">
                <a16:creationId xmlns:a16="http://schemas.microsoft.com/office/drawing/2014/main" id="{66B639BE-F2E0-3840-AED7-D803FFE00711}"/>
              </a:ext>
            </a:extLst>
          </p:cNvPr>
          <p:cNvSpPr>
            <a:spLocks/>
          </p:cNvSpPr>
          <p:nvPr/>
        </p:nvSpPr>
        <p:spPr bwMode="auto">
          <a:xfrm>
            <a:off x="2281238" y="4779963"/>
            <a:ext cx="7632700" cy="7350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4800">
                <a:solidFill>
                  <a:schemeClr val="tx1"/>
                </a:solidFill>
              </a:rPr>
              <a:t>thum</a:t>
            </a:r>
            <a:r>
              <a:rPr lang="en-GB" altLang="en-US" sz="4800" b="1">
                <a:solidFill>
                  <a:srgbClr val="21A6F9"/>
                </a:solidFill>
              </a:rPr>
              <a:t>b</a:t>
            </a:r>
            <a:endParaRPr lang="en-GB" altLang="en-US" sz="4800">
              <a:solidFill>
                <a:schemeClr val="tx1"/>
              </a:solidFill>
            </a:endParaRPr>
          </a:p>
        </p:txBody>
      </p:sp>
      <p:sp>
        <p:nvSpPr>
          <p:cNvPr id="59" name="Content Placeholder 21">
            <a:extLst>
              <a:ext uri="{FF2B5EF4-FFF2-40B4-BE49-F238E27FC236}">
                <a16:creationId xmlns:a16="http://schemas.microsoft.com/office/drawing/2014/main" id="{57E3FEDF-118E-BC43-AFD6-9F928F73F97C}"/>
              </a:ext>
            </a:extLst>
          </p:cNvPr>
          <p:cNvSpPr>
            <a:spLocks/>
          </p:cNvSpPr>
          <p:nvPr/>
        </p:nvSpPr>
        <p:spPr bwMode="auto">
          <a:xfrm>
            <a:off x="2276475" y="4776788"/>
            <a:ext cx="7632700" cy="7350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4800">
                <a:solidFill>
                  <a:schemeClr val="tx1"/>
                </a:solidFill>
              </a:rPr>
              <a:t>lam</a:t>
            </a:r>
            <a:r>
              <a:rPr lang="en-GB" altLang="en-US" sz="4800" b="1">
                <a:solidFill>
                  <a:srgbClr val="21A6F9"/>
                </a:solidFill>
              </a:rPr>
              <a:t>b</a:t>
            </a:r>
            <a:endParaRPr lang="en-GB" altLang="en-US" sz="4800">
              <a:solidFill>
                <a:schemeClr val="tx1"/>
              </a:solidFill>
            </a:endParaRPr>
          </a:p>
        </p:txBody>
      </p:sp>
      <p:sp>
        <p:nvSpPr>
          <p:cNvPr id="60" name="Content Placeholder 21">
            <a:extLst>
              <a:ext uri="{FF2B5EF4-FFF2-40B4-BE49-F238E27FC236}">
                <a16:creationId xmlns:a16="http://schemas.microsoft.com/office/drawing/2014/main" id="{7D769423-DE03-4E4B-B937-301203E6E655}"/>
              </a:ext>
            </a:extLst>
          </p:cNvPr>
          <p:cNvSpPr>
            <a:spLocks/>
          </p:cNvSpPr>
          <p:nvPr/>
        </p:nvSpPr>
        <p:spPr bwMode="auto">
          <a:xfrm>
            <a:off x="2274888" y="4773613"/>
            <a:ext cx="7632700" cy="7350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4800">
                <a:solidFill>
                  <a:schemeClr val="tx1"/>
                </a:solidFill>
              </a:rPr>
              <a:t>com</a:t>
            </a:r>
            <a:r>
              <a:rPr lang="en-GB" altLang="en-US" sz="4800" b="1">
                <a:solidFill>
                  <a:srgbClr val="21A6F9"/>
                </a:solidFill>
              </a:rPr>
              <a:t>b</a:t>
            </a:r>
            <a:endParaRPr lang="en-GB" altLang="en-US" sz="4800">
              <a:solidFill>
                <a:schemeClr val="tx1"/>
              </a:solidFill>
            </a:endParaRPr>
          </a:p>
        </p:txBody>
      </p:sp>
      <p:sp>
        <p:nvSpPr>
          <p:cNvPr id="61" name="Content Placeholder 21">
            <a:extLst>
              <a:ext uri="{FF2B5EF4-FFF2-40B4-BE49-F238E27FC236}">
                <a16:creationId xmlns:a16="http://schemas.microsoft.com/office/drawing/2014/main" id="{DE580787-FB8E-6B46-AFBC-6816EFFEC9F1}"/>
              </a:ext>
            </a:extLst>
          </p:cNvPr>
          <p:cNvSpPr>
            <a:spLocks/>
          </p:cNvSpPr>
          <p:nvPr/>
        </p:nvSpPr>
        <p:spPr bwMode="auto">
          <a:xfrm>
            <a:off x="2276475" y="4775201"/>
            <a:ext cx="7632700" cy="73501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4800">
                <a:solidFill>
                  <a:schemeClr val="tx1"/>
                </a:solidFill>
              </a:rPr>
              <a:t>tom</a:t>
            </a:r>
            <a:r>
              <a:rPr lang="en-GB" altLang="en-US" sz="4800" b="1">
                <a:solidFill>
                  <a:srgbClr val="21A6F9"/>
                </a:solidFill>
              </a:rPr>
              <a:t>b</a:t>
            </a:r>
            <a:endParaRPr lang="en-GB" altLang="en-US" sz="4800">
              <a:solidFill>
                <a:schemeClr val="tx1"/>
              </a:solidFill>
            </a:endParaRPr>
          </a:p>
        </p:txBody>
      </p:sp>
      <p:sp>
        <p:nvSpPr>
          <p:cNvPr id="62" name="Content Placeholder 21">
            <a:extLst>
              <a:ext uri="{FF2B5EF4-FFF2-40B4-BE49-F238E27FC236}">
                <a16:creationId xmlns:a16="http://schemas.microsoft.com/office/drawing/2014/main" id="{512C360A-5224-9349-BB35-AC7503878092}"/>
              </a:ext>
            </a:extLst>
          </p:cNvPr>
          <p:cNvSpPr>
            <a:spLocks/>
          </p:cNvSpPr>
          <p:nvPr/>
        </p:nvSpPr>
        <p:spPr bwMode="auto">
          <a:xfrm>
            <a:off x="2276475" y="4779963"/>
            <a:ext cx="7632700" cy="7350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4800">
                <a:solidFill>
                  <a:schemeClr val="tx1"/>
                </a:solidFill>
              </a:rPr>
              <a:t>wom</a:t>
            </a:r>
            <a:r>
              <a:rPr lang="en-GB" altLang="en-US" sz="4800" b="1">
                <a:solidFill>
                  <a:srgbClr val="21A6F9"/>
                </a:solidFill>
              </a:rPr>
              <a:t>b</a:t>
            </a:r>
            <a:endParaRPr lang="en-GB" altLang="en-US" sz="4800">
              <a:solidFill>
                <a:schemeClr val="tx1"/>
              </a:solidFill>
            </a:endParaRPr>
          </a:p>
        </p:txBody>
      </p:sp>
      <p:sp>
        <p:nvSpPr>
          <p:cNvPr id="63" name="Content Placeholder 21">
            <a:extLst>
              <a:ext uri="{FF2B5EF4-FFF2-40B4-BE49-F238E27FC236}">
                <a16:creationId xmlns:a16="http://schemas.microsoft.com/office/drawing/2014/main" id="{AE6B87EE-C931-1840-8406-92B6D0686EB2}"/>
              </a:ext>
            </a:extLst>
          </p:cNvPr>
          <p:cNvSpPr>
            <a:spLocks/>
          </p:cNvSpPr>
          <p:nvPr/>
        </p:nvSpPr>
        <p:spPr bwMode="auto">
          <a:xfrm>
            <a:off x="2276475" y="4775201"/>
            <a:ext cx="7632700" cy="73501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4800">
                <a:solidFill>
                  <a:schemeClr val="tx1"/>
                </a:solidFill>
              </a:rPr>
              <a:t>clim</a:t>
            </a:r>
            <a:r>
              <a:rPr lang="en-GB" altLang="en-US" sz="4800" b="1">
                <a:solidFill>
                  <a:srgbClr val="21A6F9"/>
                </a:solidFill>
              </a:rPr>
              <a:t>b</a:t>
            </a:r>
            <a:endParaRPr lang="en-GB" altLang="en-US" sz="4800">
              <a:solidFill>
                <a:schemeClr val="tx1"/>
              </a:solidFill>
            </a:endParaRPr>
          </a:p>
        </p:txBody>
      </p:sp>
      <p:sp>
        <p:nvSpPr>
          <p:cNvPr id="64" name="Content Placeholder 21">
            <a:extLst>
              <a:ext uri="{FF2B5EF4-FFF2-40B4-BE49-F238E27FC236}">
                <a16:creationId xmlns:a16="http://schemas.microsoft.com/office/drawing/2014/main" id="{9988CAC1-B311-A244-829D-B97CBBD98A3C}"/>
              </a:ext>
            </a:extLst>
          </p:cNvPr>
          <p:cNvSpPr>
            <a:spLocks/>
          </p:cNvSpPr>
          <p:nvPr/>
        </p:nvSpPr>
        <p:spPr bwMode="auto">
          <a:xfrm>
            <a:off x="2276475" y="4779963"/>
            <a:ext cx="7632700" cy="7350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4800">
                <a:solidFill>
                  <a:schemeClr val="tx1"/>
                </a:solidFill>
              </a:rPr>
              <a:t>aplom</a:t>
            </a:r>
            <a:r>
              <a:rPr lang="en-GB" altLang="en-US" sz="4800" b="1">
                <a:solidFill>
                  <a:srgbClr val="21A6F9"/>
                </a:solidFill>
              </a:rPr>
              <a:t>b</a:t>
            </a:r>
            <a:endParaRPr lang="en-GB" altLang="en-US" sz="4800">
              <a:solidFill>
                <a:schemeClr val="tx1"/>
              </a:solidFill>
            </a:endParaRPr>
          </a:p>
        </p:txBody>
      </p:sp>
      <p:sp>
        <p:nvSpPr>
          <p:cNvPr id="65" name="Content Placeholder 21">
            <a:extLst>
              <a:ext uri="{FF2B5EF4-FFF2-40B4-BE49-F238E27FC236}">
                <a16:creationId xmlns:a16="http://schemas.microsoft.com/office/drawing/2014/main" id="{B0211FDE-2FA0-5C4E-AB95-F3E0412629DF}"/>
              </a:ext>
            </a:extLst>
          </p:cNvPr>
          <p:cNvSpPr>
            <a:spLocks/>
          </p:cNvSpPr>
          <p:nvPr/>
        </p:nvSpPr>
        <p:spPr bwMode="auto">
          <a:xfrm>
            <a:off x="2276475" y="4779963"/>
            <a:ext cx="7632700" cy="7350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4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succum</a:t>
            </a:r>
            <a:r>
              <a:rPr lang="en-GB" altLang="en-US" sz="4800" b="1">
                <a:solidFill>
                  <a:srgbClr val="21A6F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endParaRPr lang="en-GB" altLang="en-US" sz="48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8306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</p:stCondLst>
                      <p:childTnLst>
                        <p:par>
                          <p:cTn id="1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 nodeType="clickPar">
                      <p:stCondLst>
                        <p:cond delay="indefinite"/>
                      </p:stCondLst>
                      <p:childTnLst>
                        <p:par>
                          <p:cTn id="1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 nodeType="clickPar">
                      <p:stCondLst>
                        <p:cond delay="indefinite"/>
                      </p:stCondLst>
                      <p:childTnLst>
                        <p:par>
                          <p:cTn id="1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 nodeType="clickPar">
                      <p:stCondLst>
                        <p:cond delay="indefinite"/>
                      </p:stCondLst>
                      <p:childTnLst>
                        <p:par>
                          <p:cTn id="1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 nodeType="clickPar">
                      <p:stCondLst>
                        <p:cond delay="indefinite"/>
                      </p:stCondLst>
                      <p:childTnLst>
                        <p:par>
                          <p:cTn id="2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 nodeType="clickPar">
                      <p:stCondLst>
                        <p:cond delay="indefinite"/>
                      </p:stCondLst>
                      <p:childTnLst>
                        <p:par>
                          <p:cTn id="2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7" grpId="0"/>
      <p:bldP spid="51" grpId="0" build="allAtOnce"/>
      <p:bldP spid="53" grpId="0" build="allAtOnce"/>
      <p:bldP spid="54" grpId="0" build="allAtOnce"/>
      <p:bldP spid="55" grpId="0" build="allAtOnce"/>
      <p:bldP spid="56" grpId="0" build="allAtOnce"/>
      <p:bldP spid="57" grpId="0" build="allAtOnce"/>
      <p:bldP spid="58" grpId="0" build="allAtOnce"/>
      <p:bldP spid="59" grpId="0" build="allAtOnce"/>
      <p:bldP spid="60" grpId="0" build="allAtOnce"/>
      <p:bldP spid="61" grpId="0" build="allAtOnce"/>
      <p:bldP spid="62" grpId="0" build="allAtOnce"/>
      <p:bldP spid="63" grpId="0" build="allAtOnce"/>
      <p:bldP spid="64" grpId="0" build="allAtOnce"/>
      <p:bldP spid="65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Content Placeholder 2">
            <a:extLst>
              <a:ext uri="{FF2B5EF4-FFF2-40B4-BE49-F238E27FC236}">
                <a16:creationId xmlns:a16="http://schemas.microsoft.com/office/drawing/2014/main" id="{1FD9698E-F1E3-A049-8D47-CF335CCFEF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79650" y="1514475"/>
            <a:ext cx="7632700" cy="4578350"/>
          </a:xfrm>
        </p:spPr>
        <p:txBody>
          <a:bodyPr/>
          <a:lstStyle/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Can you find any of the ‘silent b’ words which are on the next slide? </a:t>
            </a:r>
          </a:p>
        </p:txBody>
      </p:sp>
      <p:pic>
        <p:nvPicPr>
          <p:cNvPr id="17410" name="Picture 4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5C195CB6-24A9-3A4F-AE33-6B4BDF6F24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35" t="22607" r="8264" b="68076"/>
          <a:stretch>
            <a:fillRect/>
          </a:stretch>
        </p:blipFill>
        <p:spPr bwMode="auto">
          <a:xfrm>
            <a:off x="2090739" y="2778126"/>
            <a:ext cx="7964487" cy="309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51466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Graphical user interface&#10;&#10;Description automatically generated">
            <a:extLst>
              <a:ext uri="{FF2B5EF4-FFF2-40B4-BE49-F238E27FC236}">
                <a16:creationId xmlns:a16="http://schemas.microsoft.com/office/drawing/2014/main" id="{C780039E-40FA-9F4B-B351-97C158CD21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68329" t="22359" r="11130" b="41784"/>
          <a:stretch/>
        </p:blipFill>
        <p:spPr>
          <a:xfrm>
            <a:off x="1668683" y="142874"/>
            <a:ext cx="8854633" cy="6572251"/>
          </a:xfrm>
        </p:spPr>
      </p:pic>
    </p:spTree>
    <p:extLst>
      <p:ext uri="{BB962C8B-B14F-4D97-AF65-F5344CB8AC3E}">
        <p14:creationId xmlns:p14="http://schemas.microsoft.com/office/powerpoint/2010/main" val="9139298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>
            <a:extLst>
              <a:ext uri="{FF2B5EF4-FFF2-40B4-BE49-F238E27FC236}">
                <a16:creationId xmlns:a16="http://schemas.microsoft.com/office/drawing/2014/main" id="{4143AFF2-268B-914F-9D5D-9AFA40BEEB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5964" y="746126"/>
            <a:ext cx="8220075" cy="995363"/>
          </a:xfrm>
        </p:spPr>
        <p:txBody>
          <a:bodyPr/>
          <a:lstStyle/>
          <a:p>
            <a:pPr eaLnBrk="1" hangingPunct="1"/>
            <a:r>
              <a:rPr lang="en-GB" altLang="en-US" sz="1800">
                <a:latin typeface="Arial" panose="020B0604020202020204" pitchFamily="34" charset="0"/>
                <a:cs typeface="Arial" panose="020B0604020202020204" pitchFamily="34" charset="0"/>
              </a:rPr>
              <a:t>Watch </a:t>
            </a:r>
            <a:r>
              <a:rPr lang="en-GB" altLang="en-US" sz="180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this</a:t>
            </a:r>
            <a:r>
              <a:rPr lang="en-GB" altLang="en-US" sz="1800">
                <a:latin typeface="Arial" panose="020B0604020202020204" pitchFamily="34" charset="0"/>
                <a:cs typeface="Arial" panose="020B0604020202020204" pitchFamily="34" charset="0"/>
              </a:rPr>
              <a:t> video – all about silent b words. </a:t>
            </a:r>
            <a:br>
              <a:rPr lang="en-GB" altLang="en-US" sz="180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en-US" sz="180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https://www.bbc.co.uk/teach/class-clips-video/english-ks2-wonderful-words-silent-letter-b/zrxc8xs</a:t>
            </a:r>
            <a:r>
              <a:rPr lang="en-GB" altLang="en-US" sz="18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5" name="Content Placeholder 4" descr="Text&#10;&#10;Description automatically generated">
            <a:extLst>
              <a:ext uri="{FF2B5EF4-FFF2-40B4-BE49-F238E27FC236}">
                <a16:creationId xmlns:a16="http://schemas.microsoft.com/office/drawing/2014/main" id="{992192E8-6172-5D48-BAB1-5EA3485700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16660" t="22287" r="14289" b="15774"/>
          <a:stretch/>
        </p:blipFill>
        <p:spPr>
          <a:xfrm>
            <a:off x="2253205" y="2025571"/>
            <a:ext cx="7801337" cy="4097437"/>
          </a:xfrm>
        </p:spPr>
      </p:pic>
    </p:spTree>
    <p:extLst>
      <p:ext uri="{BB962C8B-B14F-4D97-AF65-F5344CB8AC3E}">
        <p14:creationId xmlns:p14="http://schemas.microsoft.com/office/powerpoint/2010/main" val="14703705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0DA42-A382-7D4B-B0F1-7536023EEE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80A73-7429-AE4E-8328-EB12B04FDB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Complete the worksheets in the shared folder. </a:t>
            </a:r>
          </a:p>
          <a:p>
            <a:r>
              <a:rPr lang="en-GB" dirty="0"/>
              <a:t>Match the words to the correct picture. </a:t>
            </a:r>
          </a:p>
          <a:p>
            <a:r>
              <a:rPr lang="en-GB" dirty="0"/>
              <a:t>Wordsearch. </a:t>
            </a:r>
          </a:p>
        </p:txBody>
      </p:sp>
    </p:spTree>
    <p:extLst>
      <p:ext uri="{BB962C8B-B14F-4D97-AF65-F5344CB8AC3E}">
        <p14:creationId xmlns:p14="http://schemas.microsoft.com/office/powerpoint/2010/main" val="34624409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240</Words>
  <Application>Microsoft Macintosh PowerPoint</Application>
  <PresentationFormat>Widescreen</PresentationFormat>
  <Paragraphs>40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Sassoon Infant Rg</vt:lpstr>
      <vt:lpstr>Office Theme</vt:lpstr>
      <vt:lpstr>PowerPoint Presentation</vt:lpstr>
      <vt:lpstr>What Are Silent Letters?</vt:lpstr>
      <vt:lpstr>A silent b occurs after m, before t.</vt:lpstr>
      <vt:lpstr>PowerPoint Presentation</vt:lpstr>
      <vt:lpstr>PowerPoint Presentation</vt:lpstr>
      <vt:lpstr>Watch this video – all about silent b words.  https://www.bbc.co.uk/teach/class-clips-video/english-ks2-wonderful-words-silent-letter-b/zrxc8xs </vt:lpstr>
      <vt:lpstr>Activities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gregson</dc:creator>
  <cp:lastModifiedBy>rachel gregson</cp:lastModifiedBy>
  <cp:revision>2</cp:revision>
  <dcterms:created xsi:type="dcterms:W3CDTF">2021-02-06T18:14:51Z</dcterms:created>
  <dcterms:modified xsi:type="dcterms:W3CDTF">2021-02-06T18:35:40Z</dcterms:modified>
</cp:coreProperties>
</file>