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C8D4366-A26D-4E55-B4F8-7B0E0E5BB156}" v="6" dt="2021-01-26T16:43:49.88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548" autoAdjust="0"/>
    <p:restoredTop sz="94660"/>
  </p:normalViewPr>
  <p:slideViewPr>
    <p:cSldViewPr snapToGrid="0">
      <p:cViewPr varScale="1">
        <p:scale>
          <a:sx n="86" d="100"/>
          <a:sy n="86" d="100"/>
        </p:scale>
        <p:origin x="398"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Hurst" userId="edc11e18-5fed-42f7-b251-1c2a03e1975b" providerId="ADAL" clId="{7C8D4366-A26D-4E55-B4F8-7B0E0E5BB156}"/>
    <pc:docChg chg="undo redo custSel addSld modSld">
      <pc:chgData name="Katie Hurst" userId="edc11e18-5fed-42f7-b251-1c2a03e1975b" providerId="ADAL" clId="{7C8D4366-A26D-4E55-B4F8-7B0E0E5BB156}" dt="2021-01-26T16:57:56.574" v="2130" actId="20577"/>
      <pc:docMkLst>
        <pc:docMk/>
      </pc:docMkLst>
      <pc:sldChg chg="modSp mod">
        <pc:chgData name="Katie Hurst" userId="edc11e18-5fed-42f7-b251-1c2a03e1975b" providerId="ADAL" clId="{7C8D4366-A26D-4E55-B4F8-7B0E0E5BB156}" dt="2021-01-26T16:57:56.574" v="2130" actId="20577"/>
        <pc:sldMkLst>
          <pc:docMk/>
          <pc:sldMk cId="1408072194" sldId="257"/>
        </pc:sldMkLst>
        <pc:spChg chg="mod">
          <ac:chgData name="Katie Hurst" userId="edc11e18-5fed-42f7-b251-1c2a03e1975b" providerId="ADAL" clId="{7C8D4366-A26D-4E55-B4F8-7B0E0E5BB156}" dt="2021-01-26T16:57:56.574" v="2130" actId="20577"/>
          <ac:spMkLst>
            <pc:docMk/>
            <pc:sldMk cId="1408072194" sldId="257"/>
            <ac:spMk id="4" creationId="{982913CF-6CF8-4C63-B3FA-8FBE7F6095FD}"/>
          </ac:spMkLst>
        </pc:spChg>
      </pc:sldChg>
      <pc:sldChg chg="modSp mod">
        <pc:chgData name="Katie Hurst" userId="edc11e18-5fed-42f7-b251-1c2a03e1975b" providerId="ADAL" clId="{7C8D4366-A26D-4E55-B4F8-7B0E0E5BB156}" dt="2021-01-26T16:42:32.552" v="509" actId="20577"/>
        <pc:sldMkLst>
          <pc:docMk/>
          <pc:sldMk cId="1031135760" sldId="261"/>
        </pc:sldMkLst>
        <pc:spChg chg="mod">
          <ac:chgData name="Katie Hurst" userId="edc11e18-5fed-42f7-b251-1c2a03e1975b" providerId="ADAL" clId="{7C8D4366-A26D-4E55-B4F8-7B0E0E5BB156}" dt="2021-01-26T16:42:32.552" v="509" actId="20577"/>
          <ac:spMkLst>
            <pc:docMk/>
            <pc:sldMk cId="1031135760" sldId="261"/>
            <ac:spMk id="2" creationId="{B1C6DC9F-AFC4-40B9-B7A5-0A1BDAF6D3BA}"/>
          </ac:spMkLst>
        </pc:spChg>
      </pc:sldChg>
      <pc:sldChg chg="modSp">
        <pc:chgData name="Katie Hurst" userId="edc11e18-5fed-42f7-b251-1c2a03e1975b" providerId="ADAL" clId="{7C8D4366-A26D-4E55-B4F8-7B0E0E5BB156}" dt="2021-01-26T16:29:33.460" v="1" actId="1076"/>
        <pc:sldMkLst>
          <pc:docMk/>
          <pc:sldMk cId="175119633" sldId="264"/>
        </pc:sldMkLst>
        <pc:picChg chg="mod">
          <ac:chgData name="Katie Hurst" userId="edc11e18-5fed-42f7-b251-1c2a03e1975b" providerId="ADAL" clId="{7C8D4366-A26D-4E55-B4F8-7B0E0E5BB156}" dt="2021-01-26T16:29:33.460" v="1" actId="1076"/>
          <ac:picMkLst>
            <pc:docMk/>
            <pc:sldMk cId="175119633" sldId="264"/>
            <ac:picMk id="3074" creationId="{77FA2149-D1DF-4175-953F-EFBC7C4F86B1}"/>
          </ac:picMkLst>
        </pc:picChg>
      </pc:sldChg>
      <pc:sldChg chg="addSp modSp new mod">
        <pc:chgData name="Katie Hurst" userId="edc11e18-5fed-42f7-b251-1c2a03e1975b" providerId="ADAL" clId="{7C8D4366-A26D-4E55-B4F8-7B0E0E5BB156}" dt="2021-01-26T16:33:55.439" v="336" actId="20577"/>
        <pc:sldMkLst>
          <pc:docMk/>
          <pc:sldMk cId="3561303461" sldId="265"/>
        </pc:sldMkLst>
        <pc:spChg chg="add mod">
          <ac:chgData name="Katie Hurst" userId="edc11e18-5fed-42f7-b251-1c2a03e1975b" providerId="ADAL" clId="{7C8D4366-A26D-4E55-B4F8-7B0E0E5BB156}" dt="2021-01-26T16:33:55.439" v="336" actId="20577"/>
          <ac:spMkLst>
            <pc:docMk/>
            <pc:sldMk cId="3561303461" sldId="265"/>
            <ac:spMk id="2" creationId="{42EC3023-7914-4804-A68A-E306D6D62C9C}"/>
          </ac:spMkLst>
        </pc:spChg>
      </pc:sldChg>
      <pc:sldChg chg="addSp modSp new mod">
        <pc:chgData name="Katie Hurst" userId="edc11e18-5fed-42f7-b251-1c2a03e1975b" providerId="ADAL" clId="{7C8D4366-A26D-4E55-B4F8-7B0E0E5BB156}" dt="2021-01-26T16:50:13.951" v="1783" actId="5793"/>
        <pc:sldMkLst>
          <pc:docMk/>
          <pc:sldMk cId="683807519" sldId="266"/>
        </pc:sldMkLst>
        <pc:spChg chg="add mod">
          <ac:chgData name="Katie Hurst" userId="edc11e18-5fed-42f7-b251-1c2a03e1975b" providerId="ADAL" clId="{7C8D4366-A26D-4E55-B4F8-7B0E0E5BB156}" dt="2021-01-26T16:50:13.951" v="1783" actId="5793"/>
          <ac:spMkLst>
            <pc:docMk/>
            <pc:sldMk cId="683807519" sldId="266"/>
            <ac:spMk id="2" creationId="{AB0355A8-E127-4067-8FF1-DC274EE4B4DF}"/>
          </ac:spMkLst>
        </pc:spChg>
      </pc:sldChg>
      <pc:sldChg chg="addSp modSp new mod">
        <pc:chgData name="Katie Hurst" userId="edc11e18-5fed-42f7-b251-1c2a03e1975b" providerId="ADAL" clId="{7C8D4366-A26D-4E55-B4F8-7B0E0E5BB156}" dt="2021-01-26T16:43:40.018" v="597" actId="20577"/>
        <pc:sldMkLst>
          <pc:docMk/>
          <pc:sldMk cId="112816573" sldId="267"/>
        </pc:sldMkLst>
        <pc:spChg chg="add mod">
          <ac:chgData name="Katie Hurst" userId="edc11e18-5fed-42f7-b251-1c2a03e1975b" providerId="ADAL" clId="{7C8D4366-A26D-4E55-B4F8-7B0E0E5BB156}" dt="2021-01-26T16:43:40.018" v="597" actId="20577"/>
          <ac:spMkLst>
            <pc:docMk/>
            <pc:sldMk cId="112816573" sldId="267"/>
            <ac:spMk id="2" creationId="{D007F16E-4EF3-45FD-A5A0-1A4AA7823AD5}"/>
          </ac:spMkLst>
        </pc:spChg>
      </pc:sldChg>
      <pc:sldChg chg="addSp modSp new mod">
        <pc:chgData name="Katie Hurst" userId="edc11e18-5fed-42f7-b251-1c2a03e1975b" providerId="ADAL" clId="{7C8D4366-A26D-4E55-B4F8-7B0E0E5BB156}" dt="2021-01-26T16:52:53.429" v="2016" actId="20577"/>
        <pc:sldMkLst>
          <pc:docMk/>
          <pc:sldMk cId="1917293272" sldId="268"/>
        </pc:sldMkLst>
        <pc:spChg chg="add mod">
          <ac:chgData name="Katie Hurst" userId="edc11e18-5fed-42f7-b251-1c2a03e1975b" providerId="ADAL" clId="{7C8D4366-A26D-4E55-B4F8-7B0E0E5BB156}" dt="2021-01-26T16:52:53.429" v="2016" actId="20577"/>
          <ac:spMkLst>
            <pc:docMk/>
            <pc:sldMk cId="1917293272" sldId="268"/>
            <ac:spMk id="2" creationId="{D842D768-C273-4C57-9860-8B72C29D02BE}"/>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BE347-BB03-4802-A43E-2B63732DA8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AAB0322-6926-4C68-8750-B8351469B3F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C06E691-0F11-4818-9197-41FA0702EDC4}"/>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5" name="Footer Placeholder 4">
            <a:extLst>
              <a:ext uri="{FF2B5EF4-FFF2-40B4-BE49-F238E27FC236}">
                <a16:creationId xmlns:a16="http://schemas.microsoft.com/office/drawing/2014/main" id="{15699B56-55DE-4541-A1D9-2B97841E49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4D4C38-0788-45B9-9B03-7605542B853C}"/>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38267810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47D86-C3EE-48A4-A232-6DE2588DBD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3CCD59C-EC33-444C-A4EA-3B93AA1447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5F4EDB-6FF7-47D3-AA0F-6A4A162EF722}"/>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5" name="Footer Placeholder 4">
            <a:extLst>
              <a:ext uri="{FF2B5EF4-FFF2-40B4-BE49-F238E27FC236}">
                <a16:creationId xmlns:a16="http://schemas.microsoft.com/office/drawing/2014/main" id="{C1D69FF1-0723-4B78-9B87-FD611FDE30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827581-A4B1-4F57-A439-8CCEA07DDADB}"/>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16320827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6B8B27-464E-4D03-B424-3BA417256FC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5165476-54FD-4325-AFF5-A801796D30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4AEF109-4D60-4F61-8661-607635BA86FE}"/>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5" name="Footer Placeholder 4">
            <a:extLst>
              <a:ext uri="{FF2B5EF4-FFF2-40B4-BE49-F238E27FC236}">
                <a16:creationId xmlns:a16="http://schemas.microsoft.com/office/drawing/2014/main" id="{C84DB14E-8335-4F62-8634-9895DDD0EF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6C09D58-1BA3-4BA0-8EAD-987958CD7007}"/>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1185796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DE3B6-DC5F-427C-B492-D600198AC5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ABCEDBA-E7D5-43E6-94AC-F8698ED318E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B22E4CC-3530-4AA6-8716-88C75CF2A84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2C4D435-43EC-49F1-AAC8-332FD285754E}"/>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6" name="Footer Placeholder 5">
            <a:extLst>
              <a:ext uri="{FF2B5EF4-FFF2-40B4-BE49-F238E27FC236}">
                <a16:creationId xmlns:a16="http://schemas.microsoft.com/office/drawing/2014/main" id="{6FCC8D94-CCD6-423F-A93A-306B92B3639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EF17F5-5C90-4D9B-B9C0-21B1C9100D90}"/>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38754090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2C16CB-FB22-42D2-A88C-5B6B8CF589E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A67162-A0AC-4C08-B07C-529D41C1AF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9DF62C9-8A8B-4683-BAA7-F6AF9AC41E0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2089A66-561B-479F-8F1D-BA64F15630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C301A6A-9D54-4D7D-8DE5-DB3BC339E3D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B05FB8E-8870-47E4-9FBC-BB8108539530}"/>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8" name="Footer Placeholder 7">
            <a:extLst>
              <a:ext uri="{FF2B5EF4-FFF2-40B4-BE49-F238E27FC236}">
                <a16:creationId xmlns:a16="http://schemas.microsoft.com/office/drawing/2014/main" id="{BB940C99-BFEE-4716-AC7C-742B4E7634B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B2EBFBC-4D7F-4E26-A370-161089CED261}"/>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33551656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F1427-8E3A-408B-A3BB-C67199FF19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F648CC4-F395-44C4-A3C8-FAC7D48D17DC}"/>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4" name="Footer Placeholder 3">
            <a:extLst>
              <a:ext uri="{FF2B5EF4-FFF2-40B4-BE49-F238E27FC236}">
                <a16:creationId xmlns:a16="http://schemas.microsoft.com/office/drawing/2014/main" id="{0C344590-F638-4F64-980F-B8A04104EC2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4BEE7C6-AB71-475E-8588-8C89BAFA5C26}"/>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6621675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E43842-E8B6-4CA3-8DE5-4C22C6FAC7FC}"/>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3" name="Footer Placeholder 2">
            <a:extLst>
              <a:ext uri="{FF2B5EF4-FFF2-40B4-BE49-F238E27FC236}">
                <a16:creationId xmlns:a16="http://schemas.microsoft.com/office/drawing/2014/main" id="{9BC8D59C-D8A1-49E5-A2B5-40D9142FDD4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5D661D8-2AF4-4F77-9708-F1DA58D007D5}"/>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34968249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B0CAD0-6B05-4490-A283-66D6860BB8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E7AF467-C00F-476D-8ECC-8EFF486BD31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7B2643D-5E32-4C60-B6A7-9031661B52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860D913-BD52-44E2-91B8-80D0CD69D534}"/>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6" name="Footer Placeholder 5">
            <a:extLst>
              <a:ext uri="{FF2B5EF4-FFF2-40B4-BE49-F238E27FC236}">
                <a16:creationId xmlns:a16="http://schemas.microsoft.com/office/drawing/2014/main" id="{7B3D31A1-1543-421A-BA10-1F1F1F36CC8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A121FE5-335D-4947-8C7D-26E2DD09BA3C}"/>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18343353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C9A0AE-F83F-4D53-A6CA-72DE98E6835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3A77ADE-D272-4332-BFDC-4E3D676634A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5AA9B1B-E996-4684-B4BE-EC999F0AECA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B8DF6D2-BB95-45C8-91C4-4E1474A29F0F}"/>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6" name="Footer Placeholder 5">
            <a:extLst>
              <a:ext uri="{FF2B5EF4-FFF2-40B4-BE49-F238E27FC236}">
                <a16:creationId xmlns:a16="http://schemas.microsoft.com/office/drawing/2014/main" id="{AFC0308C-EDF2-4D85-8DCD-1FB0DE2AEA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55DFEAF-152B-4A50-A4D9-632C44EE3F58}"/>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728577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3B97CC-80AC-4D22-925F-4A7532C9409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475FD1C-50B7-4180-A752-F68465D159C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5DD6D5-DD22-43F9-9775-3CA7CD104FC0}"/>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5" name="Footer Placeholder 4">
            <a:extLst>
              <a:ext uri="{FF2B5EF4-FFF2-40B4-BE49-F238E27FC236}">
                <a16:creationId xmlns:a16="http://schemas.microsoft.com/office/drawing/2014/main" id="{40EE5DA7-A7AA-49F7-99BF-8DCBAEE7247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D25DC48-F959-47B8-A86E-DB32280A4DFC}"/>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1552770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06D834C-74AE-4223-A208-32F212C07D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2598BC6-4500-47C8-AC6E-2202CD3C4A3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9B6B69-3E5C-4B1B-9900-516F3DE30781}"/>
              </a:ext>
            </a:extLst>
          </p:cNvPr>
          <p:cNvSpPr>
            <a:spLocks noGrp="1"/>
          </p:cNvSpPr>
          <p:nvPr>
            <p:ph type="dt" sz="half" idx="10"/>
          </p:nvPr>
        </p:nvSpPr>
        <p:spPr/>
        <p:txBody>
          <a:bodyPr/>
          <a:lstStyle/>
          <a:p>
            <a:fld id="{459A4678-BF71-460B-8307-A4EED7AE3ADC}" type="datetimeFigureOut">
              <a:rPr lang="en-GB" smtClean="0"/>
              <a:t>26/01/2021</a:t>
            </a:fld>
            <a:endParaRPr lang="en-GB"/>
          </a:p>
        </p:txBody>
      </p:sp>
      <p:sp>
        <p:nvSpPr>
          <p:cNvPr id="5" name="Footer Placeholder 4">
            <a:extLst>
              <a:ext uri="{FF2B5EF4-FFF2-40B4-BE49-F238E27FC236}">
                <a16:creationId xmlns:a16="http://schemas.microsoft.com/office/drawing/2014/main" id="{D69554A4-8649-4243-9639-FDA223252F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761D59-DF66-41E0-BD0B-DBA7DE9B4D17}"/>
              </a:ext>
            </a:extLst>
          </p:cNvPr>
          <p:cNvSpPr>
            <a:spLocks noGrp="1"/>
          </p:cNvSpPr>
          <p:nvPr>
            <p:ph type="sldNum" sz="quarter" idx="12"/>
          </p:nvPr>
        </p:nvSpPr>
        <p:spPr/>
        <p:txBody>
          <a:bodyPr/>
          <a:lstStyle/>
          <a:p>
            <a:fld id="{45F6257E-8263-43A5-B89A-0A6CC6C58C05}" type="slidenum">
              <a:rPr lang="en-GB" smtClean="0"/>
              <a:t>‹#›</a:t>
            </a:fld>
            <a:endParaRPr lang="en-GB"/>
          </a:p>
        </p:txBody>
      </p:sp>
    </p:spTree>
    <p:extLst>
      <p:ext uri="{BB962C8B-B14F-4D97-AF65-F5344CB8AC3E}">
        <p14:creationId xmlns:p14="http://schemas.microsoft.com/office/powerpoint/2010/main" val="14100084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8FF0BDC-AA69-4C7C-ACAB-CFD2BD7730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2A11DA0-0499-4C53-BF74-8BEC5735835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6AE55E-8172-4266-859B-832ACBD5D3A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59A4678-BF71-460B-8307-A4EED7AE3ADC}" type="datetimeFigureOut">
              <a:rPr lang="en-GB" smtClean="0"/>
              <a:t>26/01/2021</a:t>
            </a:fld>
            <a:endParaRPr lang="en-GB"/>
          </a:p>
        </p:txBody>
      </p:sp>
      <p:sp>
        <p:nvSpPr>
          <p:cNvPr id="5" name="Footer Placeholder 4">
            <a:extLst>
              <a:ext uri="{FF2B5EF4-FFF2-40B4-BE49-F238E27FC236}">
                <a16:creationId xmlns:a16="http://schemas.microsoft.com/office/drawing/2014/main" id="{B660A481-5287-464E-88A9-773CBEBEE6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A285D96-DF89-4A4F-99CE-5797421ED2E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F6257E-8263-43A5-B89A-0A6CC6C58C05}" type="slidenum">
              <a:rPr lang="en-GB" smtClean="0"/>
              <a:t>‹#›</a:t>
            </a:fld>
            <a:endParaRPr lang="en-GB"/>
          </a:p>
        </p:txBody>
      </p:sp>
    </p:spTree>
    <p:extLst>
      <p:ext uri="{BB962C8B-B14F-4D97-AF65-F5344CB8AC3E}">
        <p14:creationId xmlns:p14="http://schemas.microsoft.com/office/powerpoint/2010/main" val="4208794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FD74BC-CF20-4E7E-8FCC-91DE3152E5B7}"/>
              </a:ext>
            </a:extLst>
          </p:cNvPr>
          <p:cNvPicPr>
            <a:picLocks noChangeAspect="1"/>
          </p:cNvPicPr>
          <p:nvPr/>
        </p:nvPicPr>
        <p:blipFill rotWithShape="1">
          <a:blip r:embed="rId2"/>
          <a:srcRect l="177" r="9259"/>
          <a:stretch/>
        </p:blipFill>
        <p:spPr>
          <a:xfrm>
            <a:off x="20" y="10"/>
            <a:ext cx="4049786" cy="6857990"/>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6" name="TextBox 5">
            <a:extLst>
              <a:ext uri="{FF2B5EF4-FFF2-40B4-BE49-F238E27FC236}">
                <a16:creationId xmlns:a16="http://schemas.microsoft.com/office/drawing/2014/main" id="{8902CCCC-F7BF-40A4-A916-203ACD97FE26}"/>
              </a:ext>
            </a:extLst>
          </p:cNvPr>
          <p:cNvSpPr txBox="1"/>
          <p:nvPr/>
        </p:nvSpPr>
        <p:spPr>
          <a:xfrm>
            <a:off x="4676946" y="932234"/>
            <a:ext cx="6096000" cy="1061829"/>
          </a:xfrm>
          <a:prstGeom prst="rect">
            <a:avLst/>
          </a:prstGeom>
          <a:noFill/>
        </p:spPr>
        <p:txBody>
          <a:bodyPr wrap="square">
            <a:spAutoFit/>
          </a:bodyPr>
          <a:lstStyle/>
          <a:p>
            <a:pPr>
              <a:lnSpc>
                <a:spcPct val="90000"/>
              </a:lnSpc>
              <a:spcBef>
                <a:spcPct val="0"/>
              </a:spcBef>
              <a:spcAft>
                <a:spcPts val="600"/>
              </a:spcAft>
            </a:pPr>
            <a:r>
              <a:rPr lang="en-US" sz="3500" dirty="0">
                <a:latin typeface="+mj-lt"/>
                <a:ea typeface="+mj-ea"/>
                <a:cs typeface="+mj-cs"/>
              </a:rPr>
              <a:t>LC: Can I make inferences about a story?</a:t>
            </a:r>
          </a:p>
        </p:txBody>
      </p:sp>
    </p:spTree>
    <p:extLst>
      <p:ext uri="{BB962C8B-B14F-4D97-AF65-F5344CB8AC3E}">
        <p14:creationId xmlns:p14="http://schemas.microsoft.com/office/powerpoint/2010/main" val="26691763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2F6C557-F365-40A7-A9E9-01EB51C21AC2}"/>
              </a:ext>
            </a:extLst>
          </p:cNvPr>
          <p:cNvPicPr>
            <a:picLocks noChangeAspect="1"/>
          </p:cNvPicPr>
          <p:nvPr/>
        </p:nvPicPr>
        <p:blipFill rotWithShape="1">
          <a:blip r:embed="rId2"/>
          <a:srcRect l="177" r="9259"/>
          <a:stretch/>
        </p:blipFill>
        <p:spPr>
          <a:xfrm>
            <a:off x="8142214" y="10"/>
            <a:ext cx="4049786" cy="6857990"/>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
        <p:nvSpPr>
          <p:cNvPr id="4" name="TextBox 3">
            <a:extLst>
              <a:ext uri="{FF2B5EF4-FFF2-40B4-BE49-F238E27FC236}">
                <a16:creationId xmlns:a16="http://schemas.microsoft.com/office/drawing/2014/main" id="{982913CF-6CF8-4C63-B3FA-8FBE7F6095FD}"/>
              </a:ext>
            </a:extLst>
          </p:cNvPr>
          <p:cNvSpPr txBox="1"/>
          <p:nvPr/>
        </p:nvSpPr>
        <p:spPr>
          <a:xfrm>
            <a:off x="712433" y="760805"/>
            <a:ext cx="6094520" cy="5478423"/>
          </a:xfrm>
          <a:prstGeom prst="rect">
            <a:avLst/>
          </a:prstGeom>
          <a:noFill/>
        </p:spPr>
        <p:txBody>
          <a:bodyPr wrap="square">
            <a:spAutoFit/>
          </a:bodyPr>
          <a:lstStyle/>
          <a:p>
            <a:r>
              <a:rPr lang="en-GB" sz="3500" dirty="0"/>
              <a:t>Vocabulary</a:t>
            </a:r>
          </a:p>
          <a:p>
            <a:endParaRPr lang="en-GB" sz="3500" dirty="0"/>
          </a:p>
          <a:p>
            <a:r>
              <a:rPr lang="en-GB" sz="3500" dirty="0"/>
              <a:t>morsels – a small amount of food</a:t>
            </a:r>
          </a:p>
          <a:p>
            <a:endParaRPr lang="en-GB" sz="3500" dirty="0"/>
          </a:p>
          <a:p>
            <a:r>
              <a:rPr lang="en-GB" sz="3500" dirty="0"/>
              <a:t>tender – easy to cut or chew</a:t>
            </a:r>
          </a:p>
          <a:p>
            <a:endParaRPr lang="en-GB" sz="3500" dirty="0"/>
          </a:p>
          <a:p>
            <a:r>
              <a:rPr lang="en-GB" sz="3500" dirty="0"/>
              <a:t>ragged – rough/tired</a:t>
            </a:r>
          </a:p>
          <a:p>
            <a:endParaRPr lang="en-GB" sz="3500" dirty="0"/>
          </a:p>
          <a:p>
            <a:endParaRPr lang="en-GB" sz="3500" dirty="0"/>
          </a:p>
        </p:txBody>
      </p:sp>
    </p:spTree>
    <p:extLst>
      <p:ext uri="{BB962C8B-B14F-4D97-AF65-F5344CB8AC3E}">
        <p14:creationId xmlns:p14="http://schemas.microsoft.com/office/powerpoint/2010/main" val="14080721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3282073-8B25-4C00-AE42-803FDAC6FFB0}"/>
              </a:ext>
            </a:extLst>
          </p:cNvPr>
          <p:cNvSpPr txBox="1"/>
          <p:nvPr/>
        </p:nvSpPr>
        <p:spPr>
          <a:xfrm>
            <a:off x="907741" y="689788"/>
            <a:ext cx="6094520" cy="5478423"/>
          </a:xfrm>
          <a:prstGeom prst="rect">
            <a:avLst/>
          </a:prstGeom>
          <a:noFill/>
        </p:spPr>
        <p:txBody>
          <a:bodyPr wrap="square">
            <a:spAutoFit/>
          </a:bodyPr>
          <a:lstStyle/>
          <a:p>
            <a:r>
              <a:rPr lang="en-GB" sz="3500" b="0" i="0" dirty="0">
                <a:effectLst/>
                <a:latin typeface="Arial" panose="020B0604020202020204" pitchFamily="34" charset="0"/>
                <a:cs typeface="Arial" panose="020B0604020202020204" pitchFamily="34" charset="0"/>
              </a:rPr>
              <a:t>Can you decode the witches’ language??</a:t>
            </a:r>
          </a:p>
          <a:p>
            <a:endParaRPr lang="en-GB" sz="3500" dirty="0">
              <a:latin typeface="Arial" panose="020B0604020202020204" pitchFamily="34" charset="0"/>
              <a:cs typeface="Arial" panose="020B0604020202020204" pitchFamily="34" charset="0"/>
            </a:endParaRPr>
          </a:p>
          <a:p>
            <a:r>
              <a:rPr lang="en-GB" sz="3500" b="0" i="0" dirty="0">
                <a:solidFill>
                  <a:srgbClr val="FF0000"/>
                </a:solidFill>
                <a:effectLst/>
                <a:latin typeface="Arial" panose="020B0604020202020204" pitchFamily="34" charset="0"/>
                <a:cs typeface="Arial" panose="020B0604020202020204" pitchFamily="34" charset="0"/>
              </a:rPr>
              <a:t>‘Thaw </a:t>
            </a:r>
            <a:r>
              <a:rPr lang="en-GB" sz="3500" b="0" i="0" dirty="0" err="1">
                <a:solidFill>
                  <a:srgbClr val="FF0000"/>
                </a:solidFill>
                <a:effectLst/>
                <a:latin typeface="Arial" panose="020B0604020202020204" pitchFamily="34" charset="0"/>
                <a:cs typeface="Arial" panose="020B0604020202020204" pitchFamily="34" charset="0"/>
              </a:rPr>
              <a:t>si</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ti</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gniod</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tou</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ereh</a:t>
            </a:r>
            <a:r>
              <a:rPr lang="en-GB" sz="3500" b="0" i="0" dirty="0">
                <a:solidFill>
                  <a:srgbClr val="FF0000"/>
                </a:solidFill>
                <a:effectLst/>
                <a:latin typeface="Arial" panose="020B0604020202020204" pitchFamily="34" charset="0"/>
                <a:cs typeface="Arial" panose="020B0604020202020204" pitchFamily="34" charset="0"/>
              </a:rPr>
              <a:t>?</a:t>
            </a:r>
            <a:r>
              <a:rPr lang="en-GB" sz="3500" b="0" i="0" dirty="0">
                <a:effectLst/>
                <a:latin typeface="Arial" panose="020B0604020202020204" pitchFamily="34" charset="0"/>
                <a:cs typeface="Arial" panose="020B0604020202020204" pitchFamily="34" charset="0"/>
              </a:rPr>
              <a:t>’ whined Breakneck, waggling her nose from side to side. </a:t>
            </a:r>
            <a:r>
              <a:rPr lang="en-GB" sz="3500" b="0" i="0" dirty="0">
                <a:solidFill>
                  <a:srgbClr val="FF0000"/>
                </a:solidFill>
                <a:effectLst/>
                <a:latin typeface="Arial" panose="020B0604020202020204" pitchFamily="34" charset="0"/>
                <a:cs typeface="Arial" panose="020B0604020202020204" pitchFamily="34" charset="0"/>
              </a:rPr>
              <a:t>‘</a:t>
            </a:r>
            <a:r>
              <a:rPr lang="en-GB" sz="3500" b="0" i="0" dirty="0" err="1">
                <a:solidFill>
                  <a:srgbClr val="FF0000"/>
                </a:solidFill>
                <a:effectLst/>
                <a:latin typeface="Arial" panose="020B0604020202020204" pitchFamily="34" charset="0"/>
                <a:cs typeface="Arial" panose="020B0604020202020204" pitchFamily="34" charset="0"/>
              </a:rPr>
              <a:t>Yhw</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si</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ydobon</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gnitcetorp</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ti</a:t>
            </a:r>
            <a:r>
              <a:rPr lang="en-GB" sz="3500" b="0" i="0" dirty="0">
                <a:solidFill>
                  <a:srgbClr val="FF0000"/>
                </a:solidFill>
                <a:effectLst/>
                <a:latin typeface="Arial" panose="020B0604020202020204" pitchFamily="34" charset="0"/>
                <a:cs typeface="Arial" panose="020B0604020202020204" pitchFamily="34" charset="0"/>
              </a:rPr>
              <a:t>? Od </a:t>
            </a:r>
            <a:r>
              <a:rPr lang="en-GB" sz="3500" b="0" i="0" dirty="0" err="1">
                <a:solidFill>
                  <a:srgbClr val="FF0000"/>
                </a:solidFill>
                <a:effectLst/>
                <a:latin typeface="Arial" panose="020B0604020202020204" pitchFamily="34" charset="0"/>
                <a:cs typeface="Arial" panose="020B0604020202020204" pitchFamily="34" charset="0"/>
              </a:rPr>
              <a:t>uoy</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kniht</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ti</a:t>
            </a:r>
            <a:r>
              <a:rPr lang="en-GB" sz="3500" b="0" i="0" dirty="0">
                <a:solidFill>
                  <a:srgbClr val="FF0000"/>
                </a:solidFill>
                <a:effectLst/>
                <a:latin typeface="Arial" panose="020B0604020202020204" pitchFamily="34" charset="0"/>
                <a:cs typeface="Arial" panose="020B0604020202020204" pitchFamily="34" charset="0"/>
              </a:rPr>
              <a:t> </a:t>
            </a:r>
            <a:r>
              <a:rPr lang="en-GB" sz="3500" b="0" i="0" dirty="0" err="1">
                <a:solidFill>
                  <a:srgbClr val="FF0000"/>
                </a:solidFill>
                <a:effectLst/>
                <a:latin typeface="Arial" panose="020B0604020202020204" pitchFamily="34" charset="0"/>
                <a:cs typeface="Arial" panose="020B0604020202020204" pitchFamily="34" charset="0"/>
              </a:rPr>
              <a:t>dluoc</a:t>
            </a:r>
            <a:r>
              <a:rPr lang="en-GB" sz="3500" b="0" i="0" dirty="0">
                <a:solidFill>
                  <a:srgbClr val="FF0000"/>
                </a:solidFill>
                <a:effectLst/>
                <a:latin typeface="Arial" panose="020B0604020202020204" pitchFamily="34" charset="0"/>
                <a:cs typeface="Arial" panose="020B0604020202020204" pitchFamily="34" charset="0"/>
              </a:rPr>
              <a:t> eb a part?’</a:t>
            </a:r>
            <a:br>
              <a:rPr lang="en-GB" sz="3500" dirty="0">
                <a:latin typeface="Arial" panose="020B0604020202020204" pitchFamily="34" charset="0"/>
                <a:cs typeface="Arial" panose="020B0604020202020204" pitchFamily="34" charset="0"/>
              </a:rPr>
            </a:br>
            <a:endParaRPr lang="en-GB" sz="3500" dirty="0">
              <a:latin typeface="Arial" panose="020B0604020202020204" pitchFamily="34" charset="0"/>
              <a:cs typeface="Arial" panose="020B0604020202020204" pitchFamily="34" charset="0"/>
            </a:endParaRPr>
          </a:p>
        </p:txBody>
      </p:sp>
      <p:pic>
        <p:nvPicPr>
          <p:cNvPr id="1026" name="Picture 2" descr="The Wizards of Once: Never and Forever | National Geographic Kids">
            <a:extLst>
              <a:ext uri="{FF2B5EF4-FFF2-40B4-BE49-F238E27FC236}">
                <a16:creationId xmlns:a16="http://schemas.microsoft.com/office/drawing/2014/main" id="{DF8376DD-0930-43E2-910F-BC62E6B568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0998" y="689788"/>
            <a:ext cx="4581525" cy="5734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69935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37A7C9-8FF1-461E-A956-42099392AE23}"/>
              </a:ext>
            </a:extLst>
          </p:cNvPr>
          <p:cNvSpPr txBox="1"/>
          <p:nvPr/>
        </p:nvSpPr>
        <p:spPr>
          <a:xfrm>
            <a:off x="733425" y="609600"/>
            <a:ext cx="10385344" cy="646331"/>
          </a:xfrm>
          <a:prstGeom prst="rect">
            <a:avLst/>
          </a:prstGeom>
          <a:noFill/>
        </p:spPr>
        <p:txBody>
          <a:bodyPr wrap="none" rtlCol="0">
            <a:spAutoFit/>
          </a:bodyPr>
          <a:lstStyle/>
          <a:p>
            <a:r>
              <a:rPr lang="en-GB" sz="3600" dirty="0"/>
              <a:t>You need to read pages 9-11 for guided reading today. </a:t>
            </a:r>
          </a:p>
        </p:txBody>
      </p:sp>
      <p:pic>
        <p:nvPicPr>
          <p:cNvPr id="2050" name="Picture 2">
            <a:extLst>
              <a:ext uri="{FF2B5EF4-FFF2-40B4-BE49-F238E27FC236}">
                <a16:creationId xmlns:a16="http://schemas.microsoft.com/office/drawing/2014/main" id="{BF6A0DF4-38D8-4218-AFA4-D8EAA32F2B9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872" y="1733550"/>
            <a:ext cx="1866900" cy="18669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00E7467-D053-4A32-A163-CA4A7ADDE604}"/>
              </a:ext>
            </a:extLst>
          </p:cNvPr>
          <p:cNvSpPr txBox="1"/>
          <p:nvPr/>
        </p:nvSpPr>
        <p:spPr>
          <a:xfrm>
            <a:off x="3048000" y="3244334"/>
            <a:ext cx="6096000" cy="369332"/>
          </a:xfrm>
          <a:prstGeom prst="rect">
            <a:avLst/>
          </a:prstGeom>
          <a:noFill/>
        </p:spPr>
        <p:txBody>
          <a:bodyPr wrap="square">
            <a:spAutoFit/>
          </a:bodyPr>
          <a:lstStyle/>
          <a:p>
            <a:r>
              <a:rPr lang="en-GB" b="0" i="0" dirty="0">
                <a:solidFill>
                  <a:srgbClr val="000000"/>
                </a:solidFill>
                <a:effectLst/>
                <a:latin typeface="Times New Roman" panose="02020603050405020304" pitchFamily="18" charset="0"/>
              </a:rPr>
              <a:t> </a:t>
            </a:r>
            <a:endParaRPr lang="en-GB" dirty="0"/>
          </a:p>
        </p:txBody>
      </p:sp>
      <p:sp>
        <p:nvSpPr>
          <p:cNvPr id="11" name="TextBox 10">
            <a:extLst>
              <a:ext uri="{FF2B5EF4-FFF2-40B4-BE49-F238E27FC236}">
                <a16:creationId xmlns:a16="http://schemas.microsoft.com/office/drawing/2014/main" id="{AAEEF857-E89B-4C11-ADDF-EC3CBD83260F}"/>
              </a:ext>
            </a:extLst>
          </p:cNvPr>
          <p:cNvSpPr txBox="1"/>
          <p:nvPr/>
        </p:nvSpPr>
        <p:spPr>
          <a:xfrm>
            <a:off x="696872" y="5386626"/>
            <a:ext cx="9237241" cy="861774"/>
          </a:xfrm>
          <a:prstGeom prst="rect">
            <a:avLst/>
          </a:prstGeom>
          <a:noFill/>
        </p:spPr>
        <p:txBody>
          <a:bodyPr wrap="square">
            <a:spAutoFit/>
          </a:bodyPr>
          <a:lstStyle/>
          <a:p>
            <a:r>
              <a:rPr lang="en-US" sz="2500" dirty="0"/>
              <a:t>Remember: Your highlighters will be useful for highlighting evidence to support your answers. </a:t>
            </a:r>
            <a:endParaRPr lang="en-GB" sz="2500" dirty="0"/>
          </a:p>
        </p:txBody>
      </p:sp>
      <p:pic>
        <p:nvPicPr>
          <p:cNvPr id="12" name="Picture 11">
            <a:extLst>
              <a:ext uri="{FF2B5EF4-FFF2-40B4-BE49-F238E27FC236}">
                <a16:creationId xmlns:a16="http://schemas.microsoft.com/office/drawing/2014/main" id="{0CD05009-853F-4C43-829C-6DE5C0E23BCE}"/>
              </a:ext>
            </a:extLst>
          </p:cNvPr>
          <p:cNvPicPr>
            <a:picLocks noChangeAspect="1"/>
          </p:cNvPicPr>
          <p:nvPr/>
        </p:nvPicPr>
        <p:blipFill rotWithShape="1">
          <a:blip r:embed="rId3"/>
          <a:srcRect l="177" r="9259"/>
          <a:stretch/>
        </p:blipFill>
        <p:spPr>
          <a:xfrm>
            <a:off x="9628228" y="1514450"/>
            <a:ext cx="2133939" cy="3613656"/>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39941676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8E00D5-6837-4C3D-B1F7-C5517A108A42}"/>
              </a:ext>
            </a:extLst>
          </p:cNvPr>
          <p:cNvSpPr txBox="1"/>
          <p:nvPr/>
        </p:nvSpPr>
        <p:spPr>
          <a:xfrm>
            <a:off x="1029809" y="2148396"/>
            <a:ext cx="6514219" cy="2246769"/>
          </a:xfrm>
          <a:prstGeom prst="rect">
            <a:avLst/>
          </a:prstGeom>
          <a:noFill/>
        </p:spPr>
        <p:txBody>
          <a:bodyPr wrap="none" rtlCol="0">
            <a:spAutoFit/>
          </a:bodyPr>
          <a:lstStyle/>
          <a:p>
            <a:r>
              <a:rPr lang="en-GB" sz="3500" dirty="0"/>
              <a:t>Question: Me</a:t>
            </a:r>
          </a:p>
          <a:p>
            <a:endParaRPr lang="en-GB" sz="3500" dirty="0"/>
          </a:p>
          <a:p>
            <a:r>
              <a:rPr lang="en-GB" sz="3500" dirty="0"/>
              <a:t>How do you know that the witches</a:t>
            </a:r>
          </a:p>
          <a:p>
            <a:r>
              <a:rPr lang="en-GB" sz="3500" dirty="0"/>
              <a:t>liked to eat children?</a:t>
            </a:r>
          </a:p>
        </p:txBody>
      </p:sp>
      <p:pic>
        <p:nvPicPr>
          <p:cNvPr id="3" name="Picture 2">
            <a:extLst>
              <a:ext uri="{FF2B5EF4-FFF2-40B4-BE49-F238E27FC236}">
                <a16:creationId xmlns:a16="http://schemas.microsoft.com/office/drawing/2014/main" id="{243646EA-C10F-46A8-85D8-6FC70678B7D0}"/>
              </a:ext>
            </a:extLst>
          </p:cNvPr>
          <p:cNvPicPr>
            <a:picLocks noChangeAspect="1"/>
          </p:cNvPicPr>
          <p:nvPr/>
        </p:nvPicPr>
        <p:blipFill rotWithShape="1">
          <a:blip r:embed="rId2"/>
          <a:srcRect l="177" r="9259"/>
          <a:stretch/>
        </p:blipFill>
        <p:spPr>
          <a:xfrm>
            <a:off x="8056881" y="163279"/>
            <a:ext cx="3856952" cy="653144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23691265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1C6DC9F-AFC4-40B9-B7A5-0A1BDAF6D3BA}"/>
              </a:ext>
            </a:extLst>
          </p:cNvPr>
          <p:cNvSpPr txBox="1"/>
          <p:nvPr/>
        </p:nvSpPr>
        <p:spPr>
          <a:xfrm>
            <a:off x="1029809" y="2148396"/>
            <a:ext cx="7106561" cy="4401205"/>
          </a:xfrm>
          <a:prstGeom prst="rect">
            <a:avLst/>
          </a:prstGeom>
          <a:noFill/>
        </p:spPr>
        <p:txBody>
          <a:bodyPr wrap="none" rtlCol="0">
            <a:spAutoFit/>
          </a:bodyPr>
          <a:lstStyle/>
          <a:p>
            <a:r>
              <a:rPr lang="en-GB" sz="3500" dirty="0"/>
              <a:t>Question: Me</a:t>
            </a:r>
          </a:p>
          <a:p>
            <a:endParaRPr lang="en-GB" sz="3500" dirty="0"/>
          </a:p>
          <a:p>
            <a:r>
              <a:rPr lang="en-GB" sz="3500" dirty="0"/>
              <a:t>One of the witches was drooling</a:t>
            </a:r>
          </a:p>
          <a:p>
            <a:r>
              <a:rPr lang="en-GB" sz="3500" dirty="0"/>
              <a:t>because he could smell the </a:t>
            </a:r>
          </a:p>
          <a:p>
            <a:r>
              <a:rPr lang="en-GB" sz="3500" dirty="0"/>
              <a:t>children’s blood which was compared </a:t>
            </a:r>
          </a:p>
          <a:p>
            <a:r>
              <a:rPr lang="en-GB" sz="3500" dirty="0"/>
              <a:t>to the smell of cake in the </a:t>
            </a:r>
          </a:p>
          <a:p>
            <a:r>
              <a:rPr lang="en-GB" sz="3500" dirty="0"/>
              <a:t>oven which normal humans</a:t>
            </a:r>
          </a:p>
          <a:p>
            <a:r>
              <a:rPr lang="en-GB" sz="3500" dirty="0"/>
              <a:t>would want to eat!</a:t>
            </a:r>
          </a:p>
        </p:txBody>
      </p:sp>
      <p:pic>
        <p:nvPicPr>
          <p:cNvPr id="3" name="Picture 2">
            <a:extLst>
              <a:ext uri="{FF2B5EF4-FFF2-40B4-BE49-F238E27FC236}">
                <a16:creationId xmlns:a16="http://schemas.microsoft.com/office/drawing/2014/main" id="{42624525-C83F-4907-A084-1DAB0B2BF3FA}"/>
              </a:ext>
            </a:extLst>
          </p:cNvPr>
          <p:cNvPicPr>
            <a:picLocks noChangeAspect="1"/>
          </p:cNvPicPr>
          <p:nvPr/>
        </p:nvPicPr>
        <p:blipFill rotWithShape="1">
          <a:blip r:embed="rId2"/>
          <a:srcRect l="177" r="9259"/>
          <a:stretch/>
        </p:blipFill>
        <p:spPr>
          <a:xfrm>
            <a:off x="8056881" y="163279"/>
            <a:ext cx="3856952" cy="653144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10311357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8E00D5-6837-4C3D-B1F7-C5517A108A42}"/>
              </a:ext>
            </a:extLst>
          </p:cNvPr>
          <p:cNvSpPr txBox="1"/>
          <p:nvPr/>
        </p:nvSpPr>
        <p:spPr>
          <a:xfrm>
            <a:off x="1029809" y="2148396"/>
            <a:ext cx="6680034" cy="2785378"/>
          </a:xfrm>
          <a:prstGeom prst="rect">
            <a:avLst/>
          </a:prstGeom>
          <a:noFill/>
        </p:spPr>
        <p:txBody>
          <a:bodyPr wrap="none" rtlCol="0">
            <a:spAutoFit/>
          </a:bodyPr>
          <a:lstStyle/>
          <a:p>
            <a:r>
              <a:rPr lang="en-GB" sz="3500" dirty="0"/>
              <a:t>Question: You</a:t>
            </a:r>
          </a:p>
          <a:p>
            <a:endParaRPr lang="en-GB" sz="3500" dirty="0"/>
          </a:p>
          <a:p>
            <a:r>
              <a:rPr lang="en-GB" sz="3500" dirty="0"/>
              <a:t>How do you know the witches were</a:t>
            </a:r>
          </a:p>
          <a:p>
            <a:r>
              <a:rPr lang="en-GB" sz="3500" dirty="0"/>
              <a:t>being careful about approaching</a:t>
            </a:r>
          </a:p>
          <a:p>
            <a:r>
              <a:rPr lang="en-GB" sz="3500" dirty="0"/>
              <a:t>the children?</a:t>
            </a:r>
          </a:p>
        </p:txBody>
      </p:sp>
      <p:pic>
        <p:nvPicPr>
          <p:cNvPr id="3" name="Picture 2">
            <a:extLst>
              <a:ext uri="{FF2B5EF4-FFF2-40B4-BE49-F238E27FC236}">
                <a16:creationId xmlns:a16="http://schemas.microsoft.com/office/drawing/2014/main" id="{243646EA-C10F-46A8-85D8-6FC70678B7D0}"/>
              </a:ext>
            </a:extLst>
          </p:cNvPr>
          <p:cNvPicPr>
            <a:picLocks noChangeAspect="1"/>
          </p:cNvPicPr>
          <p:nvPr/>
        </p:nvPicPr>
        <p:blipFill rotWithShape="1">
          <a:blip r:embed="rId2"/>
          <a:srcRect l="177" r="9259"/>
          <a:stretch/>
        </p:blipFill>
        <p:spPr>
          <a:xfrm>
            <a:off x="8056881" y="163279"/>
            <a:ext cx="3856952" cy="653144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41305020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8E00D5-6837-4C3D-B1F7-C5517A108A42}"/>
              </a:ext>
            </a:extLst>
          </p:cNvPr>
          <p:cNvSpPr txBox="1"/>
          <p:nvPr/>
        </p:nvSpPr>
        <p:spPr>
          <a:xfrm>
            <a:off x="529229" y="958788"/>
            <a:ext cx="7548541" cy="4401205"/>
          </a:xfrm>
          <a:prstGeom prst="rect">
            <a:avLst/>
          </a:prstGeom>
          <a:noFill/>
        </p:spPr>
        <p:txBody>
          <a:bodyPr wrap="none" rtlCol="0">
            <a:spAutoFit/>
          </a:bodyPr>
          <a:lstStyle/>
          <a:p>
            <a:r>
              <a:rPr lang="en-GB" sz="3500" dirty="0"/>
              <a:t>Question: You</a:t>
            </a:r>
          </a:p>
          <a:p>
            <a:endParaRPr lang="en-GB" sz="3500" dirty="0"/>
          </a:p>
          <a:p>
            <a:r>
              <a:rPr lang="en-GB" sz="3500" dirty="0"/>
              <a:t>It mentions that the witches are being</a:t>
            </a:r>
          </a:p>
          <a:p>
            <a:r>
              <a:rPr lang="en-GB" sz="3500" dirty="0"/>
              <a:t>cautious and that normally they would</a:t>
            </a:r>
          </a:p>
          <a:p>
            <a:r>
              <a:rPr lang="en-GB" sz="3500" dirty="0"/>
              <a:t>snatch the children up and take them</a:t>
            </a:r>
          </a:p>
          <a:p>
            <a:r>
              <a:rPr lang="en-GB" sz="3500" dirty="0"/>
              <a:t>back to their nests to feed. Something </a:t>
            </a:r>
          </a:p>
          <a:p>
            <a:r>
              <a:rPr lang="en-GB" sz="3500" dirty="0"/>
              <a:t>was stopping them as there aren’t </a:t>
            </a:r>
          </a:p>
          <a:p>
            <a:r>
              <a:rPr lang="en-GB" sz="3500" dirty="0"/>
              <a:t>usually things flying at this time of night.</a:t>
            </a:r>
          </a:p>
        </p:txBody>
      </p:sp>
      <p:pic>
        <p:nvPicPr>
          <p:cNvPr id="3" name="Picture 2">
            <a:extLst>
              <a:ext uri="{FF2B5EF4-FFF2-40B4-BE49-F238E27FC236}">
                <a16:creationId xmlns:a16="http://schemas.microsoft.com/office/drawing/2014/main" id="{243646EA-C10F-46A8-85D8-6FC70678B7D0}"/>
              </a:ext>
            </a:extLst>
          </p:cNvPr>
          <p:cNvPicPr>
            <a:picLocks noChangeAspect="1"/>
          </p:cNvPicPr>
          <p:nvPr/>
        </p:nvPicPr>
        <p:blipFill rotWithShape="1">
          <a:blip r:embed="rId2"/>
          <a:srcRect l="177" r="9259"/>
          <a:stretch/>
        </p:blipFill>
        <p:spPr>
          <a:xfrm>
            <a:off x="8056881" y="163279"/>
            <a:ext cx="3856952" cy="6531442"/>
          </a:xfrm>
          <a:custGeom>
            <a:avLst/>
            <a:gdLst/>
            <a:ahLst/>
            <a:cxnLst/>
            <a:rect l="l" t="t" r="r" b="b"/>
            <a:pathLst>
              <a:path w="4049806" h="6858000">
                <a:moveTo>
                  <a:pt x="0" y="0"/>
                </a:moveTo>
                <a:lnTo>
                  <a:pt x="4018525" y="0"/>
                </a:lnTo>
                <a:lnTo>
                  <a:pt x="4019816" y="10931"/>
                </a:lnTo>
                <a:cubicBezTo>
                  <a:pt x="4034945" y="94836"/>
                  <a:pt x="4032275" y="179884"/>
                  <a:pt x="4036343" y="264297"/>
                </a:cubicBezTo>
                <a:cubicBezTo>
                  <a:pt x="4041301" y="367652"/>
                  <a:pt x="4035072" y="471135"/>
                  <a:pt x="4032911" y="574617"/>
                </a:cubicBezTo>
                <a:cubicBezTo>
                  <a:pt x="4031004" y="662717"/>
                  <a:pt x="4022232" y="750690"/>
                  <a:pt x="4025029" y="838916"/>
                </a:cubicBezTo>
                <a:cubicBezTo>
                  <a:pt x="4025029" y="841968"/>
                  <a:pt x="4025029" y="845019"/>
                  <a:pt x="4025029" y="848070"/>
                </a:cubicBezTo>
                <a:cubicBezTo>
                  <a:pt x="4017020" y="945068"/>
                  <a:pt x="4017020" y="1042576"/>
                  <a:pt x="4025029" y="1139574"/>
                </a:cubicBezTo>
                <a:cubicBezTo>
                  <a:pt x="4027609" y="1179950"/>
                  <a:pt x="4026885" y="1220466"/>
                  <a:pt x="4022868" y="1260728"/>
                </a:cubicBezTo>
                <a:cubicBezTo>
                  <a:pt x="4019054" y="1311960"/>
                  <a:pt x="4006849" y="1364083"/>
                  <a:pt x="4015621" y="1414934"/>
                </a:cubicBezTo>
                <a:cubicBezTo>
                  <a:pt x="4021367" y="1456784"/>
                  <a:pt x="4024558" y="1498940"/>
                  <a:pt x="4025156" y="1541172"/>
                </a:cubicBezTo>
                <a:cubicBezTo>
                  <a:pt x="4029478" y="1635755"/>
                  <a:pt x="4025283" y="1730847"/>
                  <a:pt x="4023757" y="1825685"/>
                </a:cubicBezTo>
                <a:cubicBezTo>
                  <a:pt x="4021850" y="1936286"/>
                  <a:pt x="4024647" y="2046634"/>
                  <a:pt x="4015748" y="2157235"/>
                </a:cubicBezTo>
                <a:cubicBezTo>
                  <a:pt x="4010790" y="2246581"/>
                  <a:pt x="4010790" y="2336130"/>
                  <a:pt x="4015748" y="2425476"/>
                </a:cubicBezTo>
                <a:cubicBezTo>
                  <a:pt x="4018164" y="2507473"/>
                  <a:pt x="4030495" y="2588454"/>
                  <a:pt x="4028461" y="2671214"/>
                </a:cubicBezTo>
                <a:cubicBezTo>
                  <a:pt x="4026046" y="2767832"/>
                  <a:pt x="4014604" y="2863940"/>
                  <a:pt x="4018164" y="2960685"/>
                </a:cubicBezTo>
                <a:cubicBezTo>
                  <a:pt x="4019816" y="3006832"/>
                  <a:pt x="4019944" y="3052980"/>
                  <a:pt x="4020961" y="3099127"/>
                </a:cubicBezTo>
                <a:cubicBezTo>
                  <a:pt x="4021978" y="3154682"/>
                  <a:pt x="4032021" y="3210110"/>
                  <a:pt x="4026427" y="3265665"/>
                </a:cubicBezTo>
                <a:cubicBezTo>
                  <a:pt x="4017147" y="3358087"/>
                  <a:pt x="3993120" y="3448857"/>
                  <a:pt x="4008121" y="3543567"/>
                </a:cubicBezTo>
                <a:cubicBezTo>
                  <a:pt x="4016384" y="3595690"/>
                  <a:pt x="4025791" y="3647940"/>
                  <a:pt x="4030495" y="3700571"/>
                </a:cubicBezTo>
                <a:cubicBezTo>
                  <a:pt x="4034690" y="3747608"/>
                  <a:pt x="4045369" y="3795408"/>
                  <a:pt x="4037233" y="3842191"/>
                </a:cubicBezTo>
                <a:cubicBezTo>
                  <a:pt x="4030368" y="3882237"/>
                  <a:pt x="4034055" y="3922282"/>
                  <a:pt x="4028715" y="3962327"/>
                </a:cubicBezTo>
                <a:cubicBezTo>
                  <a:pt x="4021723" y="4014831"/>
                  <a:pt x="4017910" y="4068352"/>
                  <a:pt x="4012697" y="4121111"/>
                </a:cubicBezTo>
                <a:cubicBezTo>
                  <a:pt x="4007866" y="4169038"/>
                  <a:pt x="4004307" y="4216838"/>
                  <a:pt x="4017020" y="4261841"/>
                </a:cubicBezTo>
                <a:cubicBezTo>
                  <a:pt x="4048039" y="4375112"/>
                  <a:pt x="4031004" y="4487748"/>
                  <a:pt x="4019308" y="4600257"/>
                </a:cubicBezTo>
                <a:cubicBezTo>
                  <a:pt x="4013587" y="4655049"/>
                  <a:pt x="4005197" y="4712765"/>
                  <a:pt x="4017910" y="4762853"/>
                </a:cubicBezTo>
                <a:cubicBezTo>
                  <a:pt x="4041428" y="4851716"/>
                  <a:pt x="4022995" y="4936764"/>
                  <a:pt x="4012824" y="5021432"/>
                </a:cubicBezTo>
                <a:cubicBezTo>
                  <a:pt x="4002654" y="5106099"/>
                  <a:pt x="4000239" y="5189495"/>
                  <a:pt x="4018037" y="5272637"/>
                </a:cubicBezTo>
                <a:cubicBezTo>
                  <a:pt x="4030495" y="5331116"/>
                  <a:pt x="4030495" y="5390612"/>
                  <a:pt x="4032021" y="5449600"/>
                </a:cubicBezTo>
                <a:cubicBezTo>
                  <a:pt x="4032911" y="5486339"/>
                  <a:pt x="4019308" y="5523842"/>
                  <a:pt x="4010282" y="5560582"/>
                </a:cubicBezTo>
                <a:cubicBezTo>
                  <a:pt x="3994009" y="5626943"/>
                  <a:pt x="3988162" y="5694321"/>
                  <a:pt x="4010282" y="5759029"/>
                </a:cubicBezTo>
                <a:cubicBezTo>
                  <a:pt x="4040793" y="5848655"/>
                  <a:pt x="4058336" y="5938407"/>
                  <a:pt x="4045623" y="6033117"/>
                </a:cubicBezTo>
                <a:cubicBezTo>
                  <a:pt x="4038377" y="6091724"/>
                  <a:pt x="4036597" y="6151347"/>
                  <a:pt x="4025664" y="6209190"/>
                </a:cubicBezTo>
                <a:cubicBezTo>
                  <a:pt x="4007358" y="6304790"/>
                  <a:pt x="4013841" y="6399882"/>
                  <a:pt x="4028461" y="6494211"/>
                </a:cubicBezTo>
                <a:cubicBezTo>
                  <a:pt x="4038542" y="6573081"/>
                  <a:pt x="4039610" y="6652829"/>
                  <a:pt x="4031639" y="6731941"/>
                </a:cubicBezTo>
                <a:lnTo>
                  <a:pt x="4022913" y="6858000"/>
                </a:lnTo>
                <a:lnTo>
                  <a:pt x="0" y="6858000"/>
                </a:lnTo>
                <a:close/>
              </a:path>
            </a:pathLst>
          </a:custGeom>
        </p:spPr>
      </p:pic>
    </p:spTree>
    <p:extLst>
      <p:ext uri="{BB962C8B-B14F-4D97-AF65-F5344CB8AC3E}">
        <p14:creationId xmlns:p14="http://schemas.microsoft.com/office/powerpoint/2010/main" val="41341403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C900ED0-F89C-408A-A83D-B205C0E917A6}"/>
              </a:ext>
            </a:extLst>
          </p:cNvPr>
          <p:cNvSpPr txBox="1"/>
          <p:nvPr/>
        </p:nvSpPr>
        <p:spPr>
          <a:xfrm>
            <a:off x="603681" y="594804"/>
            <a:ext cx="11420627" cy="523220"/>
          </a:xfrm>
          <a:prstGeom prst="rect">
            <a:avLst/>
          </a:prstGeom>
          <a:noFill/>
        </p:spPr>
        <p:txBody>
          <a:bodyPr wrap="none" rtlCol="0">
            <a:spAutoFit/>
          </a:bodyPr>
          <a:lstStyle/>
          <a:p>
            <a:r>
              <a:rPr lang="en-GB" sz="2800" dirty="0"/>
              <a:t>Remember to try and find some evidence in the text to support your answer. </a:t>
            </a:r>
          </a:p>
        </p:txBody>
      </p:sp>
      <p:pic>
        <p:nvPicPr>
          <p:cNvPr id="3074" name="Picture 2">
            <a:extLst>
              <a:ext uri="{FF2B5EF4-FFF2-40B4-BE49-F238E27FC236}">
                <a16:creationId xmlns:a16="http://schemas.microsoft.com/office/drawing/2014/main" id="{77FA2149-D1DF-4175-953F-EFBC7C4F86B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052" y="1453015"/>
            <a:ext cx="6621084" cy="4690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1196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2EC3023-7914-4804-A68A-E306D6D62C9C}"/>
              </a:ext>
            </a:extLst>
          </p:cNvPr>
          <p:cNvSpPr txBox="1"/>
          <p:nvPr/>
        </p:nvSpPr>
        <p:spPr>
          <a:xfrm>
            <a:off x="934496" y="733530"/>
            <a:ext cx="10966079" cy="4401205"/>
          </a:xfrm>
          <a:prstGeom prst="rect">
            <a:avLst/>
          </a:prstGeom>
          <a:noFill/>
        </p:spPr>
        <p:txBody>
          <a:bodyPr wrap="none" rtlCol="0">
            <a:spAutoFit/>
          </a:bodyPr>
          <a:lstStyle/>
          <a:p>
            <a:r>
              <a:rPr lang="en-GB" sz="3500" dirty="0"/>
              <a:t>Retrieval</a:t>
            </a:r>
          </a:p>
          <a:p>
            <a:endParaRPr lang="en-GB" sz="3500" dirty="0"/>
          </a:p>
          <a:p>
            <a:pPr marL="514350" indent="-514350">
              <a:buAutoNum type="arabicPeriod"/>
            </a:pPr>
            <a:r>
              <a:rPr lang="en-GB" sz="3500" dirty="0"/>
              <a:t>Name the two witches.</a:t>
            </a:r>
          </a:p>
          <a:p>
            <a:pPr marL="514350" indent="-514350">
              <a:buAutoNum type="arabicPeriod"/>
            </a:pPr>
            <a:r>
              <a:rPr lang="en-GB" sz="3500" dirty="0"/>
              <a:t>What was the smell of human blood compared to?</a:t>
            </a:r>
          </a:p>
          <a:p>
            <a:pPr marL="514350" indent="-514350">
              <a:buAutoNum type="arabicPeriod"/>
            </a:pPr>
            <a:r>
              <a:rPr lang="en-GB" sz="3500" dirty="0"/>
              <a:t>Name three things that would have been flying in the air</a:t>
            </a:r>
          </a:p>
          <a:p>
            <a:r>
              <a:rPr lang="en-GB" sz="3500" dirty="0"/>
              <a:t>before the witches returned to the wildwoods. </a:t>
            </a:r>
          </a:p>
          <a:p>
            <a:r>
              <a:rPr lang="en-GB" sz="3500" dirty="0"/>
              <a:t>4. Where did wizard humans keep their babies safe?</a:t>
            </a:r>
          </a:p>
          <a:p>
            <a:r>
              <a:rPr lang="en-GB" sz="3500" dirty="0"/>
              <a:t>5. What was </a:t>
            </a:r>
            <a:r>
              <a:rPr lang="en-GB" sz="3500" dirty="0" err="1"/>
              <a:t>Xar’s</a:t>
            </a:r>
            <a:r>
              <a:rPr lang="en-GB" sz="3500" dirty="0"/>
              <a:t> dangerous secret?</a:t>
            </a:r>
          </a:p>
        </p:txBody>
      </p:sp>
    </p:spTree>
    <p:extLst>
      <p:ext uri="{BB962C8B-B14F-4D97-AF65-F5344CB8AC3E}">
        <p14:creationId xmlns:p14="http://schemas.microsoft.com/office/powerpoint/2010/main" val="35613034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0355A8-E127-4067-8FF1-DC274EE4B4DF}"/>
              </a:ext>
            </a:extLst>
          </p:cNvPr>
          <p:cNvSpPr txBox="1"/>
          <p:nvPr/>
        </p:nvSpPr>
        <p:spPr>
          <a:xfrm>
            <a:off x="683289" y="669267"/>
            <a:ext cx="10209612" cy="6571030"/>
          </a:xfrm>
          <a:prstGeom prst="rect">
            <a:avLst/>
          </a:prstGeom>
          <a:noFill/>
        </p:spPr>
        <p:txBody>
          <a:bodyPr wrap="square" rtlCol="0">
            <a:spAutoFit/>
          </a:bodyPr>
          <a:lstStyle/>
          <a:p>
            <a:r>
              <a:rPr lang="en-GB" sz="3500" dirty="0"/>
              <a:t>Inference</a:t>
            </a:r>
          </a:p>
          <a:p>
            <a:endParaRPr lang="en-GB" sz="3500" dirty="0"/>
          </a:p>
          <a:p>
            <a:pPr marL="514350" indent="-514350">
              <a:buAutoNum type="arabicPeriod"/>
            </a:pPr>
            <a:r>
              <a:rPr lang="en-GB" sz="3500" dirty="0"/>
              <a:t>How do you know that the witches were not around for a while?</a:t>
            </a:r>
          </a:p>
          <a:p>
            <a:pPr marL="514350" indent="-514350">
              <a:buAutoNum type="arabicPeriod"/>
            </a:pPr>
            <a:r>
              <a:rPr lang="en-GB" sz="3500" dirty="0"/>
              <a:t>Which animal would you compare the witches to? Why?</a:t>
            </a:r>
          </a:p>
          <a:p>
            <a:pPr marL="514350" indent="-514350">
              <a:buAutoNum type="arabicPeriod"/>
            </a:pPr>
            <a:r>
              <a:rPr lang="en-GB" sz="3500" dirty="0"/>
              <a:t>How do you know the children were frightened?</a:t>
            </a:r>
          </a:p>
          <a:p>
            <a:pPr marL="514350" indent="-514350">
              <a:buAutoNum type="arabicPeriod"/>
            </a:pPr>
            <a:r>
              <a:rPr lang="en-GB" sz="3500" dirty="0"/>
              <a:t>Why do you think the witches were confused by the smell of magic?</a:t>
            </a:r>
          </a:p>
          <a:p>
            <a:pPr marL="514350" indent="-514350">
              <a:buFontTx/>
              <a:buAutoNum type="arabicPeriod"/>
            </a:pPr>
            <a:r>
              <a:rPr lang="en-GB" sz="3600" dirty="0"/>
              <a:t>Why was Bodkin not a very good bodyguard?</a:t>
            </a:r>
          </a:p>
          <a:p>
            <a:endParaRPr lang="en-GB" sz="3500" dirty="0"/>
          </a:p>
          <a:p>
            <a:pPr marL="514350" indent="-514350">
              <a:buAutoNum type="arabicPeriod"/>
            </a:pPr>
            <a:endParaRPr lang="en-GB" sz="3500" dirty="0"/>
          </a:p>
        </p:txBody>
      </p:sp>
    </p:spTree>
    <p:extLst>
      <p:ext uri="{BB962C8B-B14F-4D97-AF65-F5344CB8AC3E}">
        <p14:creationId xmlns:p14="http://schemas.microsoft.com/office/powerpoint/2010/main" val="6838075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007F16E-4EF3-45FD-A5A0-1A4AA7823AD5}"/>
              </a:ext>
            </a:extLst>
          </p:cNvPr>
          <p:cNvSpPr txBox="1"/>
          <p:nvPr/>
        </p:nvSpPr>
        <p:spPr>
          <a:xfrm>
            <a:off x="934496" y="733530"/>
            <a:ext cx="8391656" cy="3862596"/>
          </a:xfrm>
          <a:prstGeom prst="rect">
            <a:avLst/>
          </a:prstGeom>
          <a:noFill/>
        </p:spPr>
        <p:txBody>
          <a:bodyPr wrap="none" rtlCol="0">
            <a:spAutoFit/>
          </a:bodyPr>
          <a:lstStyle/>
          <a:p>
            <a:r>
              <a:rPr lang="en-GB" sz="3500" dirty="0"/>
              <a:t>Retrieval - answers</a:t>
            </a:r>
          </a:p>
          <a:p>
            <a:endParaRPr lang="en-GB" sz="3500" dirty="0"/>
          </a:p>
          <a:p>
            <a:pPr marL="514350" indent="-514350">
              <a:buAutoNum type="arabicPeriod"/>
            </a:pPr>
            <a:r>
              <a:rPr lang="en-GB" sz="3500" dirty="0" err="1"/>
              <a:t>Ripgrizzle</a:t>
            </a:r>
            <a:r>
              <a:rPr lang="en-GB" sz="3500" dirty="0"/>
              <a:t> and Breakneck</a:t>
            </a:r>
          </a:p>
          <a:p>
            <a:pPr marL="514350" indent="-514350">
              <a:buAutoNum type="arabicPeriod"/>
            </a:pPr>
            <a:r>
              <a:rPr lang="en-GB" sz="3500" dirty="0"/>
              <a:t>A cake baking in the oven</a:t>
            </a:r>
          </a:p>
          <a:p>
            <a:r>
              <a:rPr lang="en-GB" sz="3500" dirty="0"/>
              <a:t>3. </a:t>
            </a:r>
            <a:r>
              <a:rPr lang="en-US" sz="3500" dirty="0"/>
              <a:t>birds, sprites, cockatrices, dragons, </a:t>
            </a:r>
            <a:r>
              <a:rPr lang="en-US" sz="3500" dirty="0" err="1"/>
              <a:t>piskies</a:t>
            </a:r>
            <a:r>
              <a:rPr lang="en-US" sz="3500" dirty="0"/>
              <a:t> </a:t>
            </a:r>
            <a:endParaRPr lang="en-GB" sz="3500" dirty="0"/>
          </a:p>
          <a:p>
            <a:r>
              <a:rPr lang="en-GB" sz="3500" dirty="0"/>
              <a:t>4. </a:t>
            </a:r>
            <a:r>
              <a:rPr lang="en-GB" sz="3500" dirty="0" err="1"/>
              <a:t>Treeforts</a:t>
            </a:r>
            <a:r>
              <a:rPr lang="en-GB" sz="3500" dirty="0"/>
              <a:t> </a:t>
            </a:r>
          </a:p>
          <a:p>
            <a:r>
              <a:rPr lang="en-GB" sz="3500" dirty="0"/>
              <a:t>5. He had stolen some magic from a witch</a:t>
            </a:r>
          </a:p>
        </p:txBody>
      </p:sp>
    </p:spTree>
    <p:extLst>
      <p:ext uri="{BB962C8B-B14F-4D97-AF65-F5344CB8AC3E}">
        <p14:creationId xmlns:p14="http://schemas.microsoft.com/office/powerpoint/2010/main" val="1128165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42D768-C273-4C57-9860-8B72C29D02BE}"/>
              </a:ext>
            </a:extLst>
          </p:cNvPr>
          <p:cNvSpPr txBox="1"/>
          <p:nvPr/>
        </p:nvSpPr>
        <p:spPr>
          <a:xfrm>
            <a:off x="683289" y="669267"/>
            <a:ext cx="10209612" cy="6555641"/>
          </a:xfrm>
          <a:prstGeom prst="rect">
            <a:avLst/>
          </a:prstGeom>
          <a:noFill/>
        </p:spPr>
        <p:txBody>
          <a:bodyPr wrap="square" rtlCol="0">
            <a:spAutoFit/>
          </a:bodyPr>
          <a:lstStyle/>
          <a:p>
            <a:r>
              <a:rPr lang="en-GB" sz="3500" dirty="0"/>
              <a:t>Inference - answers</a:t>
            </a:r>
          </a:p>
          <a:p>
            <a:endParaRPr lang="en-GB" sz="3500" dirty="0"/>
          </a:p>
          <a:p>
            <a:pPr marL="514350" indent="-514350">
              <a:buAutoNum type="arabicPeriod"/>
            </a:pPr>
            <a:r>
              <a:rPr lang="en-GB" sz="2000" dirty="0"/>
              <a:t>It talk about their return to the wildwoods which suggests they have been away.</a:t>
            </a:r>
          </a:p>
          <a:p>
            <a:pPr marL="514350" indent="-514350">
              <a:buAutoNum type="arabicPeriod"/>
            </a:pPr>
            <a:r>
              <a:rPr lang="en-GB" sz="2000" dirty="0"/>
              <a:t>I would compare the witches to a bird as the author uses the word swooping to describe how they move, describes them as fastening their claws into the children and that they would take the children back to their nest. These are all characteristics of a bird. </a:t>
            </a:r>
          </a:p>
          <a:p>
            <a:pPr marL="514350" indent="-514350">
              <a:buAutoNum type="arabicPeriod"/>
            </a:pPr>
            <a:r>
              <a:rPr lang="en-GB" sz="2000" dirty="0"/>
              <a:t>The children were frightened because they were shaking when they were singing so they were perhaps nervous. Also it mentions that they showed ‘false bravery’ which suggests they were pretending to be brave.</a:t>
            </a:r>
          </a:p>
          <a:p>
            <a:pPr marL="514350" indent="-514350">
              <a:buAutoNum type="arabicPeriod"/>
            </a:pPr>
            <a:r>
              <a:rPr lang="en-GB" sz="2000" dirty="0" err="1"/>
              <a:t>Xar</a:t>
            </a:r>
            <a:r>
              <a:rPr lang="en-GB" sz="2000" dirty="0"/>
              <a:t> had stolen the magic so he shouldn’t have had it. He was hiding the magic so the witches couldn’t see it. They might have been confused because they could smell magic but not see it. </a:t>
            </a:r>
          </a:p>
          <a:p>
            <a:pPr marL="514350" indent="-514350">
              <a:buAutoNum type="arabicPeriod"/>
            </a:pPr>
            <a:r>
              <a:rPr lang="en-GB" sz="2000" dirty="0"/>
              <a:t>Bodkin wasn’t a very good bodyguard because he didn’t like to fight and would fall asleep in dangerous situations. He therefore wouldn’t be able to protect Wish if she was in danger. </a:t>
            </a:r>
          </a:p>
          <a:p>
            <a:pPr marL="514350" indent="-514350">
              <a:buAutoNum type="arabicPeriod"/>
            </a:pPr>
            <a:endParaRPr lang="en-GB" sz="2000" dirty="0"/>
          </a:p>
          <a:p>
            <a:pPr marL="514350" indent="-514350">
              <a:buAutoNum type="arabicPeriod"/>
            </a:pPr>
            <a:endParaRPr lang="en-GB" sz="2000" dirty="0"/>
          </a:p>
          <a:p>
            <a:pPr marL="514350" indent="-514350">
              <a:buAutoNum type="arabicPeriod"/>
            </a:pPr>
            <a:endParaRPr lang="en-GB" sz="3500" dirty="0"/>
          </a:p>
          <a:p>
            <a:pPr marL="514350" indent="-514350">
              <a:buAutoNum type="arabicPeriod"/>
            </a:pPr>
            <a:endParaRPr lang="en-GB" sz="3500" dirty="0"/>
          </a:p>
        </p:txBody>
      </p:sp>
    </p:spTree>
    <p:extLst>
      <p:ext uri="{BB962C8B-B14F-4D97-AF65-F5344CB8AC3E}">
        <p14:creationId xmlns:p14="http://schemas.microsoft.com/office/powerpoint/2010/main" val="19172932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TotalTime>
  <Words>555</Words>
  <Application>Microsoft Office PowerPoint</Application>
  <PresentationFormat>Widescreen</PresentationFormat>
  <Paragraphs>71</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Katie Hurst</dc:creator>
  <cp:lastModifiedBy>Katie Hurst</cp:lastModifiedBy>
  <cp:revision>4</cp:revision>
  <dcterms:created xsi:type="dcterms:W3CDTF">2021-01-26T15:46:56Z</dcterms:created>
  <dcterms:modified xsi:type="dcterms:W3CDTF">2021-01-26T16:58:02Z</dcterms:modified>
</cp:coreProperties>
</file>