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4"/>
  </p:sldMasterIdLst>
  <p:notesMasterIdLst>
    <p:notesMasterId r:id="rId18"/>
  </p:notesMasterIdLst>
  <p:sldIdLst>
    <p:sldId id="256" r:id="rId5"/>
    <p:sldId id="258" r:id="rId6"/>
    <p:sldId id="273" r:id="rId7"/>
    <p:sldId id="276" r:id="rId8"/>
    <p:sldId id="259" r:id="rId9"/>
    <p:sldId id="260" r:id="rId10"/>
    <p:sldId id="262" r:id="rId11"/>
    <p:sldId id="261" r:id="rId12"/>
    <p:sldId id="272" r:id="rId13"/>
    <p:sldId id="263" r:id="rId14"/>
    <p:sldId id="270" r:id="rId15"/>
    <p:sldId id="274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14F6F5-B22C-A06B-BD43-3A22E177DD67}" v="8" dt="2025-09-30T15:48:56.2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6109CC-AC2F-4D22-ACCA-2F4BAA63B274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E5072-E899-47B4-BECC-A753F0BAF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599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51639-B2D6-4652-B8C3-1B4C224A7BAF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393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369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961B7-6B89-48AB-966F-622E2788EECC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3806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52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8576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7545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968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555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334A90-EB03-42F3-8859-2C2B2724C058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091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694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997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9/30/2025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79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overeading.co.uk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14325"/>
            <a:ext cx="9144000" cy="1676400"/>
          </a:xfrm>
        </p:spPr>
        <p:txBody>
          <a:bodyPr/>
          <a:lstStyle/>
          <a:p>
            <a:r>
              <a:rPr lang="en-US" dirty="0"/>
              <a:t>Welcome to Year 5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171950"/>
            <a:ext cx="9144000" cy="1085849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2" descr="Meeting your new class collection | 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6" y="2447926"/>
            <a:ext cx="10877550" cy="31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5280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8721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Year 5 Teaching Team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0887" y="2203726"/>
            <a:ext cx="10058400" cy="37871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 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r>
              <a:rPr lang="en-GB" dirty="0"/>
              <a:t>Class Teacher 5DH: Mrs </a:t>
            </a:r>
            <a:r>
              <a:rPr lang="en-GB" dirty="0" err="1"/>
              <a:t>Drakard</a:t>
            </a:r>
            <a:r>
              <a:rPr lang="en-GB" dirty="0"/>
              <a:t> (Mon-Tue) Mrs Hurst (Wed-Fri)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Class Teachers 5SL: Mrs Stewart (Mon-Wed) Mrs Lawson (Thu-Fri</a:t>
            </a:r>
          </a:p>
          <a:p>
            <a:endParaRPr lang="en-GB" dirty="0">
              <a:ea typeface="Calibri"/>
              <a:cs typeface="Calibri"/>
            </a:endParaRPr>
          </a:p>
          <a:p>
            <a:r>
              <a:rPr lang="en-GB" dirty="0">
                <a:ea typeface="Calibri"/>
                <a:cs typeface="Calibri"/>
              </a:rPr>
              <a:t>Mr Chapman – Year 5 support Weds- Fri</a:t>
            </a:r>
          </a:p>
          <a:p>
            <a:endParaRPr lang="en-US" dirty="0"/>
          </a:p>
          <a:p>
            <a:r>
              <a:rPr lang="en-GB" dirty="0"/>
              <a:t>Mrs Reynard: PPA cover 5SL (Tuesday pm) &amp; Fri AM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r>
              <a:rPr lang="en-GB" dirty="0">
                <a:ea typeface="Calibri" panose="020F0502020204030204"/>
                <a:cs typeface="Calibri" panose="020F0502020204030204"/>
              </a:rPr>
              <a:t>Mrs Reynard: PPA cover 5DH (Tuesday am) &amp; Fri PM</a:t>
            </a: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  <a:p>
            <a:endParaRPr lang="en-GB" dirty="0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72441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D15141-0B7E-C98E-F0FA-7B85D78BB03B}"/>
              </a:ext>
            </a:extLst>
          </p:cNvPr>
          <p:cNvSpPr txBox="1"/>
          <p:nvPr/>
        </p:nvSpPr>
        <p:spPr>
          <a:xfrm>
            <a:off x="556532" y="643467"/>
            <a:ext cx="11210925" cy="74483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5DH</a:t>
            </a:r>
            <a:r>
              <a:rPr lang="en-US" sz="32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Time table 2025/26</a:t>
            </a:r>
          </a:p>
        </p:txBody>
      </p:sp>
      <p:pic>
        <p:nvPicPr>
          <p:cNvPr id="6" name="Picture 5" descr="A screen shot of a school schedule&#10;&#10;AI-generated content may be incorrect.">
            <a:extLst>
              <a:ext uri="{FF2B5EF4-FFF2-40B4-BE49-F238E27FC236}">
                <a16:creationId xmlns:a16="http://schemas.microsoft.com/office/drawing/2014/main" id="{EE99E743-EA6E-236D-09A6-EC3001F8E4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240" y="1621594"/>
            <a:ext cx="11476566" cy="458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290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3D15141-0B7E-C98E-F0FA-7B85D78BB03B}"/>
              </a:ext>
            </a:extLst>
          </p:cNvPr>
          <p:cNvSpPr txBox="1"/>
          <p:nvPr/>
        </p:nvSpPr>
        <p:spPr>
          <a:xfrm>
            <a:off x="556532" y="643467"/>
            <a:ext cx="11210925" cy="74483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5SL Time table 2025/26</a:t>
            </a:r>
          </a:p>
        </p:txBody>
      </p:sp>
      <p:pic>
        <p:nvPicPr>
          <p:cNvPr id="2" name="Content Placeholder 1" descr="A school timetable with many colorful squares&#10;&#10;AI-generated content may be incorrect.">
            <a:extLst>
              <a:ext uri="{FF2B5EF4-FFF2-40B4-BE49-F238E27FC236}">
                <a16:creationId xmlns:a16="http://schemas.microsoft.com/office/drawing/2014/main" id="{5F17CB51-8D5E-B312-2F86-A662B91E6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426" y="1429837"/>
            <a:ext cx="11821146" cy="501413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13D15141-0B7E-C98E-F0FA-7B85D78BB03B}"/>
              </a:ext>
            </a:extLst>
          </p:cNvPr>
          <p:cNvSpPr txBox="1"/>
          <p:nvPr/>
        </p:nvSpPr>
        <p:spPr>
          <a:xfrm>
            <a:off x="556532" y="643467"/>
            <a:ext cx="11210925" cy="744836"/>
          </a:xfrm>
          <a:prstGeom prst="rect">
            <a:avLst/>
          </a:prstGeom>
        </p:spPr>
        <p:txBody>
          <a:bodyPr rot="0" spcFirstLastPara="0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5SL Time table 2025/26</a:t>
            </a:r>
          </a:p>
        </p:txBody>
      </p:sp>
    </p:spTree>
    <p:extLst>
      <p:ext uri="{BB962C8B-B14F-4D97-AF65-F5344CB8AC3E}">
        <p14:creationId xmlns:p14="http://schemas.microsoft.com/office/powerpoint/2010/main" val="23175404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92938-BAF2-F24B-C03F-E76E43A85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635" y="133212"/>
            <a:ext cx="11840817" cy="1325563"/>
          </a:xfrm>
        </p:spPr>
        <p:txBody>
          <a:bodyPr>
            <a:normAutofit fontScale="90000"/>
          </a:bodyPr>
          <a:lstStyle/>
          <a:p>
            <a:r>
              <a:rPr lang="en-US" b="1">
                <a:ea typeface="Calibri Light"/>
                <a:cs typeface="Calibri Light"/>
              </a:rPr>
              <a:t>Our curriculum is led by our </a:t>
            </a:r>
            <a:r>
              <a:rPr lang="en-US" b="1" dirty="0">
                <a:solidFill>
                  <a:schemeClr val="accent6">
                    <a:lumMod val="76000"/>
                  </a:schemeClr>
                </a:solidFill>
                <a:ea typeface="Calibri Light"/>
                <a:cs typeface="Calibri Light"/>
              </a:rPr>
              <a:t>science</a:t>
            </a:r>
            <a:r>
              <a:rPr lang="en-US" b="1" dirty="0">
                <a:ea typeface="Calibri Light"/>
                <a:cs typeface="Calibri Light"/>
              </a:rPr>
              <a:t> /</a:t>
            </a:r>
            <a:r>
              <a:rPr lang="en-US" b="1" dirty="0">
                <a:solidFill>
                  <a:srgbClr val="7030A0"/>
                </a:solidFill>
                <a:ea typeface="Calibri Light"/>
                <a:cs typeface="Calibri Light"/>
              </a:rPr>
              <a:t> history</a:t>
            </a:r>
            <a:r>
              <a:rPr lang="en-US" b="1" dirty="0">
                <a:ea typeface="Calibri Light"/>
                <a:cs typeface="Calibri Light"/>
              </a:rPr>
              <a:t> /</a:t>
            </a:r>
            <a:r>
              <a:rPr lang="en-US" b="1" dirty="0">
                <a:solidFill>
                  <a:srgbClr val="0070C0"/>
                </a:solidFill>
                <a:ea typeface="Calibri Light"/>
                <a:cs typeface="Calibri Light"/>
              </a:rPr>
              <a:t> geography</a:t>
            </a:r>
            <a:r>
              <a:rPr lang="en-US" b="1" dirty="0">
                <a:ea typeface="Calibri Light"/>
                <a:cs typeface="Calibri Light"/>
              </a:rPr>
              <a:t> units and our English texts often support these areas.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00E340-5F14-3940-AA98-4D931F363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635" y="1958146"/>
            <a:ext cx="10515600" cy="435133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dirty="0">
                <a:ea typeface="Calibri"/>
                <a:cs typeface="Calibri"/>
              </a:rPr>
              <a:t>Autumn –</a:t>
            </a:r>
            <a:r>
              <a:rPr lang="en-US" dirty="0">
                <a:solidFill>
                  <a:schemeClr val="accent6">
                    <a:lumMod val="76000"/>
                  </a:schemeClr>
                </a:solidFill>
                <a:ea typeface="Calibri"/>
                <a:cs typeface="Calibri"/>
              </a:rPr>
              <a:t> </a:t>
            </a:r>
            <a:r>
              <a:rPr lang="en-US" b="1" dirty="0">
                <a:solidFill>
                  <a:schemeClr val="accent6">
                    <a:lumMod val="76000"/>
                  </a:schemeClr>
                </a:solidFill>
                <a:ea typeface="Calibri"/>
                <a:cs typeface="Calibri"/>
              </a:rPr>
              <a:t>Space</a:t>
            </a:r>
            <a:r>
              <a:rPr lang="en-US" dirty="0">
                <a:ea typeface="Calibri"/>
                <a:cs typeface="Calibri"/>
              </a:rPr>
              <a:t> /</a:t>
            </a:r>
            <a:r>
              <a:rPr lang="en-US" b="1" dirty="0">
                <a:solidFill>
                  <a:srgbClr val="7030A0"/>
                </a:solidFill>
                <a:ea typeface="Calibri"/>
                <a:cs typeface="Calibri"/>
              </a:rPr>
              <a:t> Anglo Saxon and Vikings</a:t>
            </a:r>
            <a:r>
              <a:rPr lang="en-US" dirty="0">
                <a:ea typeface="Calibri"/>
                <a:cs typeface="Calibri"/>
              </a:rPr>
              <a:t> 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Autumn 2 – </a:t>
            </a:r>
            <a:r>
              <a:rPr lang="en-US" b="1" dirty="0">
                <a:solidFill>
                  <a:schemeClr val="accent6">
                    <a:lumMod val="76000"/>
                  </a:schemeClr>
                </a:solidFill>
                <a:ea typeface="Calibri"/>
                <a:cs typeface="Calibri"/>
              </a:rPr>
              <a:t>Materials </a:t>
            </a:r>
            <a:r>
              <a:rPr lang="en-US" b="1" dirty="0">
                <a:solidFill>
                  <a:srgbClr val="7030A0"/>
                </a:solidFill>
                <a:ea typeface="Calibri"/>
                <a:cs typeface="Calibri"/>
              </a:rPr>
              <a:t>/ Anglo Saxon and Vikings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Spring 1 – </a:t>
            </a:r>
            <a:r>
              <a:rPr lang="en-US" b="1" dirty="0">
                <a:solidFill>
                  <a:schemeClr val="accent6">
                    <a:lumMod val="76000"/>
                  </a:schemeClr>
                </a:solidFill>
                <a:ea typeface="Calibri"/>
                <a:cs typeface="Calibri"/>
              </a:rPr>
              <a:t>Materials</a:t>
            </a:r>
            <a:r>
              <a:rPr lang="en-US" dirty="0">
                <a:ea typeface="Calibri"/>
                <a:cs typeface="Calibri"/>
              </a:rPr>
              <a:t> / 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Natural Resources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Spring 2 – </a:t>
            </a:r>
            <a:r>
              <a:rPr lang="en-US" b="1" dirty="0">
                <a:solidFill>
                  <a:schemeClr val="accent6">
                    <a:lumMod val="76000"/>
                  </a:schemeClr>
                </a:solidFill>
                <a:ea typeface="Calibri"/>
                <a:cs typeface="Calibri"/>
              </a:rPr>
              <a:t>Forces /</a:t>
            </a:r>
            <a:r>
              <a:rPr lang="en-US" dirty="0">
                <a:ea typeface="Calibri"/>
                <a:cs typeface="Calibri"/>
              </a:rPr>
              <a:t> 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Spain (Catalonia region)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Summer 1 – </a:t>
            </a:r>
            <a:r>
              <a:rPr lang="en-US" b="1" dirty="0">
                <a:solidFill>
                  <a:schemeClr val="accent6">
                    <a:lumMod val="76000"/>
                  </a:schemeClr>
                </a:solidFill>
                <a:ea typeface="Calibri"/>
                <a:cs typeface="Calibri"/>
              </a:rPr>
              <a:t>Forces</a:t>
            </a:r>
            <a:r>
              <a:rPr lang="en-US" dirty="0">
                <a:ea typeface="Calibri"/>
                <a:cs typeface="Calibri"/>
              </a:rPr>
              <a:t> / </a:t>
            </a:r>
            <a:r>
              <a:rPr lang="en-US" b="1" dirty="0">
                <a:solidFill>
                  <a:srgbClr val="7030A0"/>
                </a:solidFill>
                <a:ea typeface="Calibri"/>
                <a:cs typeface="Calibri"/>
              </a:rPr>
              <a:t>Kingdom of Benin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Summer 2 – </a:t>
            </a:r>
            <a:r>
              <a:rPr lang="en-US" b="1" dirty="0">
                <a:solidFill>
                  <a:schemeClr val="accent6">
                    <a:lumMod val="76000"/>
                  </a:schemeClr>
                </a:solidFill>
                <a:ea typeface="Calibri"/>
                <a:cs typeface="Calibri"/>
              </a:rPr>
              <a:t>Living Things</a:t>
            </a:r>
            <a:r>
              <a:rPr lang="en-US" dirty="0">
                <a:ea typeface="Calibri"/>
                <a:cs typeface="Calibri"/>
              </a:rPr>
              <a:t> /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Settlements</a:t>
            </a:r>
          </a:p>
        </p:txBody>
      </p:sp>
      <p:pic>
        <p:nvPicPr>
          <p:cNvPr id="4" name="Picture 3" descr="Anglo-Saxon Warriors: 10 Things You ...">
            <a:extLst>
              <a:ext uri="{FF2B5EF4-FFF2-40B4-BE49-F238E27FC236}">
                <a16:creationId xmlns:a16="http://schemas.microsoft.com/office/drawing/2014/main" id="{C4286439-30DB-BE0F-E101-8B3C5136A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26637" y="1452976"/>
            <a:ext cx="1990725" cy="2295525"/>
          </a:xfrm>
          <a:prstGeom prst="rect">
            <a:avLst/>
          </a:prstGeom>
        </p:spPr>
      </p:pic>
      <p:pic>
        <p:nvPicPr>
          <p:cNvPr id="5" name="Picture 4" descr="Art of the Kingdom of Benin - Wikipedia">
            <a:extLst>
              <a:ext uri="{FF2B5EF4-FFF2-40B4-BE49-F238E27FC236}">
                <a16:creationId xmlns:a16="http://schemas.microsoft.com/office/drawing/2014/main" id="{51248694-2CB9-3DEE-E0D8-B7E9C03DA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32724" y="4137647"/>
            <a:ext cx="1866900" cy="2447925"/>
          </a:xfrm>
          <a:prstGeom prst="rect">
            <a:avLst/>
          </a:prstGeom>
        </p:spPr>
      </p:pic>
      <p:pic>
        <p:nvPicPr>
          <p:cNvPr id="7" name="Picture 6" descr="Essay on Natural Resources for Students ...">
            <a:extLst>
              <a:ext uri="{FF2B5EF4-FFF2-40B4-BE49-F238E27FC236}">
                <a16:creationId xmlns:a16="http://schemas.microsoft.com/office/drawing/2014/main" id="{3EBE904E-279C-A129-F1A3-C4B82BCA37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409" y="3284266"/>
            <a:ext cx="2867025" cy="1590675"/>
          </a:xfrm>
          <a:prstGeom prst="rect">
            <a:avLst/>
          </a:prstGeom>
        </p:spPr>
      </p:pic>
      <p:pic>
        <p:nvPicPr>
          <p:cNvPr id="6" name="Picture 5" descr="A planet earth in space&#10;&#10;AI-generated content may be incorrect.">
            <a:extLst>
              <a:ext uri="{FF2B5EF4-FFF2-40B4-BE49-F238E27FC236}">
                <a16:creationId xmlns:a16="http://schemas.microsoft.com/office/drawing/2014/main" id="{89CC5070-F859-CDFF-FE6D-CF5E35C82D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0562" y="1165734"/>
            <a:ext cx="2667000" cy="1943100"/>
          </a:xfrm>
          <a:prstGeom prst="rect">
            <a:avLst/>
          </a:prstGeom>
        </p:spPr>
      </p:pic>
      <p:pic>
        <p:nvPicPr>
          <p:cNvPr id="8" name="Picture 7" descr="A green plant in a pot&#10;&#10;AI-generated content may be incorrect.">
            <a:extLst>
              <a:ext uri="{FF2B5EF4-FFF2-40B4-BE49-F238E27FC236}">
                <a16:creationId xmlns:a16="http://schemas.microsoft.com/office/drawing/2014/main" id="{E9B6AC80-4887-C44F-DEB2-32B525236E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7190" y="5059630"/>
            <a:ext cx="1527552" cy="154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69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12C63567-9A18-430B-817B-152D609F5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7C3A27-123D-C9A6-7C0E-44E00A2C8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64019" y="166551"/>
            <a:ext cx="5448440" cy="1133353"/>
          </a:xfrm>
        </p:spPr>
        <p:txBody>
          <a:bodyPr>
            <a:normAutofit/>
          </a:bodyPr>
          <a:lstStyle/>
          <a:p>
            <a:r>
              <a:rPr lang="en-US" sz="4000" b="1" dirty="0">
                <a:ea typeface="Calibri Light"/>
                <a:cs typeface="Calibri Light"/>
              </a:rPr>
              <a:t>Curriculum enrichment</a:t>
            </a:r>
          </a:p>
        </p:txBody>
      </p:sp>
      <p:pic>
        <p:nvPicPr>
          <p:cNvPr id="8" name="Picture 7" descr="A collage of a person with glasses&#10;&#10;AI-generated content may be incorrect.">
            <a:extLst>
              <a:ext uri="{FF2B5EF4-FFF2-40B4-BE49-F238E27FC236}">
                <a16:creationId xmlns:a16="http://schemas.microsoft.com/office/drawing/2014/main" id="{6D357D19-DE4B-324A-F7CE-4F628AE22F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176" b="4"/>
          <a:stretch>
            <a:fillRect/>
          </a:stretch>
        </p:blipFill>
        <p:spPr>
          <a:xfrm>
            <a:off x="20" y="10"/>
            <a:ext cx="3003103" cy="3912881"/>
          </a:xfrm>
          <a:prstGeom prst="rect">
            <a:avLst/>
          </a:prstGeom>
        </p:spPr>
      </p:pic>
      <p:pic>
        <p:nvPicPr>
          <p:cNvPr id="6" name="Picture 5" descr="Viking Workshop - HISTORIC WORKSHOPS">
            <a:extLst>
              <a:ext uri="{FF2B5EF4-FFF2-40B4-BE49-F238E27FC236}">
                <a16:creationId xmlns:a16="http://schemas.microsoft.com/office/drawing/2014/main" id="{35EAFDB2-8482-1C19-7E78-50445211C61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8008" r="10699"/>
          <a:stretch>
            <a:fillRect/>
          </a:stretch>
        </p:blipFill>
        <p:spPr>
          <a:xfrm>
            <a:off x="3180257" y="10"/>
            <a:ext cx="3016307" cy="2223328"/>
          </a:xfrm>
          <a:prstGeom prst="rect">
            <a:avLst/>
          </a:prstGeom>
        </p:spPr>
      </p:pic>
      <p:pic>
        <p:nvPicPr>
          <p:cNvPr id="7" name="Picture 6" descr="Ancient Greeks ...">
            <a:extLst>
              <a:ext uri="{FF2B5EF4-FFF2-40B4-BE49-F238E27FC236}">
                <a16:creationId xmlns:a16="http://schemas.microsoft.com/office/drawing/2014/main" id="{B0992440-1810-0FB6-6687-ADBEA95D7DE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649" r="17380" b="2"/>
          <a:stretch>
            <a:fillRect/>
          </a:stretch>
        </p:blipFill>
        <p:spPr>
          <a:xfrm>
            <a:off x="-1" y="4079988"/>
            <a:ext cx="3003123" cy="2778013"/>
          </a:xfrm>
          <a:prstGeom prst="rect">
            <a:avLst/>
          </a:prstGeom>
        </p:spPr>
      </p:pic>
      <p:pic>
        <p:nvPicPr>
          <p:cNvPr id="5" name="Picture 4" descr="Leeds Mobile Planetarium. Wonderful ...">
            <a:extLst>
              <a:ext uri="{FF2B5EF4-FFF2-40B4-BE49-F238E27FC236}">
                <a16:creationId xmlns:a16="http://schemas.microsoft.com/office/drawing/2014/main" id="{60E5D53A-2B94-73E2-0595-9AE86072A81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7817" r="-1" b="-1"/>
          <a:stretch>
            <a:fillRect/>
          </a:stretch>
        </p:blipFill>
        <p:spPr>
          <a:xfrm>
            <a:off x="3180256" y="2395057"/>
            <a:ext cx="3016307" cy="2055326"/>
          </a:xfrm>
          <a:prstGeom prst="rect">
            <a:avLst/>
          </a:prstGeom>
        </p:spPr>
      </p:pic>
      <p:pic>
        <p:nvPicPr>
          <p:cNvPr id="4" name="Picture 3" descr="Outdoor Education | High Adventure |Cowling">
            <a:extLst>
              <a:ext uri="{FF2B5EF4-FFF2-40B4-BE49-F238E27FC236}">
                <a16:creationId xmlns:a16="http://schemas.microsoft.com/office/drawing/2014/main" id="{98C8E9FD-3F0E-1F6F-2D42-6518A758AFD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35" r="7005"/>
          <a:stretch>
            <a:fillRect/>
          </a:stretch>
        </p:blipFill>
        <p:spPr>
          <a:xfrm>
            <a:off x="3180257" y="4629236"/>
            <a:ext cx="3016307" cy="222876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A9854-AB4E-2D9B-4109-CCAE3D6C47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64019" y="1291420"/>
            <a:ext cx="5450910" cy="538357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ea typeface="Calibri"/>
                <a:cs typeface="Calibri"/>
              </a:rPr>
              <a:t>Wonderdome</a:t>
            </a:r>
            <a:r>
              <a:rPr lang="en-US" sz="2400" dirty="0">
                <a:ea typeface="Calibri"/>
                <a:cs typeface="Calibri"/>
              </a:rPr>
              <a:t> (October 24)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 dirty="0">
                <a:ea typeface="Calibri"/>
                <a:cs typeface="Calibri"/>
              </a:rPr>
              <a:t>The Pieces Project (Teamwork) - 22/9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 dirty="0">
                <a:ea typeface="Calibri"/>
                <a:cs typeface="Calibri"/>
              </a:rPr>
              <a:t>Viking workshop (date tbc)</a:t>
            </a:r>
            <a:endParaRPr lang="en-US" sz="2400" baseline="30000">
              <a:ea typeface="Calibri"/>
              <a:cs typeface="Calibri"/>
            </a:endParaRP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 dirty="0">
                <a:ea typeface="Calibri"/>
                <a:cs typeface="Calibri"/>
              </a:rPr>
              <a:t>High Adventure Residential</a:t>
            </a:r>
          </a:p>
          <a:p>
            <a:pPr marL="0" indent="0">
              <a:buNone/>
            </a:pPr>
            <a:r>
              <a:rPr lang="en-US" sz="2400" dirty="0">
                <a:ea typeface="Calibri"/>
                <a:cs typeface="Calibri"/>
              </a:rPr>
              <a:t>23-25 March 2025 (separate meeting)</a:t>
            </a:r>
          </a:p>
          <a:p>
            <a:pPr marL="0" indent="0">
              <a:buNone/>
            </a:pPr>
            <a:endParaRPr lang="en-US" sz="2400" dirty="0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sz="2400" dirty="0">
                <a:ea typeface="Calibri"/>
                <a:cs typeface="Calibri"/>
              </a:rPr>
              <a:t>Kingdom of Benin drama workshop – date tbc – after Easter holiday</a:t>
            </a:r>
          </a:p>
          <a:p>
            <a:pPr marL="0" indent="0">
              <a:buNone/>
            </a:pPr>
            <a:endParaRPr lang="en-US" sz="1600">
              <a:ea typeface="Calibri"/>
              <a:cs typeface="Calibri"/>
            </a:endParaRPr>
          </a:p>
          <a:p>
            <a:pPr marL="0" indent="0">
              <a:buNone/>
            </a:pPr>
            <a:endParaRPr lang="en-US" sz="16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57815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49876-D28D-4B36-C6A6-6B6F4B58C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302" y="200261"/>
            <a:ext cx="4597747" cy="743769"/>
          </a:xfrm>
        </p:spPr>
        <p:txBody>
          <a:bodyPr anchor="b">
            <a:normAutofit/>
          </a:bodyPr>
          <a:lstStyle/>
          <a:p>
            <a:r>
              <a:rPr lang="en-US" sz="3200" b="1" err="1">
                <a:ea typeface="Calibri Light"/>
                <a:cs typeface="Calibri Light"/>
              </a:rPr>
              <a:t>Maths</a:t>
            </a:r>
            <a:r>
              <a:rPr lang="en-US" sz="3200" b="1" dirty="0">
                <a:ea typeface="Calibri Light"/>
                <a:cs typeface="Calibri Light"/>
              </a:rPr>
              <a:t> in Year 5</a:t>
            </a:r>
            <a:endParaRPr lang="en-US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90D1C-0C5F-BB97-1232-84CB449CA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5" y="1258280"/>
            <a:ext cx="6089588" cy="525197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 dirty="0">
                <a:ea typeface="Calibri"/>
                <a:cs typeface="Calibri"/>
              </a:rPr>
              <a:t>Sets based on NFER scores and teacher judgements. </a:t>
            </a:r>
          </a:p>
          <a:p>
            <a:r>
              <a:rPr lang="en-US" sz="3600" dirty="0">
                <a:ea typeface="Calibri"/>
                <a:cs typeface="Calibri"/>
              </a:rPr>
              <a:t>Targeted support.</a:t>
            </a:r>
          </a:p>
          <a:p>
            <a:r>
              <a:rPr lang="en-US" sz="3600" dirty="0">
                <a:ea typeface="Calibri"/>
                <a:cs typeface="Calibri"/>
              </a:rPr>
              <a:t>White Rose scheme of learning supplement with additional resources </a:t>
            </a:r>
            <a:r>
              <a:rPr lang="en-US" sz="3600" err="1">
                <a:ea typeface="Calibri"/>
                <a:cs typeface="Calibri"/>
              </a:rPr>
              <a:t>e.g</a:t>
            </a:r>
            <a:r>
              <a:rPr lang="en-US" sz="3600" dirty="0">
                <a:ea typeface="Calibri"/>
                <a:cs typeface="Calibri"/>
              </a:rPr>
              <a:t> I see reasoning, NCETM.</a:t>
            </a:r>
          </a:p>
          <a:p>
            <a:pPr marL="0" indent="0">
              <a:buNone/>
            </a:pPr>
            <a:endParaRPr lang="en-US" sz="1700" dirty="0">
              <a:ea typeface="Calibri"/>
              <a:cs typeface="Calibri"/>
            </a:endParaRPr>
          </a:p>
          <a:p>
            <a:endParaRPr lang="en-US" sz="1700">
              <a:ea typeface="Calibri"/>
              <a:cs typeface="Calibri"/>
            </a:endParaRPr>
          </a:p>
          <a:p>
            <a:endParaRPr lang="en-US" sz="1700">
              <a:ea typeface="Calibri"/>
              <a:cs typeface="Calibri"/>
            </a:endParaRPr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E13F798B-066F-E96B-D36A-2B3D4964504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" t="11111" r="8786" b="4089"/>
          <a:stretch/>
        </p:blipFill>
        <p:spPr>
          <a:xfrm>
            <a:off x="6383131" y="564741"/>
            <a:ext cx="5319062" cy="2782131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FD67D68-9B83-C338-8342-3348D8F22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E397F34-6B84-0D3B-0F29-B1D134B3B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BD98075-BFC1-BE9C-7FB7-23FE55E43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Picture 5" descr="A comparison of a graph&#10;&#10;Description automatically generated">
            <a:extLst>
              <a:ext uri="{FF2B5EF4-FFF2-40B4-BE49-F238E27FC236}">
                <a16:creationId xmlns:a16="http://schemas.microsoft.com/office/drawing/2014/main" id="{2817D267-F018-C4DA-5022-8A82E330C4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8229" y="3770588"/>
            <a:ext cx="5332759" cy="1470302"/>
          </a:xfrm>
          <a:prstGeom prst="rect">
            <a:avLst/>
          </a:prstGeom>
        </p:spPr>
      </p:pic>
      <p:pic>
        <p:nvPicPr>
          <p:cNvPr id="7" name="Picture 6" descr="A logo for a company&#10;&#10;Description automatically generated">
            <a:extLst>
              <a:ext uri="{FF2B5EF4-FFF2-40B4-BE49-F238E27FC236}">
                <a16:creationId xmlns:a16="http://schemas.microsoft.com/office/drawing/2014/main" id="{C8147F3F-DC42-C2CB-E5BC-69573CC898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5741" y="5540789"/>
            <a:ext cx="20193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417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E9B43-53AD-7878-B445-E044FBA4D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852" y="690"/>
            <a:ext cx="10515600" cy="1325563"/>
          </a:xfrm>
        </p:spPr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Homework for Year 5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4F00E-2D16-EBC6-4456-0A5BCDEE1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852" y="1306581"/>
            <a:ext cx="11630991" cy="5278990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b="1" dirty="0">
                <a:ea typeface="Calibri"/>
                <a:cs typeface="Calibri"/>
              </a:rPr>
              <a:t>Reading</a:t>
            </a:r>
            <a:r>
              <a:rPr lang="en-US" dirty="0">
                <a:ea typeface="Calibri"/>
                <a:cs typeface="Calibri"/>
              </a:rPr>
              <a:t> – up to 20 mins per day </a:t>
            </a:r>
            <a:r>
              <a:rPr lang="en-US" b="1" dirty="0">
                <a:ea typeface="Calibri"/>
                <a:cs typeface="Calibri"/>
              </a:rPr>
              <a:t>recommended</a:t>
            </a:r>
            <a:r>
              <a:rPr lang="en-US" dirty="0">
                <a:ea typeface="Calibri"/>
                <a:cs typeface="Calibri"/>
              </a:rPr>
              <a:t>. Books given out at school (scheme, free choice, </a:t>
            </a:r>
            <a:r>
              <a:rPr lang="en-US" err="1">
                <a:ea typeface="Calibri"/>
                <a:cs typeface="Calibri"/>
              </a:rPr>
              <a:t>Bookflix</a:t>
            </a:r>
            <a:r>
              <a:rPr lang="en-US" dirty="0">
                <a:ea typeface="Calibri"/>
                <a:cs typeface="Calibri"/>
              </a:rPr>
              <a:t>) should be brought to school each day. Reading should be recorded in the reading diary which will be checked on a 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Wednesday</a:t>
            </a:r>
            <a:r>
              <a:rPr lang="en-US" dirty="0">
                <a:ea typeface="Calibri"/>
                <a:cs typeface="Calibri"/>
              </a:rPr>
              <a:t>.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b="1" dirty="0" err="1">
                <a:ea typeface="Calibri"/>
                <a:cs typeface="Calibri"/>
              </a:rPr>
              <a:t>Maths</a:t>
            </a:r>
            <a:r>
              <a:rPr lang="en-US" dirty="0">
                <a:ea typeface="Calibri"/>
                <a:cs typeface="Calibri"/>
              </a:rPr>
              <a:t> – homework will be set on Mathletics on a 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Friday</a:t>
            </a:r>
            <a:r>
              <a:rPr lang="en-US" dirty="0">
                <a:ea typeface="Calibri"/>
                <a:cs typeface="Calibri"/>
              </a:rPr>
              <a:t> to be completed by the following Friday. We suggest logging on to TTRS little and often to refresh multiplication facts and continue to learn any that are not secure. </a:t>
            </a:r>
          </a:p>
          <a:p>
            <a:endParaRPr lang="en-US" dirty="0">
              <a:ea typeface="Calibri"/>
              <a:cs typeface="Calibri"/>
            </a:endParaRPr>
          </a:p>
          <a:p>
            <a:r>
              <a:rPr lang="en-US" b="1" dirty="0">
                <a:ea typeface="Calibri"/>
                <a:cs typeface="Calibri"/>
              </a:rPr>
              <a:t>Spellings </a:t>
            </a:r>
            <a:r>
              <a:rPr lang="en-US" dirty="0">
                <a:ea typeface="Calibri"/>
                <a:cs typeface="Calibri"/>
              </a:rPr>
              <a:t>– 10 spellings* will be taught and sent home on a 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Friday</a:t>
            </a:r>
            <a:r>
              <a:rPr lang="en-US" dirty="0">
                <a:ea typeface="Calibri"/>
                <a:cs typeface="Calibri"/>
              </a:rPr>
              <a:t> for the children to learn and be tested the following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 Friday</a:t>
            </a:r>
            <a:r>
              <a:rPr lang="en-US" dirty="0">
                <a:ea typeface="Calibri"/>
                <a:cs typeface="Calibri"/>
              </a:rPr>
              <a:t>.</a:t>
            </a:r>
          </a:p>
          <a:p>
            <a:pPr marL="0" indent="0">
              <a:buNone/>
            </a:pPr>
            <a:r>
              <a:rPr lang="en-US" dirty="0">
                <a:ea typeface="Calibri"/>
                <a:cs typeface="Calibri"/>
              </a:rPr>
              <a:t>   </a:t>
            </a:r>
            <a:r>
              <a:rPr lang="en-US" i="1" dirty="0">
                <a:ea typeface="Calibri"/>
                <a:cs typeface="Calibri"/>
              </a:rPr>
              <a:t>*sometimes spellings are differentiated with agreement by teacher/parent.</a:t>
            </a:r>
          </a:p>
          <a:p>
            <a:pPr marL="0" indent="0">
              <a:buNone/>
            </a:pPr>
            <a:endParaRPr lang="en-US" i="1" dirty="0">
              <a:ea typeface="Calibri"/>
              <a:cs typeface="Calibri"/>
            </a:endParaRPr>
          </a:p>
          <a:p>
            <a:r>
              <a:rPr lang="en-US" b="1" dirty="0">
                <a:ea typeface="Calibri"/>
                <a:cs typeface="Calibri"/>
              </a:rPr>
              <a:t>Key skills (SPAG) / Reading challenge</a:t>
            </a:r>
            <a:r>
              <a:rPr lang="en-US" i="1" dirty="0">
                <a:ea typeface="Calibri"/>
                <a:cs typeface="Calibri"/>
              </a:rPr>
              <a:t> – </a:t>
            </a:r>
            <a:r>
              <a:rPr lang="en-US" dirty="0">
                <a:ea typeface="Calibri"/>
                <a:cs typeface="Calibri"/>
              </a:rPr>
              <a:t>sent home on 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Friday</a:t>
            </a:r>
            <a:r>
              <a:rPr lang="en-US" dirty="0">
                <a:ea typeface="Calibri"/>
                <a:cs typeface="Calibri"/>
              </a:rPr>
              <a:t> to be handed by the following </a:t>
            </a:r>
            <a:r>
              <a:rPr lang="en-US" b="1" dirty="0">
                <a:solidFill>
                  <a:srgbClr val="0070C0"/>
                </a:solidFill>
                <a:ea typeface="Calibri"/>
                <a:cs typeface="Calibri"/>
              </a:rPr>
              <a:t>Friday</a:t>
            </a:r>
            <a:r>
              <a:rPr lang="en-US" dirty="0">
                <a:ea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3168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E9B43-53AD-7878-B445-E044FBA4DC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852" y="690"/>
            <a:ext cx="10515600" cy="1325563"/>
          </a:xfrm>
        </p:spPr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Helping your child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4F00E-2D16-EBC6-4456-0A5BCDEE1F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852" y="1306581"/>
            <a:ext cx="11630991" cy="527899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dirty="0">
                <a:ea typeface="Calibri"/>
                <a:cs typeface="Calibri"/>
              </a:rPr>
              <a:t>Please keep reading to your child and listen to them read, even if you think they are fluent readers.</a:t>
            </a:r>
          </a:p>
          <a:p>
            <a:r>
              <a:rPr lang="en-US" sz="3200" dirty="0">
                <a:ea typeface="Calibri"/>
                <a:cs typeface="Calibri"/>
              </a:rPr>
              <a:t>Websites – </a:t>
            </a:r>
            <a:r>
              <a:rPr lang="en-US" sz="3200" dirty="0">
                <a:ea typeface="Calibri"/>
                <a:cs typeface="Calibri"/>
                <a:hlinkClick r:id="rId2"/>
              </a:rPr>
              <a:t>www.lovereading.co.uk</a:t>
            </a:r>
            <a:endParaRPr lang="en-US" sz="3200" dirty="0">
              <a:ea typeface="Calibri"/>
              <a:cs typeface="Calibri"/>
            </a:endParaRPr>
          </a:p>
          <a:p>
            <a:r>
              <a:rPr lang="en-US" sz="3200" dirty="0">
                <a:ea typeface="Calibri"/>
                <a:cs typeface="Calibri"/>
              </a:rPr>
              <a:t>Times tables practice to support multiplication/division/fractions.</a:t>
            </a:r>
          </a:p>
          <a:p>
            <a:endParaRPr lang="en-US" sz="3200" dirty="0">
              <a:ea typeface="Calibri"/>
              <a:cs typeface="Calibri"/>
            </a:endParaRPr>
          </a:p>
          <a:p>
            <a:r>
              <a:rPr lang="en-US" sz="3200" dirty="0">
                <a:ea typeface="Calibri"/>
                <a:cs typeface="Calibri"/>
              </a:rPr>
              <a:t>Speak to us if any issues with home learning. </a:t>
            </a:r>
          </a:p>
          <a:p>
            <a:endParaRPr lang="en-US" b="1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5792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0B06E931-73DE-18D7-B5E5-FA377C786459}"/>
              </a:ext>
            </a:extLst>
          </p:cNvPr>
          <p:cNvSpPr txBox="1">
            <a:spLocks/>
          </p:cNvSpPr>
          <p:nvPr/>
        </p:nvSpPr>
        <p:spPr>
          <a:xfrm>
            <a:off x="239643" y="5873611"/>
            <a:ext cx="11719339" cy="9832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i="1" dirty="0">
                <a:ea typeface="Calibri Light"/>
                <a:cs typeface="Calibri Light"/>
              </a:rPr>
              <a:t>* – sometimes reasonable adjustments are made to take into account the needs of individual children. Where this happens, these are agreed with parents.</a:t>
            </a:r>
          </a:p>
        </p:txBody>
      </p:sp>
      <p:pic>
        <p:nvPicPr>
          <p:cNvPr id="6" name="Picture 5" descr="A diagram of a school behavior&#10;&#10;Description automatically generated">
            <a:extLst>
              <a:ext uri="{FF2B5EF4-FFF2-40B4-BE49-F238E27FC236}">
                <a16:creationId xmlns:a16="http://schemas.microsoft.com/office/drawing/2014/main" id="{0F7B65F7-CB75-B53C-AB3F-0909CEF0E9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13"/>
            <a:ext cx="12192000" cy="599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879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73103-8466-1DC5-B55A-2FED881CD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287" y="276777"/>
            <a:ext cx="10515600" cy="1325563"/>
          </a:xfrm>
        </p:spPr>
        <p:txBody>
          <a:bodyPr/>
          <a:lstStyle/>
          <a:p>
            <a:r>
              <a:rPr lang="en-US" b="1" dirty="0"/>
              <a:t>Restorative practice approach.</a:t>
            </a:r>
          </a:p>
        </p:txBody>
      </p:sp>
      <p:pic>
        <p:nvPicPr>
          <p:cNvPr id="4" name="Content Placeholder 3" descr="A group of cartoon characters with white speech bubbles&#10;&#10;Description automatically generated">
            <a:extLst>
              <a:ext uri="{FF2B5EF4-FFF2-40B4-BE49-F238E27FC236}">
                <a16:creationId xmlns:a16="http://schemas.microsoft.com/office/drawing/2014/main" id="{EFEE213C-C831-1C24-5939-A0DB6E28E9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2339" y="1368763"/>
            <a:ext cx="5772150" cy="494347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B5D98DB-09C7-10F8-4D5F-8D704FC5502A}"/>
              </a:ext>
            </a:extLst>
          </p:cNvPr>
          <p:cNvSpPr txBox="1"/>
          <p:nvPr/>
        </p:nvSpPr>
        <p:spPr>
          <a:xfrm>
            <a:off x="7416800" y="1587500"/>
            <a:ext cx="4556760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/>
              <a:t>What is it?</a:t>
            </a:r>
          </a:p>
          <a:p>
            <a:endParaRPr lang="en-US" sz="3600" dirty="0"/>
          </a:p>
          <a:p>
            <a:r>
              <a:rPr lang="en-US" sz="3600" dirty="0"/>
              <a:t>When can we use it?</a:t>
            </a:r>
          </a:p>
          <a:p>
            <a:endParaRPr lang="en-US"/>
          </a:p>
          <a:p>
            <a:endParaRPr lang="en-US" dirty="0"/>
          </a:p>
          <a:p>
            <a:r>
              <a:rPr lang="en-US" sz="3600" dirty="0"/>
              <a:t>Why is it useful?</a:t>
            </a:r>
          </a:p>
          <a:p>
            <a:endParaRPr lang="en-US" sz="3600" dirty="0"/>
          </a:p>
          <a:p>
            <a:r>
              <a:rPr lang="en-US" sz="3600" dirty="0"/>
              <a:t>Does it always work? 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865721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44007-54B5-1D06-CD42-7943545CB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669" y="388938"/>
            <a:ext cx="10515600" cy="1325563"/>
          </a:xfrm>
        </p:spPr>
        <p:txBody>
          <a:bodyPr/>
          <a:lstStyle/>
          <a:p>
            <a:r>
              <a:rPr lang="en-GB" dirty="0">
                <a:ea typeface="Calibri Light"/>
                <a:cs typeface="Calibri Light"/>
              </a:rPr>
              <a:t>Uniform reminder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E638C-048B-10F2-355E-B47298495D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25" y="1706563"/>
            <a:ext cx="11563349" cy="475615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3200" dirty="0">
                <a:ea typeface="Calibri"/>
                <a:cs typeface="Calibri"/>
              </a:rPr>
              <a:t>Black shoes – no trainers unless PE day.</a:t>
            </a:r>
          </a:p>
          <a:p>
            <a:r>
              <a:rPr lang="en-GB" sz="3200" dirty="0">
                <a:ea typeface="Calibri"/>
                <a:cs typeface="Calibri"/>
              </a:rPr>
              <a:t>Earrings – small studs, no hoops – must be removed for PE (or taped)</a:t>
            </a:r>
          </a:p>
          <a:p>
            <a:r>
              <a:rPr lang="en-GB" sz="3200" dirty="0">
                <a:ea typeface="Calibri"/>
                <a:cs typeface="Calibri"/>
              </a:rPr>
              <a:t>School jumper/cardigan.</a:t>
            </a:r>
            <a:endParaRPr lang="en-GB" sz="3600" dirty="0">
              <a:ea typeface="Calibri"/>
              <a:cs typeface="Calibri"/>
            </a:endParaRPr>
          </a:p>
          <a:p>
            <a:r>
              <a:rPr lang="en-GB" sz="3200" dirty="0">
                <a:ea typeface="Calibri"/>
                <a:cs typeface="Calibri"/>
              </a:rPr>
              <a:t>PE tops – school PE top / or plain black.</a:t>
            </a:r>
          </a:p>
          <a:p>
            <a:endParaRPr lang="en-GB" sz="3200" dirty="0">
              <a:ea typeface="Calibri"/>
              <a:cs typeface="Calibri"/>
            </a:endParaRPr>
          </a:p>
          <a:p>
            <a:r>
              <a:rPr lang="en-GB" sz="3200" dirty="0">
                <a:ea typeface="Calibri"/>
                <a:cs typeface="Calibri"/>
              </a:rPr>
              <a:t>Please name your child's uniform!</a:t>
            </a:r>
          </a:p>
          <a:p>
            <a:endParaRPr lang="en-GB" sz="3200" dirty="0">
              <a:ea typeface="Calibri"/>
              <a:cs typeface="Calibri"/>
            </a:endParaRPr>
          </a:p>
          <a:p>
            <a:r>
              <a:rPr lang="en-GB" sz="3200" dirty="0">
                <a:ea typeface="Calibri"/>
                <a:cs typeface="Calibri"/>
              </a:rPr>
              <a:t>Uniform accommodations need to be agreed with Mrs Colbourn.</a:t>
            </a:r>
          </a:p>
          <a:p>
            <a:endParaRPr lang="en-GB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46614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DB66E-E75E-F4DB-DE04-71697EF56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17995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ea typeface="Calibri Light"/>
                <a:cs typeface="Calibri Light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068923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f980095-c64f-4200-a35e-582792c15d1b" xsi:nil="true"/>
    <lcf76f155ced4ddcb4097134ff3c332f xmlns="c33964d2-6d9a-4247-9884-90d18e3fe564">
      <Terms xmlns="http://schemas.microsoft.com/office/infopath/2007/PartnerControls"/>
    </lcf76f155ced4ddcb4097134ff3c332f>
    <SharedWithUsers xmlns="4f980095-c64f-4200-a35e-582792c15d1b">
      <UserInfo>
        <DisplayName>Conor McKeown</DisplayName>
        <AccountId>2318</AccountId>
        <AccountType/>
      </UserInfo>
      <UserInfo>
        <DisplayName>Corrina Stewart</DisplayName>
        <AccountId>2320</AccountId>
        <AccountType/>
      </UserInfo>
    </SharedWithUsers>
    <FileHash xmlns="c33964d2-6d9a-4247-9884-90d18e3fe564">22ccbd837a4e3f71bf2f3e6daa7d3a452713c2a3</FileHash>
    <UniqueSourceRef xmlns="c33964d2-6d9a-4247-9884-90d18e3fe564" xsi:nil="true"/>
    <CloudMigratorVersion xmlns="c33964d2-6d9a-4247-9884-90d18e3fe564">3.40.8.0</CloudMigratorVersion>
    <CloudMigratorOriginId xmlns="c33964d2-6d9a-4247-9884-90d18e3fe564">f006aa03-739d-46d8-9f0c-5df6919c065f</CloudMigratorOriginId>
    <Notes xmlns="c33964d2-6d9a-4247-9884-90d18e3fe56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6D83F2762AAC46BA006F5F0CFE2318" ma:contentTypeVersion="21" ma:contentTypeDescription="Create a new document." ma:contentTypeScope="" ma:versionID="79e539bf86c6208ebc87e9834723f26b">
  <xsd:schema xmlns:xsd="http://www.w3.org/2001/XMLSchema" xmlns:xs="http://www.w3.org/2001/XMLSchema" xmlns:p="http://schemas.microsoft.com/office/2006/metadata/properties" xmlns:ns2="c33964d2-6d9a-4247-9884-90d18e3fe564" xmlns:ns3="4f980095-c64f-4200-a35e-582792c15d1b" targetNamespace="http://schemas.microsoft.com/office/2006/metadata/properties" ma:root="true" ma:fieldsID="6c29707fb2a47501d39e186b96e5fd1c" ns2:_="" ns3:_="">
    <xsd:import namespace="c33964d2-6d9a-4247-9884-90d18e3fe564"/>
    <xsd:import namespace="4f980095-c64f-4200-a35e-582792c15d1b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Note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3964d2-6d9a-4247-9884-90d18e3fe564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0048f24-a0d2-4b03-a8df-6277a0d6c7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Notes" ma:index="26" nillable="true" ma:displayName="Notes" ma:description="Resources up until Wednesday to use as and when." ma:format="Dropdown" ma:internalName="Notes">
      <xsd:simpleType>
        <xsd:restriction base="dms:Note">
          <xsd:maxLength value="255"/>
        </xsd:restriction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80095-c64f-4200-a35e-582792c15d1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f79f342-5b2a-4548-9d29-539efabc60a7}" ma:internalName="TaxCatchAll" ma:showField="CatchAllData" ma:web="4f980095-c64f-4200-a35e-582792c15d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D476967-D611-4C11-AD5D-F33C0F6FD0A5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c33964d2-6d9a-4247-9884-90d18e3fe564"/>
    <ds:schemaRef ds:uri="4f980095-c64f-4200-a35e-582792c15d1b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F16B30A-8D03-40F9-980A-DE0E07A122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2D8F54-3E34-4969-BE40-CDC2E0CD4A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3964d2-6d9a-4247-9884-90d18e3fe564"/>
    <ds:schemaRef ds:uri="4f980095-c64f-4200-a35e-582792c15d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</TotalTime>
  <Words>527</Words>
  <Application>Microsoft Office PowerPoint</Application>
  <PresentationFormat>Widescreen</PresentationFormat>
  <Paragraphs>61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Welcome to Year 5 </vt:lpstr>
      <vt:lpstr>Year 5 Teaching Team  </vt:lpstr>
      <vt:lpstr>PowerPoint Presentation</vt:lpstr>
      <vt:lpstr>PowerPoint Presentation</vt:lpstr>
      <vt:lpstr>Our curriculum is led by our science / history / geography units and our English texts often support these areas.</vt:lpstr>
      <vt:lpstr>Curriculum enrichment</vt:lpstr>
      <vt:lpstr>Maths in Year 5</vt:lpstr>
      <vt:lpstr>Homework for Year 5</vt:lpstr>
      <vt:lpstr>Helping your child</vt:lpstr>
      <vt:lpstr>PowerPoint Presentation</vt:lpstr>
      <vt:lpstr>Restorative practice approach.</vt:lpstr>
      <vt:lpstr>Uniform reminder</vt:lpstr>
      <vt:lpstr>Any questions?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5/6l</dc:title>
  <dc:creator>StaffLaws</dc:creator>
  <cp:lastModifiedBy>Julie Lawson</cp:lastModifiedBy>
  <cp:revision>574</cp:revision>
  <dcterms:created xsi:type="dcterms:W3CDTF">2021-08-31T10:11:12Z</dcterms:created>
  <dcterms:modified xsi:type="dcterms:W3CDTF">2025-09-30T15:49:25Z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0x010100DB6D83F2762AAC46BA006F5F0CFE2318</vt:lpwstr>
  </property>
  <property fmtid="{D5CDD505-2E9C-101B-9397-08002B2CF9AE}" pid="3" name="MediaServiceImageTags">
    <vt:lpwstr/>
  </property>
  <property fmtid="{D5CDD505-2E9C-101B-9397-08002B2CF9AE}" pid="4" name="_ExtendedDescription">
    <vt:lpwstr/>
  </property>
</Properties>
</file>