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61" r:id="rId5"/>
    <p:sldId id="262" r:id="rId6"/>
    <p:sldId id="271" r:id="rId7"/>
    <p:sldId id="264" r:id="rId8"/>
    <p:sldId id="273" r:id="rId9"/>
    <p:sldId id="267" r:id="rId10"/>
    <p:sldId id="268" r:id="rId11"/>
    <p:sldId id="269" r:id="rId12"/>
    <p:sldId id="272" r:id="rId13"/>
    <p:sldId id="274" r:id="rId14"/>
    <p:sldId id="259" r:id="rId15"/>
    <p:sldId id="26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9" d="100"/>
          <a:sy n="89" d="100"/>
        </p:scale>
        <p:origin x="-432"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9/19/2019</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9/19/2019</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leeds.gov.uk/docs/Leeds%20Secondary%20School%20Composite%20Prospectus%202019-20.pdf" TargetMode="External"/><Relationship Id="rId2" Type="http://schemas.openxmlformats.org/officeDocument/2006/relationships/hyperlink" Target="https://www.leeds.gov.uk/residents/children-families-and-carers/schools-and-learning/school-places/admissions-secondary-schools/secondary-school-open-days-and-evening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2398" y="1871131"/>
            <a:ext cx="6815669" cy="2417534"/>
          </a:xfrm>
        </p:spPr>
        <p:txBody>
          <a:bodyPr/>
          <a:lstStyle/>
          <a:p>
            <a:r>
              <a:rPr lang="en-GB" dirty="0"/>
              <a:t>Secondary Schools Information Evening</a:t>
            </a: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090832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Purpose of the Evening</a:t>
            </a:r>
          </a:p>
        </p:txBody>
      </p:sp>
      <p:sp>
        <p:nvSpPr>
          <p:cNvPr id="3" name="Content Placeholder 2"/>
          <p:cNvSpPr>
            <a:spLocks noGrp="1"/>
          </p:cNvSpPr>
          <p:nvPr>
            <p:ph idx="1"/>
          </p:nvPr>
        </p:nvSpPr>
        <p:spPr/>
        <p:txBody>
          <a:bodyPr>
            <a:normAutofit fontScale="92500" lnSpcReduction="10000"/>
          </a:bodyPr>
          <a:lstStyle/>
          <a:p>
            <a:r>
              <a:rPr lang="en-GB" sz="3200" dirty="0"/>
              <a:t>To consider the options for children leaving Bramhope-where and why</a:t>
            </a:r>
          </a:p>
          <a:p>
            <a:r>
              <a:rPr lang="en-GB" sz="3200" dirty="0"/>
              <a:t>To talk through the application process-what to do/what not to do</a:t>
            </a:r>
          </a:p>
          <a:p>
            <a:r>
              <a:rPr lang="en-GB" sz="3200" dirty="0" smtClean="0"/>
              <a:t>To </a:t>
            </a:r>
            <a:r>
              <a:rPr lang="en-GB" sz="3200" dirty="0" smtClean="0"/>
              <a:t>clarify admissions </a:t>
            </a:r>
            <a:r>
              <a:rPr lang="en-GB" sz="3200" dirty="0" smtClean="0"/>
              <a:t>procedures </a:t>
            </a:r>
          </a:p>
          <a:p>
            <a:r>
              <a:rPr lang="en-GB" sz="3200" dirty="0" smtClean="0"/>
              <a:t>To discuss </a:t>
            </a:r>
            <a:r>
              <a:rPr lang="en-GB" sz="3200" dirty="0"/>
              <a:t>any questions you may have</a:t>
            </a:r>
          </a:p>
          <a:p>
            <a:endParaRPr lang="en-GB" sz="3200" dirty="0"/>
          </a:p>
        </p:txBody>
      </p:sp>
    </p:spTree>
    <p:extLst>
      <p:ext uri="{BB962C8B-B14F-4D97-AF65-F5344CB8AC3E}">
        <p14:creationId xmlns:p14="http://schemas.microsoft.com/office/powerpoint/2010/main" val="4145588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do I choose a school?	</a:t>
            </a:r>
          </a:p>
        </p:txBody>
      </p:sp>
      <p:sp>
        <p:nvSpPr>
          <p:cNvPr id="3" name="Content Placeholder 2"/>
          <p:cNvSpPr>
            <a:spLocks noGrp="1"/>
          </p:cNvSpPr>
          <p:nvPr>
            <p:ph idx="1"/>
          </p:nvPr>
        </p:nvSpPr>
        <p:spPr/>
        <p:txBody>
          <a:bodyPr>
            <a:normAutofit/>
          </a:bodyPr>
          <a:lstStyle/>
          <a:p>
            <a:r>
              <a:rPr lang="en-GB" sz="3200" dirty="0"/>
              <a:t>Start thinking early, but keep your options open</a:t>
            </a:r>
          </a:p>
          <a:p>
            <a:r>
              <a:rPr lang="en-GB" sz="3200" dirty="0"/>
              <a:t>Read, listen and look for yourself!</a:t>
            </a:r>
          </a:p>
          <a:p>
            <a:r>
              <a:rPr lang="en-GB" sz="3200" dirty="0"/>
              <a:t>Visit midweek</a:t>
            </a:r>
          </a:p>
          <a:p>
            <a:r>
              <a:rPr lang="en-GB" sz="3200" dirty="0"/>
              <a:t>Identify your own non-negotiables and core values</a:t>
            </a:r>
          </a:p>
        </p:txBody>
      </p:sp>
    </p:spTree>
    <p:extLst>
      <p:ext uri="{BB962C8B-B14F-4D97-AF65-F5344CB8AC3E}">
        <p14:creationId xmlns:p14="http://schemas.microsoft.com/office/powerpoint/2010/main" val="849793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3"/>
            <a:ext cx="9601196" cy="962578"/>
          </a:xfrm>
        </p:spPr>
        <p:txBody>
          <a:bodyPr>
            <a:normAutofit/>
          </a:bodyPr>
          <a:lstStyle/>
          <a:p>
            <a:r>
              <a:rPr lang="en-GB" dirty="0"/>
              <a:t>Friends are important but what about…</a:t>
            </a:r>
          </a:p>
        </p:txBody>
      </p:sp>
      <p:sp>
        <p:nvSpPr>
          <p:cNvPr id="3" name="Content Placeholder 2"/>
          <p:cNvSpPr>
            <a:spLocks noGrp="1"/>
          </p:cNvSpPr>
          <p:nvPr>
            <p:ph idx="1"/>
          </p:nvPr>
        </p:nvSpPr>
        <p:spPr>
          <a:xfrm>
            <a:off x="1295401" y="2411895"/>
            <a:ext cx="9601196" cy="3702511"/>
          </a:xfrm>
        </p:spPr>
        <p:txBody>
          <a:bodyPr numCol="2">
            <a:normAutofit/>
          </a:bodyPr>
          <a:lstStyle/>
          <a:p>
            <a:r>
              <a:rPr lang="en-GB" sz="2800" dirty="0"/>
              <a:t>Academic focus and results</a:t>
            </a:r>
          </a:p>
          <a:p>
            <a:r>
              <a:rPr lang="en-GB" sz="2800" dirty="0"/>
              <a:t>The facilities</a:t>
            </a:r>
          </a:p>
          <a:p>
            <a:r>
              <a:rPr lang="en-GB" sz="2800" dirty="0"/>
              <a:t>The extended day </a:t>
            </a:r>
          </a:p>
          <a:p>
            <a:r>
              <a:rPr lang="en-GB" sz="2800" dirty="0"/>
              <a:t>School size and class size</a:t>
            </a:r>
          </a:p>
          <a:p>
            <a:r>
              <a:rPr lang="en-GB" sz="2800" dirty="0"/>
              <a:t>Learning Support</a:t>
            </a:r>
          </a:p>
          <a:p>
            <a:r>
              <a:rPr lang="en-GB" sz="2800" dirty="0"/>
              <a:t>Heritage</a:t>
            </a:r>
          </a:p>
          <a:p>
            <a:r>
              <a:rPr lang="en-GB" sz="2800" dirty="0"/>
              <a:t>Extra curricular opportunities and residential visits </a:t>
            </a:r>
          </a:p>
          <a:p>
            <a:r>
              <a:rPr lang="en-GB" sz="2800" dirty="0"/>
              <a:t>Ethos</a:t>
            </a:r>
          </a:p>
          <a:p>
            <a:r>
              <a:rPr lang="en-GB" sz="2800" dirty="0"/>
              <a:t>Practicalities</a:t>
            </a:r>
          </a:p>
          <a:p>
            <a:r>
              <a:rPr lang="en-GB" sz="2800" dirty="0"/>
              <a:t>Fee paying or not?</a:t>
            </a:r>
          </a:p>
        </p:txBody>
      </p:sp>
    </p:spTree>
    <p:extLst>
      <p:ext uri="{BB962C8B-B14F-4D97-AF65-F5344CB8AC3E}">
        <p14:creationId xmlns:p14="http://schemas.microsoft.com/office/powerpoint/2010/main" val="3308971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much should I involve my child?</a:t>
            </a:r>
          </a:p>
        </p:txBody>
      </p:sp>
      <p:sp>
        <p:nvSpPr>
          <p:cNvPr id="3" name="Content Placeholder 2"/>
          <p:cNvSpPr>
            <a:spLocks noGrp="1"/>
          </p:cNvSpPr>
          <p:nvPr>
            <p:ph idx="1"/>
          </p:nvPr>
        </p:nvSpPr>
        <p:spPr/>
        <p:txBody>
          <a:bodyPr>
            <a:normAutofit/>
          </a:bodyPr>
          <a:lstStyle/>
          <a:p>
            <a:r>
              <a:rPr lang="en-GB" sz="3200" dirty="0"/>
              <a:t>It is a long process!</a:t>
            </a:r>
          </a:p>
          <a:p>
            <a:r>
              <a:rPr lang="en-GB" sz="3200" dirty="0" smtClean="0"/>
              <a:t>Remember their </a:t>
            </a:r>
            <a:r>
              <a:rPr lang="en-GB" sz="3200" dirty="0"/>
              <a:t>criteria may be different to yours</a:t>
            </a:r>
          </a:p>
          <a:p>
            <a:r>
              <a:rPr lang="en-GB" sz="3200" dirty="0"/>
              <a:t>Focus on knowing </a:t>
            </a:r>
            <a:r>
              <a:rPr lang="en-GB" sz="3200" dirty="0" smtClean="0"/>
              <a:t>what’s best for your </a:t>
            </a:r>
            <a:r>
              <a:rPr lang="en-GB" sz="3200" dirty="0"/>
              <a:t>child rather than </a:t>
            </a:r>
            <a:r>
              <a:rPr lang="en-GB" sz="3200" dirty="0" smtClean="0"/>
              <a:t>just asking </a:t>
            </a:r>
            <a:r>
              <a:rPr lang="en-GB" sz="3200" dirty="0"/>
              <a:t>them</a:t>
            </a:r>
          </a:p>
        </p:txBody>
      </p:sp>
    </p:spTree>
    <p:extLst>
      <p:ext uri="{BB962C8B-B14F-4D97-AF65-F5344CB8AC3E}">
        <p14:creationId xmlns:p14="http://schemas.microsoft.com/office/powerpoint/2010/main" val="3345719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LCC recommends:</a:t>
            </a:r>
          </a:p>
        </p:txBody>
      </p:sp>
      <p:sp>
        <p:nvSpPr>
          <p:cNvPr id="3" name="Content Placeholder 2"/>
          <p:cNvSpPr>
            <a:spLocks noGrp="1"/>
          </p:cNvSpPr>
          <p:nvPr>
            <p:ph idx="1"/>
          </p:nvPr>
        </p:nvSpPr>
        <p:spPr/>
        <p:txBody>
          <a:bodyPr>
            <a:normAutofit fontScale="85000" lnSpcReduction="20000"/>
          </a:bodyPr>
          <a:lstStyle/>
          <a:p>
            <a:r>
              <a:rPr lang="en-GB" b="1" dirty="0"/>
              <a:t>Before you apply for a secondary school place, we advise you to:</a:t>
            </a:r>
          </a:p>
          <a:p>
            <a:r>
              <a:rPr lang="en-GB" b="1" u="sng" dirty="0">
                <a:hlinkClick r:id="rId2"/>
              </a:rPr>
              <a:t>visit the schools you are interested in applying for</a:t>
            </a:r>
            <a:r>
              <a:rPr lang="en-GB" b="1" dirty="0"/>
              <a:t> before making your application to ensure that you are making an informed choice</a:t>
            </a:r>
          </a:p>
          <a:p>
            <a:r>
              <a:rPr lang="en-GB" b="1" dirty="0"/>
              <a:t>read the </a:t>
            </a:r>
            <a:r>
              <a:rPr lang="en-GB" b="1" u="sng" dirty="0">
                <a:hlinkClick r:id="rId3"/>
              </a:rPr>
              <a:t>Leeds City Council composite prospectus 2019-20 (PDF, 3MB)</a:t>
            </a:r>
            <a:r>
              <a:rPr lang="en-GB" b="1" dirty="0"/>
              <a:t>, which includes school information and individual school over-subscription criteria. This will help to ensure you include school(s) where your child has a realistic chance of being offered a place</a:t>
            </a:r>
          </a:p>
          <a:p>
            <a:r>
              <a:rPr lang="en-GB" b="1" dirty="0"/>
              <a:t>speak to staff in school or the Admissions Team to clarify any issues you are not sure about</a:t>
            </a:r>
          </a:p>
          <a:p>
            <a:r>
              <a:rPr lang="en-GB" b="1" dirty="0"/>
              <a:t>consider how your child will get to school and the potential transport costs</a:t>
            </a:r>
          </a:p>
        </p:txBody>
      </p:sp>
    </p:spTree>
    <p:extLst>
      <p:ext uri="{BB962C8B-B14F-4D97-AF65-F5344CB8AC3E}">
        <p14:creationId xmlns:p14="http://schemas.microsoft.com/office/powerpoint/2010/main" val="2110246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31066"/>
            <a:ext cx="9601196" cy="1146220"/>
          </a:xfrm>
        </p:spPr>
        <p:txBody>
          <a:bodyPr/>
          <a:lstStyle/>
          <a:p>
            <a:r>
              <a:rPr lang="en-GB" dirty="0"/>
              <a:t>Where </a:t>
            </a:r>
            <a:r>
              <a:rPr lang="en-GB" dirty="0" smtClean="0"/>
              <a:t>did </a:t>
            </a:r>
            <a:r>
              <a:rPr lang="en-GB" dirty="0"/>
              <a:t>our </a:t>
            </a:r>
            <a:r>
              <a:rPr lang="en-GB" dirty="0" smtClean="0"/>
              <a:t>Y6 children </a:t>
            </a:r>
            <a:r>
              <a:rPr lang="en-GB" dirty="0"/>
              <a:t>go </a:t>
            </a:r>
            <a:r>
              <a:rPr lang="en-GB" dirty="0" smtClean="0"/>
              <a:t>last year?</a:t>
            </a:r>
            <a:endParaRPr lang="en-GB" dirty="0"/>
          </a:p>
        </p:txBody>
      </p:sp>
      <p:sp>
        <p:nvSpPr>
          <p:cNvPr id="3" name="Content Placeholder 2"/>
          <p:cNvSpPr>
            <a:spLocks noGrp="1"/>
          </p:cNvSpPr>
          <p:nvPr>
            <p:ph idx="1"/>
          </p:nvPr>
        </p:nvSpPr>
        <p:spPr>
          <a:xfrm>
            <a:off x="1295401" y="1777285"/>
            <a:ext cx="9601196" cy="4098583"/>
          </a:xfrm>
          <a:solidFill>
            <a:schemeClr val="bg2">
              <a:lumMod val="50000"/>
            </a:schemeClr>
          </a:solidFill>
        </p:spPr>
        <p:txBody>
          <a:bodyPr>
            <a:normAutofit fontScale="92500" lnSpcReduction="20000"/>
          </a:bodyPr>
          <a:lstStyle/>
          <a:p>
            <a:pPr marL="0" indent="0">
              <a:buNone/>
            </a:pPr>
            <a:r>
              <a:rPr lang="en-GB" b="1" dirty="0" smtClean="0">
                <a:solidFill>
                  <a:schemeClr val="bg1"/>
                </a:solidFill>
              </a:rPr>
              <a:t>Non-selective</a:t>
            </a:r>
            <a:r>
              <a:rPr lang="en-GB" b="1" dirty="0">
                <a:solidFill>
                  <a:schemeClr val="bg1"/>
                </a:solidFill>
              </a:rPr>
              <a:t>. </a:t>
            </a:r>
            <a:endParaRPr lang="en-GB" b="1" dirty="0" smtClean="0">
              <a:solidFill>
                <a:schemeClr val="bg1"/>
              </a:solidFill>
            </a:endParaRPr>
          </a:p>
          <a:p>
            <a:r>
              <a:rPr lang="en-GB" i="1" dirty="0">
                <a:solidFill>
                  <a:schemeClr val="bg1"/>
                </a:solidFill>
              </a:rPr>
              <a:t>PHGS (24</a:t>
            </a:r>
            <a:r>
              <a:rPr lang="en-GB" i="1" dirty="0" smtClean="0">
                <a:solidFill>
                  <a:schemeClr val="bg1"/>
                </a:solidFill>
              </a:rPr>
              <a:t>)</a:t>
            </a:r>
          </a:p>
          <a:p>
            <a:r>
              <a:rPr lang="en-GB" i="1" dirty="0" smtClean="0">
                <a:solidFill>
                  <a:schemeClr val="bg1"/>
                </a:solidFill>
              </a:rPr>
              <a:t>Ralph </a:t>
            </a:r>
            <a:r>
              <a:rPr lang="en-GB" i="1" dirty="0" err="1" smtClean="0">
                <a:solidFill>
                  <a:schemeClr val="bg1"/>
                </a:solidFill>
              </a:rPr>
              <a:t>Thorseby</a:t>
            </a:r>
            <a:r>
              <a:rPr lang="en-GB" i="1" dirty="0" smtClean="0">
                <a:solidFill>
                  <a:schemeClr val="bg1"/>
                </a:solidFill>
              </a:rPr>
              <a:t> (2)</a:t>
            </a:r>
          </a:p>
          <a:p>
            <a:r>
              <a:rPr lang="en-GB" i="1" dirty="0" smtClean="0">
                <a:solidFill>
                  <a:schemeClr val="bg1"/>
                </a:solidFill>
              </a:rPr>
              <a:t>Allerton High (2)</a:t>
            </a:r>
          </a:p>
          <a:p>
            <a:r>
              <a:rPr lang="en-GB" i="1" dirty="0" smtClean="0">
                <a:solidFill>
                  <a:schemeClr val="bg1"/>
                </a:solidFill>
              </a:rPr>
              <a:t>St Mary’s </a:t>
            </a:r>
            <a:r>
              <a:rPr lang="en-GB" i="1" dirty="0" err="1" smtClean="0">
                <a:solidFill>
                  <a:schemeClr val="bg1"/>
                </a:solidFill>
              </a:rPr>
              <a:t>Menston</a:t>
            </a:r>
            <a:r>
              <a:rPr lang="en-GB" i="1" dirty="0" smtClean="0">
                <a:solidFill>
                  <a:schemeClr val="bg1"/>
                </a:solidFill>
              </a:rPr>
              <a:t> (1)</a:t>
            </a:r>
          </a:p>
          <a:p>
            <a:r>
              <a:rPr lang="en-GB" i="1" dirty="0" smtClean="0">
                <a:solidFill>
                  <a:schemeClr val="bg1"/>
                </a:solidFill>
              </a:rPr>
              <a:t>Ilkley Grammar (1)</a:t>
            </a:r>
            <a:endParaRPr lang="en-GB" i="1" dirty="0">
              <a:solidFill>
                <a:schemeClr val="bg1"/>
              </a:solidFill>
            </a:endParaRPr>
          </a:p>
          <a:p>
            <a:pPr marL="0" indent="0">
              <a:buNone/>
            </a:pPr>
            <a:r>
              <a:rPr lang="en-GB" b="1" dirty="0">
                <a:solidFill>
                  <a:schemeClr val="bg1"/>
                </a:solidFill>
              </a:rPr>
              <a:t>Selective: </a:t>
            </a:r>
            <a:r>
              <a:rPr lang="en-GB" b="1" dirty="0" smtClean="0">
                <a:solidFill>
                  <a:schemeClr val="bg1"/>
                </a:solidFill>
              </a:rPr>
              <a:t>(</a:t>
            </a:r>
            <a:r>
              <a:rPr lang="en-GB" dirty="0" smtClean="0">
                <a:solidFill>
                  <a:schemeClr val="bg1"/>
                </a:solidFill>
              </a:rPr>
              <a:t>Maths</a:t>
            </a:r>
            <a:r>
              <a:rPr lang="en-GB" dirty="0">
                <a:solidFill>
                  <a:schemeClr val="bg1"/>
                </a:solidFill>
              </a:rPr>
              <a:t>, Reading Comprehension and Writing </a:t>
            </a:r>
            <a:r>
              <a:rPr lang="en-GB" dirty="0" smtClean="0">
                <a:solidFill>
                  <a:schemeClr val="bg1"/>
                </a:solidFill>
              </a:rPr>
              <a:t>tests . Consider bursaries, potential scholarships, boarding opportunities…school day/</a:t>
            </a:r>
            <a:r>
              <a:rPr lang="en-GB" dirty="0" err="1" smtClean="0">
                <a:solidFill>
                  <a:schemeClr val="bg1"/>
                </a:solidFill>
              </a:rPr>
              <a:t>schoolholidays</a:t>
            </a:r>
            <a:r>
              <a:rPr lang="en-GB" dirty="0" smtClean="0">
                <a:solidFill>
                  <a:schemeClr val="bg1"/>
                </a:solidFill>
              </a:rPr>
              <a:t>)</a:t>
            </a:r>
            <a:r>
              <a:rPr lang="en-GB" dirty="0">
                <a:solidFill>
                  <a:schemeClr val="bg1"/>
                </a:solidFill>
              </a:rPr>
              <a:t>	</a:t>
            </a:r>
          </a:p>
          <a:p>
            <a:r>
              <a:rPr lang="en-GB" i="1" dirty="0" smtClean="0">
                <a:solidFill>
                  <a:schemeClr val="bg1"/>
                </a:solidFill>
              </a:rPr>
              <a:t>GSAL (3) Maths</a:t>
            </a:r>
            <a:r>
              <a:rPr lang="en-GB" i="1" dirty="0">
                <a:solidFill>
                  <a:schemeClr val="bg1"/>
                </a:solidFill>
              </a:rPr>
              <a:t>, Reading Comprehension and Writing </a:t>
            </a:r>
          </a:p>
          <a:p>
            <a:r>
              <a:rPr lang="en-GB" i="1" dirty="0">
                <a:solidFill>
                  <a:schemeClr val="bg1"/>
                </a:solidFill>
              </a:rPr>
              <a:t>Woodhouse </a:t>
            </a:r>
            <a:r>
              <a:rPr lang="en-GB" i="1" dirty="0" smtClean="0">
                <a:solidFill>
                  <a:schemeClr val="bg1"/>
                </a:solidFill>
              </a:rPr>
              <a:t>Grove</a:t>
            </a:r>
            <a:r>
              <a:rPr lang="en-GB" i="1" dirty="0">
                <a:solidFill>
                  <a:schemeClr val="bg1"/>
                </a:solidFill>
              </a:rPr>
              <a:t> </a:t>
            </a:r>
            <a:r>
              <a:rPr lang="en-GB" i="1" dirty="0" smtClean="0">
                <a:solidFill>
                  <a:schemeClr val="bg1"/>
                </a:solidFill>
              </a:rPr>
              <a:t>(1)</a:t>
            </a:r>
            <a:r>
              <a:rPr lang="en-GB" i="1" dirty="0">
                <a:solidFill>
                  <a:schemeClr val="bg1"/>
                </a:solidFill>
              </a:rPr>
              <a:t>	</a:t>
            </a: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142238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6678" y="1012954"/>
            <a:ext cx="10018644" cy="4832092"/>
          </a:xfrm>
          <a:prstGeom prst="rect">
            <a:avLst/>
          </a:prstGeom>
        </p:spPr>
        <p:txBody>
          <a:bodyPr wrap="square">
            <a:spAutoFit/>
          </a:bodyPr>
          <a:lstStyle/>
          <a:p>
            <a:r>
              <a:rPr lang="en-GB" sz="2800" dirty="0"/>
              <a:t>Prince Henry’s has a long-standing partnership with Bramhope Primary School. In recent years this partnership has been strengthened as the range of shared activities has been extended. The strong links between the two schools </a:t>
            </a:r>
            <a:r>
              <a:rPr lang="en-GB" sz="2800" dirty="0" smtClean="0"/>
              <a:t>includes: </a:t>
            </a:r>
          </a:p>
          <a:p>
            <a:endParaRPr lang="en-GB" sz="2800" dirty="0"/>
          </a:p>
          <a:p>
            <a:r>
              <a:rPr lang="en-GB" sz="2800" dirty="0" smtClean="0"/>
              <a:t> </a:t>
            </a:r>
            <a:r>
              <a:rPr lang="en-GB" sz="2800" dirty="0"/>
              <a:t>A range of transition visits and activities for KS2 pupils </a:t>
            </a:r>
          </a:p>
          <a:p>
            <a:r>
              <a:rPr lang="en-GB" sz="2800" dirty="0"/>
              <a:t> Ongoing student enrichment activities </a:t>
            </a:r>
          </a:p>
          <a:p>
            <a:r>
              <a:rPr lang="en-GB" sz="2800" dirty="0"/>
              <a:t> Moderation activities for English and maths </a:t>
            </a:r>
          </a:p>
          <a:p>
            <a:endParaRPr lang="en-GB" sz="2800" dirty="0"/>
          </a:p>
          <a:p>
            <a:r>
              <a:rPr lang="en-GB" sz="2800" dirty="0" smtClean="0"/>
              <a:t>Our decision to form a MAT (Multi </a:t>
            </a:r>
            <a:r>
              <a:rPr lang="en-GB" sz="2800" dirty="0" smtClean="0"/>
              <a:t>Academy Trust) was founded on formalising </a:t>
            </a:r>
            <a:r>
              <a:rPr lang="en-GB" sz="2800" dirty="0" smtClean="0"/>
              <a:t>and </a:t>
            </a:r>
            <a:r>
              <a:rPr lang="en-GB" sz="2800" dirty="0" smtClean="0"/>
              <a:t>growing </a:t>
            </a:r>
            <a:r>
              <a:rPr lang="en-GB" sz="2800" dirty="0" smtClean="0"/>
              <a:t>this partnership.</a:t>
            </a:r>
            <a:endParaRPr lang="en-GB" sz="2800" dirty="0"/>
          </a:p>
        </p:txBody>
      </p:sp>
    </p:spTree>
    <p:extLst>
      <p:ext uri="{BB962C8B-B14F-4D97-AF65-F5344CB8AC3E}">
        <p14:creationId xmlns:p14="http://schemas.microsoft.com/office/powerpoint/2010/main" val="3846941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91451"/>
            <a:ext cx="9601196" cy="1303867"/>
          </a:xfrm>
        </p:spPr>
        <p:txBody>
          <a:bodyPr>
            <a:normAutofit fontScale="90000"/>
          </a:bodyPr>
          <a:lstStyle/>
          <a:p>
            <a:r>
              <a:rPr lang="en-GB" dirty="0"/>
              <a:t>The </a:t>
            </a:r>
            <a:r>
              <a:rPr lang="en-GB" dirty="0" smtClean="0"/>
              <a:t>Leeds City Council </a:t>
            </a:r>
            <a:br>
              <a:rPr lang="en-GB" dirty="0" smtClean="0"/>
            </a:br>
            <a:r>
              <a:rPr lang="en-GB" dirty="0" smtClean="0"/>
              <a:t>school admissions timeline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12046659"/>
              </p:ext>
            </p:extLst>
          </p:nvPr>
        </p:nvGraphicFramePr>
        <p:xfrm>
          <a:off x="3191083" y="2030689"/>
          <a:ext cx="6048210" cy="3659184"/>
        </p:xfrm>
        <a:graphic>
          <a:graphicData uri="http://schemas.openxmlformats.org/drawingml/2006/table">
            <a:tbl>
              <a:tblPr/>
              <a:tblGrid>
                <a:gridCol w="3024105">
                  <a:extLst>
                    <a:ext uri="{9D8B030D-6E8A-4147-A177-3AD203B41FA5}">
                      <a16:colId xmlns="" xmlns:a16="http://schemas.microsoft.com/office/drawing/2014/main" val="20000"/>
                    </a:ext>
                  </a:extLst>
                </a:gridCol>
                <a:gridCol w="3024105">
                  <a:extLst>
                    <a:ext uri="{9D8B030D-6E8A-4147-A177-3AD203B41FA5}">
                      <a16:colId xmlns="" xmlns:a16="http://schemas.microsoft.com/office/drawing/2014/main" val="20001"/>
                    </a:ext>
                  </a:extLst>
                </a:gridCol>
              </a:tblGrid>
              <a:tr h="349250">
                <a:tc>
                  <a:txBody>
                    <a:bodyPr/>
                    <a:lstStyle/>
                    <a:p>
                      <a:pPr algn="l"/>
                      <a:r>
                        <a:rPr lang="en-GB" sz="2000" b="1" dirty="0">
                          <a:effectLst/>
                        </a:rPr>
                        <a:t>Date</a:t>
                      </a:r>
                    </a:p>
                  </a:txBody>
                  <a:tcPr marL="87312" marR="87312" marT="43656" marB="43656" anchor="ctr">
                    <a:lnL>
                      <a:noFill/>
                    </a:lnL>
                    <a:lnR>
                      <a:noFill/>
                    </a:lnR>
                    <a:lnT w="12700" cmpd="sng">
                      <a:noFill/>
                      <a:prstDash val="soli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2000" b="1">
                          <a:effectLst/>
                        </a:rPr>
                        <a:t>Stage</a:t>
                      </a:r>
                    </a:p>
                  </a:txBody>
                  <a:tcPr marL="87312" marR="87312" marT="43656" marB="43656" anchor="ctr">
                    <a:lnL>
                      <a:noFill/>
                    </a:lnL>
                    <a:lnR>
                      <a:noFill/>
                    </a:lnR>
                    <a:lnT>
                      <a:noFill/>
                    </a:lnT>
                    <a:lnB w="952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0"/>
                  </a:ext>
                </a:extLst>
              </a:tr>
              <a:tr h="349250">
                <a:tc>
                  <a:txBody>
                    <a:bodyPr/>
                    <a:lstStyle/>
                    <a:p>
                      <a:pPr algn="l"/>
                      <a:r>
                        <a:rPr lang="en-GB" sz="2000" dirty="0" smtClean="0">
                          <a:effectLst/>
                        </a:rPr>
                        <a:t>By 31 </a:t>
                      </a:r>
                      <a:r>
                        <a:rPr lang="en-GB" sz="2000" dirty="0">
                          <a:effectLst/>
                        </a:rPr>
                        <a:t>October </a:t>
                      </a:r>
                      <a:r>
                        <a:rPr lang="en-GB" sz="2000" dirty="0" smtClean="0">
                          <a:effectLst/>
                        </a:rPr>
                        <a:t>2019</a:t>
                      </a:r>
                      <a:endParaRPr lang="en-GB" sz="2000" dirty="0">
                        <a:effectLst/>
                      </a:endParaRP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2000" dirty="0">
                          <a:effectLst/>
                        </a:rPr>
                        <a:t>Apply </a:t>
                      </a:r>
                      <a:r>
                        <a:rPr lang="en-GB" sz="2000" dirty="0" smtClean="0">
                          <a:effectLst/>
                        </a:rPr>
                        <a:t>online for school</a:t>
                      </a:r>
                      <a:r>
                        <a:rPr lang="en-GB" sz="2000" baseline="0" dirty="0" smtClean="0">
                          <a:effectLst/>
                        </a:rPr>
                        <a:t> </a:t>
                      </a:r>
                      <a:r>
                        <a:rPr lang="en-GB" sz="2000" dirty="0" smtClean="0">
                          <a:effectLst/>
                        </a:rPr>
                        <a:t>places </a:t>
                      </a:r>
                      <a:r>
                        <a:rPr lang="en-GB" sz="2000" b="1" dirty="0" smtClean="0">
                          <a:effectLst/>
                        </a:rPr>
                        <a:t>(5</a:t>
                      </a:r>
                      <a:r>
                        <a:rPr lang="en-GB" sz="2000" b="1" baseline="0" dirty="0" smtClean="0">
                          <a:effectLst/>
                        </a:rPr>
                        <a:t> </a:t>
                      </a:r>
                      <a:r>
                        <a:rPr lang="en-GB" sz="2000" b="1" baseline="0" dirty="0">
                          <a:effectLst/>
                        </a:rPr>
                        <a:t>preferences</a:t>
                      </a:r>
                      <a:r>
                        <a:rPr lang="en-GB" sz="2000" b="1" baseline="0" dirty="0" smtClean="0">
                          <a:effectLst/>
                        </a:rPr>
                        <a:t>)</a:t>
                      </a:r>
                      <a:endParaRPr lang="en-GB" sz="2000" b="0" dirty="0">
                        <a:effectLst/>
                      </a:endParaRP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1"/>
                  </a:ext>
                </a:extLst>
              </a:tr>
              <a:tr h="349250">
                <a:tc>
                  <a:txBody>
                    <a:bodyPr/>
                    <a:lstStyle/>
                    <a:p>
                      <a:pPr algn="l"/>
                      <a:r>
                        <a:rPr lang="en-GB" sz="2000" dirty="0" smtClean="0">
                          <a:effectLst/>
                        </a:rPr>
                        <a:t>2 </a:t>
                      </a:r>
                      <a:r>
                        <a:rPr lang="en-GB" sz="2000" dirty="0">
                          <a:effectLst/>
                        </a:rPr>
                        <a:t>March </a:t>
                      </a:r>
                      <a:r>
                        <a:rPr lang="en-GB" sz="2000" dirty="0" smtClean="0">
                          <a:effectLst/>
                        </a:rPr>
                        <a:t>2020</a:t>
                      </a:r>
                      <a:endParaRPr lang="en-GB" sz="2000" dirty="0">
                        <a:effectLst/>
                      </a:endParaRP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2000" dirty="0">
                          <a:effectLst/>
                        </a:rPr>
                        <a:t>Offers go </a:t>
                      </a:r>
                      <a:r>
                        <a:rPr lang="en-GB" sz="2000" dirty="0" smtClean="0">
                          <a:effectLst/>
                        </a:rPr>
                        <a:t>out </a:t>
                      </a:r>
                      <a:endParaRPr lang="en-GB" sz="2000" dirty="0">
                        <a:effectLst/>
                      </a:endParaRP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2"/>
                  </a:ext>
                </a:extLst>
              </a:tr>
              <a:tr h="611187">
                <a:tc>
                  <a:txBody>
                    <a:bodyPr/>
                    <a:lstStyle/>
                    <a:p>
                      <a:pPr algn="l"/>
                      <a:r>
                        <a:rPr lang="en-GB" sz="2000" dirty="0" smtClean="0">
                          <a:effectLst/>
                        </a:rPr>
                        <a:t>30 </a:t>
                      </a:r>
                      <a:r>
                        <a:rPr lang="en-GB" sz="2000" dirty="0">
                          <a:effectLst/>
                        </a:rPr>
                        <a:t>March </a:t>
                      </a:r>
                      <a:r>
                        <a:rPr lang="en-GB" sz="2000" dirty="0" smtClean="0">
                          <a:effectLst/>
                        </a:rPr>
                        <a:t>2020</a:t>
                      </a:r>
                      <a:endParaRPr lang="en-GB" sz="2000" dirty="0">
                        <a:effectLst/>
                      </a:endParaRP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2000" dirty="0">
                          <a:effectLst/>
                        </a:rPr>
                        <a:t>Deadline </a:t>
                      </a:r>
                      <a:r>
                        <a:rPr lang="en-GB" sz="2000" dirty="0" smtClean="0">
                          <a:effectLst/>
                        </a:rPr>
                        <a:t>for accepting</a:t>
                      </a:r>
                      <a:r>
                        <a:rPr lang="en-GB" sz="2000" baseline="0" dirty="0" smtClean="0">
                          <a:effectLst/>
                        </a:rPr>
                        <a:t> offers</a:t>
                      </a:r>
                      <a:endParaRPr lang="en-GB" sz="2000" dirty="0">
                        <a:effectLst/>
                      </a:endParaRP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3"/>
                  </a:ext>
                </a:extLst>
              </a:tr>
              <a:tr h="349250">
                <a:tc>
                  <a:txBody>
                    <a:bodyPr/>
                    <a:lstStyle/>
                    <a:p>
                      <a:pPr algn="l"/>
                      <a:r>
                        <a:rPr lang="en-GB" sz="2000" dirty="0" smtClean="0">
                          <a:effectLst/>
                        </a:rPr>
                        <a:t>30 </a:t>
                      </a:r>
                      <a:r>
                        <a:rPr lang="en-GB" sz="2000" dirty="0">
                          <a:effectLst/>
                        </a:rPr>
                        <a:t>March </a:t>
                      </a:r>
                      <a:r>
                        <a:rPr lang="en-GB" sz="2000" dirty="0" smtClean="0">
                          <a:effectLst/>
                        </a:rPr>
                        <a:t>2020</a:t>
                      </a:r>
                      <a:endParaRPr lang="en-GB" sz="2000" dirty="0">
                        <a:effectLst/>
                      </a:endParaRP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2000" dirty="0">
                          <a:effectLst/>
                        </a:rPr>
                        <a:t>Deadline to appeal</a:t>
                      </a: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4"/>
                  </a:ext>
                </a:extLst>
              </a:tr>
              <a:tr h="611187">
                <a:tc>
                  <a:txBody>
                    <a:bodyPr/>
                    <a:lstStyle/>
                    <a:p>
                      <a:pPr algn="l"/>
                      <a:r>
                        <a:rPr lang="en-GB" sz="2000" dirty="0">
                          <a:effectLst/>
                        </a:rPr>
                        <a:t>March to July </a:t>
                      </a:r>
                      <a:r>
                        <a:rPr lang="en-GB" sz="2000" dirty="0" smtClean="0">
                          <a:effectLst/>
                        </a:rPr>
                        <a:t>2020</a:t>
                      </a:r>
                      <a:endParaRPr lang="en-GB" sz="2000" dirty="0">
                        <a:effectLst/>
                      </a:endParaRP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2000" dirty="0">
                          <a:effectLst/>
                        </a:rPr>
                        <a:t>Places allocated from the waiting list and appeals held</a:t>
                      </a: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5"/>
                  </a:ext>
                </a:extLst>
              </a:tr>
              <a:tr h="349250">
                <a:tc>
                  <a:txBody>
                    <a:bodyPr/>
                    <a:lstStyle/>
                    <a:p>
                      <a:pPr algn="l"/>
                      <a:r>
                        <a:rPr lang="en-GB" sz="2000" dirty="0">
                          <a:effectLst/>
                        </a:rPr>
                        <a:t>September </a:t>
                      </a:r>
                      <a:r>
                        <a:rPr lang="en-GB" sz="2000" dirty="0" smtClean="0">
                          <a:effectLst/>
                        </a:rPr>
                        <a:t>2020</a:t>
                      </a:r>
                      <a:endParaRPr lang="en-GB" sz="2000" dirty="0">
                        <a:effectLst/>
                      </a:endParaRP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2000" dirty="0">
                          <a:effectLst/>
                        </a:rPr>
                        <a:t>Start Secondary School</a:t>
                      </a:r>
                    </a:p>
                  </a:txBody>
                  <a:tcPr marL="87312" marR="87312" marT="43656" marB="43656" anchor="ctr">
                    <a:lnL>
                      <a:noFill/>
                    </a:lnL>
                    <a:lnR>
                      <a:noFill/>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6"/>
                  </a:ext>
                </a:extLst>
              </a:tr>
            </a:tbl>
          </a:graphicData>
        </a:graphic>
      </p:graphicFrame>
      <p:sp>
        <p:nvSpPr>
          <p:cNvPr id="5" name="Rectangle 1"/>
          <p:cNvSpPr>
            <a:spLocks noChangeArrowheads="1"/>
          </p:cNvSpPr>
          <p:nvPr/>
        </p:nvSpPr>
        <p:spPr bwMode="auto">
          <a:xfrm>
            <a:off x="3071813" y="2347095"/>
            <a:ext cx="65" cy="87793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396750" rIns="0" bIns="198375"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473492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2493" y="956494"/>
            <a:ext cx="9601196" cy="1303867"/>
          </a:xfrm>
        </p:spPr>
        <p:txBody>
          <a:bodyPr/>
          <a:lstStyle/>
          <a:p>
            <a:r>
              <a:rPr lang="en-GB" dirty="0"/>
              <a:t>Myth busting</a:t>
            </a:r>
          </a:p>
        </p:txBody>
      </p:sp>
      <p:sp>
        <p:nvSpPr>
          <p:cNvPr id="3" name="Content Placeholder 2"/>
          <p:cNvSpPr>
            <a:spLocks noGrp="1"/>
          </p:cNvSpPr>
          <p:nvPr>
            <p:ph idx="1"/>
          </p:nvPr>
        </p:nvSpPr>
        <p:spPr>
          <a:xfrm>
            <a:off x="1295401" y="2444097"/>
            <a:ext cx="9601196" cy="3431771"/>
          </a:xfrm>
        </p:spPr>
        <p:txBody>
          <a:bodyPr>
            <a:normAutofit fontScale="92500" lnSpcReduction="20000"/>
          </a:bodyPr>
          <a:lstStyle/>
          <a:p>
            <a:r>
              <a:rPr lang="en-GB" dirty="0" smtClean="0"/>
              <a:t>The most important thing is that children stay with their friends</a:t>
            </a:r>
          </a:p>
          <a:p>
            <a:r>
              <a:rPr lang="en-GB" dirty="0" smtClean="0"/>
              <a:t>If a school has a good OFSTED report it’s a good school</a:t>
            </a:r>
          </a:p>
          <a:p>
            <a:r>
              <a:rPr lang="en-GB" dirty="0"/>
              <a:t>You won’t get into Prince Henry’s if you live more than 2.5 miles </a:t>
            </a:r>
            <a:r>
              <a:rPr lang="en-GB" dirty="0" smtClean="0"/>
              <a:t>away</a:t>
            </a:r>
            <a:endParaRPr lang="en-GB" dirty="0"/>
          </a:p>
          <a:p>
            <a:r>
              <a:rPr lang="en-GB" dirty="0"/>
              <a:t>If you only put one preference on the application form you’ll have to be given </a:t>
            </a:r>
            <a:r>
              <a:rPr lang="en-GB" dirty="0" smtClean="0"/>
              <a:t>it</a:t>
            </a:r>
          </a:p>
          <a:p>
            <a:r>
              <a:rPr lang="en-GB" dirty="0"/>
              <a:t>The MAT guarantees automatic entry to Prince Henrys </a:t>
            </a:r>
            <a:endParaRPr lang="en-GB" dirty="0" smtClean="0"/>
          </a:p>
          <a:p>
            <a:r>
              <a:rPr lang="en-GB" dirty="0" smtClean="0"/>
              <a:t>If you </a:t>
            </a:r>
            <a:r>
              <a:rPr lang="en-GB" dirty="0"/>
              <a:t>move your child to </a:t>
            </a:r>
            <a:r>
              <a:rPr lang="en-GB" dirty="0" smtClean="0"/>
              <a:t>an independent school </a:t>
            </a:r>
            <a:r>
              <a:rPr lang="en-GB" dirty="0"/>
              <a:t>at the end of Y6, you risk not getting </a:t>
            </a:r>
            <a:r>
              <a:rPr lang="en-GB" dirty="0" smtClean="0"/>
              <a:t>in</a:t>
            </a:r>
          </a:p>
          <a:p>
            <a:r>
              <a:rPr lang="en-GB" dirty="0"/>
              <a:t>We </a:t>
            </a:r>
            <a:r>
              <a:rPr lang="en-GB" dirty="0" smtClean="0"/>
              <a:t>only prepare </a:t>
            </a:r>
            <a:r>
              <a:rPr lang="en-GB" dirty="0"/>
              <a:t>children for PHGS</a:t>
            </a:r>
          </a:p>
          <a:p>
            <a:endParaRPr lang="en-GB" dirty="0" smtClean="0"/>
          </a:p>
          <a:p>
            <a:endParaRPr lang="en-GB" dirty="0"/>
          </a:p>
        </p:txBody>
      </p:sp>
    </p:spTree>
    <p:extLst>
      <p:ext uri="{BB962C8B-B14F-4D97-AF65-F5344CB8AC3E}">
        <p14:creationId xmlns:p14="http://schemas.microsoft.com/office/powerpoint/2010/main" val="2382781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to do if you are not offered a place</a:t>
            </a:r>
          </a:p>
        </p:txBody>
      </p:sp>
      <p:sp>
        <p:nvSpPr>
          <p:cNvPr id="3" name="Content Placeholder 2"/>
          <p:cNvSpPr>
            <a:spLocks noGrp="1"/>
          </p:cNvSpPr>
          <p:nvPr>
            <p:ph idx="1"/>
          </p:nvPr>
        </p:nvSpPr>
        <p:spPr>
          <a:xfrm>
            <a:off x="1295402" y="2285998"/>
            <a:ext cx="9601196" cy="3589869"/>
          </a:xfrm>
        </p:spPr>
        <p:txBody>
          <a:bodyPr>
            <a:normAutofit fontScale="25000" lnSpcReduction="20000"/>
          </a:bodyPr>
          <a:lstStyle/>
          <a:p>
            <a:pPr marL="0" indent="0">
              <a:buNone/>
            </a:pPr>
            <a:r>
              <a:rPr lang="en-GB" sz="4900" dirty="0"/>
              <a:t> </a:t>
            </a:r>
          </a:p>
          <a:p>
            <a:pPr lvl="0"/>
            <a:r>
              <a:rPr lang="en-GB" sz="7200" b="1" dirty="0"/>
              <a:t>Using the waiting list form on your offer letter, inform the LA that you wish to register your child’s name on the Leeds City Council waiting list</a:t>
            </a:r>
            <a:r>
              <a:rPr lang="en-GB" sz="7200" dirty="0"/>
              <a:t>. </a:t>
            </a:r>
            <a:r>
              <a:rPr lang="en-GB" sz="7200" b="1" dirty="0"/>
              <a:t>This should be done asap. The list is ordered according to distance from Prince Henry's (not first come first served) and adding your child’s name to the PHGS waiting list does not jeopardise any school place you may have been offered already</a:t>
            </a:r>
            <a:r>
              <a:rPr lang="en-GB" sz="7200" dirty="0"/>
              <a:t>. The deadline to add your child’s name to the waiting list is 13 April but if your child’s name is not on the list, they cannot be considered for a place if one becomes available. Also, it will help their case if it does go to appeal. If parents notify PHGS that they do not wish to take up their school place (typically because they have a place in an independent school) places are re-allocated. This process starts on 19 March and continues until September.</a:t>
            </a:r>
          </a:p>
          <a:p>
            <a:pPr lvl="0"/>
            <a:r>
              <a:rPr lang="en-GB" sz="7200" b="1" dirty="0"/>
              <a:t>Inform the LA that you intend to appeal</a:t>
            </a:r>
            <a:r>
              <a:rPr lang="en-GB" sz="7200" dirty="0"/>
              <a:t> but take your time to complete the forms and use the guidance below to help draft your supporting evidence. If you would like me to read your appeal form, please don’t hesitate to make an appointment. </a:t>
            </a:r>
            <a:r>
              <a:rPr lang="en-GB" sz="7200" b="1" dirty="0"/>
              <a:t>Please do not feel obliged to submit a rushed appeal. </a:t>
            </a:r>
            <a:r>
              <a:rPr lang="en-GB" sz="7200" dirty="0"/>
              <a:t>The deadline for completing your appeal form is 28 March. </a:t>
            </a:r>
            <a:r>
              <a:rPr lang="en-GB" sz="7200" b="1" dirty="0"/>
              <a:t>Appeals are not considered on a first come, first served basis. All cases are heard on their own merit and no appeals are considered until May.</a:t>
            </a:r>
            <a:r>
              <a:rPr lang="en-GB" sz="7200" dirty="0"/>
              <a:t> The appeals procedure usually ends in July.</a:t>
            </a:r>
          </a:p>
        </p:txBody>
      </p:sp>
    </p:spTree>
    <p:extLst>
      <p:ext uri="{BB962C8B-B14F-4D97-AF65-F5344CB8AC3E}">
        <p14:creationId xmlns:p14="http://schemas.microsoft.com/office/powerpoint/2010/main" val="3751430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721311"/>
          </a:xfrm>
        </p:spPr>
        <p:txBody>
          <a:bodyPr>
            <a:noAutofit/>
          </a:bodyPr>
          <a:lstStyle/>
          <a:p>
            <a:r>
              <a:rPr lang="en-GB" dirty="0"/>
              <a:t>Last year  19 parents went to appeal. Their cases were based on the following:</a:t>
            </a:r>
            <a:br>
              <a:rPr lang="en-GB" dirty="0"/>
            </a:br>
            <a:endParaRPr lang="en-GB" dirty="0"/>
          </a:p>
        </p:txBody>
      </p:sp>
      <p:sp>
        <p:nvSpPr>
          <p:cNvPr id="3" name="Content Placeholder 2"/>
          <p:cNvSpPr>
            <a:spLocks noGrp="1"/>
          </p:cNvSpPr>
          <p:nvPr>
            <p:ph idx="1"/>
          </p:nvPr>
        </p:nvSpPr>
        <p:spPr>
          <a:xfrm>
            <a:off x="1295401" y="2173357"/>
            <a:ext cx="9601196" cy="4015407"/>
          </a:xfrm>
        </p:spPr>
        <p:txBody>
          <a:bodyPr>
            <a:normAutofit fontScale="40000" lnSpcReduction="20000"/>
          </a:bodyPr>
          <a:lstStyle/>
          <a:p>
            <a:pPr marL="0" indent="0">
              <a:buNone/>
            </a:pPr>
            <a:r>
              <a:rPr lang="en-GB" sz="2500" i="1" dirty="0"/>
              <a:t> </a:t>
            </a:r>
            <a:endParaRPr lang="en-GB" sz="4000" dirty="0"/>
          </a:p>
          <a:p>
            <a:pPr lvl="0"/>
            <a:r>
              <a:rPr lang="en-GB" sz="4900" b="1" dirty="0"/>
              <a:t>Issues around transport and safeguarding</a:t>
            </a:r>
            <a:r>
              <a:rPr lang="en-GB" sz="4900" dirty="0"/>
              <a:t>. Successful appeals have evidence of thorough research in this area. For example Prince Henry’s may not be the closest school, but it might be more accessible (and therefore safer) via public or school bus routes. Another example might be If the child knows older students who make the same journey / has practiced the route and is confident travelling towards Otley but not in other directions. </a:t>
            </a:r>
          </a:p>
          <a:p>
            <a:pPr lvl="0"/>
            <a:r>
              <a:rPr lang="en-GB" sz="4900" b="1" dirty="0"/>
              <a:t>Friendship groups and vulnerability.</a:t>
            </a:r>
            <a:r>
              <a:rPr lang="en-GB" sz="4900" dirty="0"/>
              <a:t> Successful appeals have evidence that their child is particularly vulnerable. For example without existing friendship group / very best friend some children struggle to make new friends and therefore risk becoming overly anxious, others are vulnerable due to an SEN need.</a:t>
            </a:r>
          </a:p>
          <a:p>
            <a:pPr lvl="0"/>
            <a:r>
              <a:rPr lang="en-GB" sz="4900" b="1" dirty="0"/>
              <a:t>Analysis of historic allocations and students on roll.</a:t>
            </a:r>
            <a:r>
              <a:rPr lang="en-GB" sz="4900" dirty="0"/>
              <a:t> Successful appeals use the information provided in the appeals pack, including the Prince Henry’s Statement of Case.  For example is there evidence that in the past the Prince Henry’s has accepted students over and above the published admission limit</a:t>
            </a:r>
          </a:p>
        </p:txBody>
      </p:sp>
    </p:spTree>
    <p:extLst>
      <p:ext uri="{BB962C8B-B14F-4D97-AF65-F5344CB8AC3E}">
        <p14:creationId xmlns:p14="http://schemas.microsoft.com/office/powerpoint/2010/main" val="1741256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FF4DCEF-9B4A-4190-A1C9-5A3C896AE426}"/>
              </a:ext>
            </a:extLst>
          </p:cNvPr>
          <p:cNvSpPr>
            <a:spLocks noGrp="1"/>
          </p:cNvSpPr>
          <p:nvPr>
            <p:ph type="title"/>
          </p:nvPr>
        </p:nvSpPr>
        <p:spPr/>
        <p:txBody>
          <a:bodyPr>
            <a:normAutofit fontScale="90000"/>
          </a:bodyPr>
          <a:lstStyle/>
          <a:p>
            <a:r>
              <a:rPr lang="en-GB" dirty="0"/>
              <a:t>Last year  19 parents went to appeal. Their cases were based on the following:</a:t>
            </a:r>
          </a:p>
        </p:txBody>
      </p:sp>
      <p:sp>
        <p:nvSpPr>
          <p:cNvPr id="3" name="Content Placeholder 2">
            <a:extLst>
              <a:ext uri="{FF2B5EF4-FFF2-40B4-BE49-F238E27FC236}">
                <a16:creationId xmlns="" xmlns:a16="http://schemas.microsoft.com/office/drawing/2014/main" id="{EC83F14C-C282-422B-9F10-B04602D29C2C}"/>
              </a:ext>
            </a:extLst>
          </p:cNvPr>
          <p:cNvSpPr>
            <a:spLocks noGrp="1"/>
          </p:cNvSpPr>
          <p:nvPr>
            <p:ph idx="1"/>
          </p:nvPr>
        </p:nvSpPr>
        <p:spPr/>
        <p:txBody>
          <a:bodyPr>
            <a:normAutofit fontScale="92500" lnSpcReduction="10000"/>
          </a:bodyPr>
          <a:lstStyle/>
          <a:p>
            <a:pPr lvl="0"/>
            <a:r>
              <a:rPr lang="en-GB" b="1" dirty="0"/>
              <a:t>The existing educational links between the child and Prince Henry’s</a:t>
            </a:r>
            <a:r>
              <a:rPr lang="en-GB" dirty="0"/>
              <a:t>. Successful appeals have been able to evidence prior links to Prince Henry’s e.g. through language teaching, enrichment activities, curriculum progression. In some cases this may lead to a ‘presumed feeder school’ situation. </a:t>
            </a:r>
          </a:p>
          <a:p>
            <a:pPr marL="0" indent="0">
              <a:buNone/>
            </a:pPr>
            <a:r>
              <a:rPr lang="en-GB" dirty="0"/>
              <a:t>Finally:</a:t>
            </a:r>
          </a:p>
          <a:p>
            <a:pPr lvl="0"/>
            <a:r>
              <a:rPr lang="en-GB" b="1" dirty="0"/>
              <a:t>Avoid criticising the school that has been allocated.</a:t>
            </a:r>
            <a:r>
              <a:rPr lang="en-GB" dirty="0"/>
              <a:t> The panel will consider that all schools are appropriate places for children to be educated. Focus instead on why Prince Henry’s is a more appropriate school given the specific individual circumstances of the child. Why does Prince Henry’s better meet the child’s need?</a:t>
            </a:r>
          </a:p>
          <a:p>
            <a:pPr marL="0" indent="0">
              <a:buNone/>
            </a:pPr>
            <a:endParaRPr lang="en-GB" dirty="0"/>
          </a:p>
        </p:txBody>
      </p:sp>
    </p:spTree>
    <p:extLst>
      <p:ext uri="{BB962C8B-B14F-4D97-AF65-F5344CB8AC3E}">
        <p14:creationId xmlns:p14="http://schemas.microsoft.com/office/powerpoint/2010/main" val="3432031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do we </a:t>
            </a:r>
            <a:r>
              <a:rPr lang="en-GB" dirty="0" smtClean="0"/>
              <a:t>ensure our children </a:t>
            </a:r>
            <a:br>
              <a:rPr lang="en-GB" dirty="0" smtClean="0"/>
            </a:br>
            <a:r>
              <a:rPr lang="en-GB" dirty="0" smtClean="0"/>
              <a:t>are ‘secondary ready’ </a:t>
            </a:r>
            <a:endParaRPr lang="en-GB" dirty="0"/>
          </a:p>
        </p:txBody>
      </p:sp>
      <p:sp>
        <p:nvSpPr>
          <p:cNvPr id="3" name="Content Placeholder 2"/>
          <p:cNvSpPr>
            <a:spLocks noGrp="1"/>
          </p:cNvSpPr>
          <p:nvPr>
            <p:ph idx="1"/>
          </p:nvPr>
        </p:nvSpPr>
        <p:spPr/>
        <p:txBody>
          <a:bodyPr>
            <a:normAutofit fontScale="70000" lnSpcReduction="20000"/>
          </a:bodyPr>
          <a:lstStyle/>
          <a:p>
            <a:pPr marL="0" indent="0" algn="ctr">
              <a:buNone/>
            </a:pPr>
            <a:r>
              <a:rPr lang="en-GB" sz="2800" i="1" dirty="0"/>
              <a:t>Being </a:t>
            </a:r>
            <a:r>
              <a:rPr lang="en-GB" sz="2800" i="1" dirty="0" smtClean="0"/>
              <a:t>ready </a:t>
            </a:r>
            <a:r>
              <a:rPr lang="en-GB" sz="2800" i="1" dirty="0"/>
              <a:t>is a culmination of </a:t>
            </a:r>
            <a:r>
              <a:rPr lang="en-GB" sz="2800" i="1" dirty="0" smtClean="0"/>
              <a:t>children’s </a:t>
            </a:r>
            <a:r>
              <a:rPr lang="en-GB" sz="2800" i="1" dirty="0"/>
              <a:t>entire </a:t>
            </a:r>
            <a:r>
              <a:rPr lang="en-GB" sz="2800" i="1" dirty="0" smtClean="0"/>
              <a:t>education, both </a:t>
            </a:r>
            <a:r>
              <a:rPr lang="en-GB" sz="2800" i="1" dirty="0"/>
              <a:t>academic and personal</a:t>
            </a:r>
          </a:p>
          <a:p>
            <a:r>
              <a:rPr lang="en-GB" sz="2800" b="1" dirty="0" smtClean="0"/>
              <a:t>Ensure they meet ARE in all core areas (89%/65%) </a:t>
            </a:r>
          </a:p>
          <a:p>
            <a:r>
              <a:rPr lang="en-GB" sz="2800" dirty="0" smtClean="0"/>
              <a:t>Ensure children are reading regularly, practising tables and spellings (fluency and application)</a:t>
            </a:r>
          </a:p>
          <a:p>
            <a:r>
              <a:rPr lang="en-GB" sz="2800" b="1" dirty="0" smtClean="0"/>
              <a:t>Have high expectations (presentation and handwriting-fluency)</a:t>
            </a:r>
          </a:p>
          <a:p>
            <a:r>
              <a:rPr lang="en-GB" sz="2800" dirty="0" smtClean="0"/>
              <a:t>Encourage your child to participate in a </a:t>
            </a:r>
            <a:r>
              <a:rPr lang="en-GB" sz="2800" dirty="0" smtClean="0"/>
              <a:t>range of enrichment activities and </a:t>
            </a:r>
            <a:r>
              <a:rPr lang="en-GB" sz="2800" dirty="0" smtClean="0"/>
              <a:t>take up leadership </a:t>
            </a:r>
            <a:r>
              <a:rPr lang="en-GB" sz="2800" dirty="0" smtClean="0"/>
              <a:t>opportunities </a:t>
            </a:r>
          </a:p>
          <a:p>
            <a:r>
              <a:rPr lang="en-GB" sz="2800" b="1" dirty="0" smtClean="0"/>
              <a:t>Fully prepare for </a:t>
            </a:r>
            <a:r>
              <a:rPr lang="en-GB" sz="2800" b="1" dirty="0" smtClean="0"/>
              <a:t>SATs </a:t>
            </a:r>
          </a:p>
          <a:p>
            <a:r>
              <a:rPr lang="en-GB" sz="2800" dirty="0" smtClean="0"/>
              <a:t>Focus on developing independence and good habits in key areas: homework, mobile phones/online behaviour, friendship and problem solving</a:t>
            </a:r>
            <a:endParaRPr lang="en-GB" sz="2800" dirty="0"/>
          </a:p>
          <a:p>
            <a:endParaRPr lang="en-GB" sz="2800" dirty="0"/>
          </a:p>
          <a:p>
            <a:endParaRPr lang="en-GB" dirty="0"/>
          </a:p>
        </p:txBody>
      </p:sp>
    </p:spTree>
    <p:extLst>
      <p:ext uri="{BB962C8B-B14F-4D97-AF65-F5344CB8AC3E}">
        <p14:creationId xmlns:p14="http://schemas.microsoft.com/office/powerpoint/2010/main" val="3913202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next?</a:t>
            </a:r>
          </a:p>
        </p:txBody>
      </p:sp>
      <p:sp>
        <p:nvSpPr>
          <p:cNvPr id="3" name="Content Placeholder 2"/>
          <p:cNvSpPr>
            <a:spLocks noGrp="1"/>
          </p:cNvSpPr>
          <p:nvPr>
            <p:ph idx="1"/>
          </p:nvPr>
        </p:nvSpPr>
        <p:spPr>
          <a:xfrm>
            <a:off x="1295401" y="2556932"/>
            <a:ext cx="9601196" cy="2492146"/>
          </a:xfrm>
        </p:spPr>
        <p:txBody>
          <a:bodyPr>
            <a:normAutofit fontScale="85000" lnSpcReduction="20000"/>
          </a:bodyPr>
          <a:lstStyle/>
          <a:p>
            <a:r>
              <a:rPr lang="en-GB" sz="3200" dirty="0" smtClean="0"/>
              <a:t>Visit the schools you are considering, </a:t>
            </a:r>
            <a:r>
              <a:rPr lang="en-GB" sz="3200" dirty="0"/>
              <a:t>ask questions, speak to existing parents and make an </a:t>
            </a:r>
            <a:r>
              <a:rPr lang="en-GB" sz="3200" dirty="0" smtClean="0"/>
              <a:t>appointment with me if you’d find it helpful</a:t>
            </a:r>
          </a:p>
          <a:p>
            <a:r>
              <a:rPr lang="en-GB" sz="3200" dirty="0" smtClean="0"/>
              <a:t>Find out about open days and entrance exams if appropriate. Practise past papers. </a:t>
            </a:r>
            <a:r>
              <a:rPr lang="en-GB" sz="3200" i="1" dirty="0" smtClean="0"/>
              <a:t>Consider private </a:t>
            </a:r>
            <a:r>
              <a:rPr lang="en-GB" sz="3200" i="1" dirty="0"/>
              <a:t>tutoring </a:t>
            </a:r>
            <a:endParaRPr lang="en-GB" sz="3200" i="1" dirty="0" smtClean="0"/>
          </a:p>
          <a:p>
            <a:r>
              <a:rPr lang="en-GB" sz="3200" dirty="0" smtClean="0"/>
              <a:t>Any </a:t>
            </a:r>
            <a:r>
              <a:rPr lang="en-GB" sz="3200" dirty="0"/>
              <a:t>questions?</a:t>
            </a:r>
          </a:p>
        </p:txBody>
      </p:sp>
    </p:spTree>
    <p:extLst>
      <p:ext uri="{BB962C8B-B14F-4D97-AF65-F5344CB8AC3E}">
        <p14:creationId xmlns:p14="http://schemas.microsoft.com/office/powerpoint/2010/main" val="385283924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462</TotalTime>
  <Words>749</Words>
  <Application>Microsoft Office PowerPoint</Application>
  <PresentationFormat>Custom</PresentationFormat>
  <Paragraphs>101</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Organic</vt:lpstr>
      <vt:lpstr>Secondary Schools Information Evening</vt:lpstr>
      <vt:lpstr>Purpose of the Evening</vt:lpstr>
      <vt:lpstr>How do I choose a school? </vt:lpstr>
      <vt:lpstr>Friends are important but what about…</vt:lpstr>
      <vt:lpstr>How much should I involve my child?</vt:lpstr>
      <vt:lpstr>LCC recommends:</vt:lpstr>
      <vt:lpstr>Where did our Y6 children go last year?</vt:lpstr>
      <vt:lpstr>PowerPoint Presentation</vt:lpstr>
      <vt:lpstr>The Leeds City Council  school admissions timeline</vt:lpstr>
      <vt:lpstr>Myth busting</vt:lpstr>
      <vt:lpstr>What to do if you are not offered a place</vt:lpstr>
      <vt:lpstr>Last year  19 parents went to appeal. Their cases were based on the following: </vt:lpstr>
      <vt:lpstr>Last year  19 parents went to appeal. Their cases were based on the following:</vt:lpstr>
      <vt:lpstr>How do we ensure our children  are ‘secondary ready’ </vt:lpstr>
      <vt:lpstr>What next?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Senior Schools Information Evening</dc:title>
  <dc:creator>Mark Colbourn</dc:creator>
  <cp:lastModifiedBy>Rachel Colbourn</cp:lastModifiedBy>
  <cp:revision>38</cp:revision>
  <dcterms:created xsi:type="dcterms:W3CDTF">2015-09-23T20:42:18Z</dcterms:created>
  <dcterms:modified xsi:type="dcterms:W3CDTF">2019-09-19T17:42:13Z</dcterms:modified>
</cp:coreProperties>
</file>