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7"/>
  </p:notesMasterIdLst>
  <p:sldIdLst>
    <p:sldId id="256" r:id="rId2"/>
    <p:sldId id="259" r:id="rId3"/>
    <p:sldId id="260" r:id="rId4"/>
    <p:sldId id="262" r:id="rId5"/>
    <p:sldId id="287"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8" r:id="rId25"/>
    <p:sldId id="293" r:id="rId26"/>
    <p:sldId id="289" r:id="rId27"/>
    <p:sldId id="290" r:id="rId28"/>
    <p:sldId id="291" r:id="rId29"/>
    <p:sldId id="292" r:id="rId30"/>
    <p:sldId id="281" r:id="rId31"/>
    <p:sldId id="282" r:id="rId32"/>
    <p:sldId id="283" r:id="rId33"/>
    <p:sldId id="284" r:id="rId34"/>
    <p:sldId id="285" r:id="rId35"/>
    <p:sldId id="286" r:id="rId36"/>
  </p:sldIdLst>
  <p:sldSz cx="9144000" cy="5143500" type="screen16x9"/>
  <p:notesSz cx="6858000" cy="9144000"/>
  <p:embeddedFontLst>
    <p:embeddedFont>
      <p:font typeface="Nunito" charset="0"/>
      <p:regular r:id="rId38"/>
      <p:bold r:id="rId39"/>
      <p:italic r:id="rId40"/>
      <p:boldItalic r:id="rId41"/>
    </p:embeddedFont>
    <p:embeddedFont>
      <p:font typeface="Nunito Sans SemiBold"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990033"/>
    <a:srgbClr val="283593"/>
    <a:srgbClr val="64A0FC"/>
    <a:srgbClr val="2779F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4371" autoAdjust="0"/>
  </p:normalViewPr>
  <p:slideViewPr>
    <p:cSldViewPr snapToGrid="0">
      <p:cViewPr varScale="1">
        <p:scale>
          <a:sx n="82" d="100"/>
          <a:sy n="82" d="100"/>
        </p:scale>
        <p:origin x="-1008" y="-78"/>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xmlns=""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xmlns=""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xmlns="" val="1810522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xmlns="" val="324057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xmlns=""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xmlns=""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xmlns=""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xmlns=""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xmlns="" val="298322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xmlns="" val="1284816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xmlns="" val="2822214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xmlns=""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xmlns="" val="2572046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xmlns="" val="2719049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xmlns="" val="2266761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xmlns="" val="378300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xmlns="" val="218259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xmlns="" val="4212818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xmlns="" val="41933890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xmlns="" val="3839377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xmlns=""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mc:Choice xmlns:p14="http://schemas.microsoft.com/office/powerpoint/2010/main" xmlns="" Requires="p14">
      <p:transition spd="slow">
        <p:fade thruBlk="1"/>
      </p:transition>
    </mc:Choice>
    <mc:Fallback>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cgpbooks.co.uk/info/preparing-for-sat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3600" dirty="0" smtClean="0">
                <a:solidFill>
                  <a:schemeClr val="bg1"/>
                </a:solidFill>
                <a:latin typeface="+mj-lt"/>
                <a:ea typeface="Arial"/>
                <a:cs typeface="Arial"/>
                <a:sym typeface="Arial"/>
              </a:rPr>
              <a:t>End of KS2 </a:t>
            </a:r>
            <a:r>
              <a:rPr lang="en-US" sz="3600" dirty="0">
                <a:solidFill>
                  <a:schemeClr val="bg1"/>
                </a:solidFill>
                <a:latin typeface="+mj-lt"/>
                <a:ea typeface="Arial"/>
                <a:cs typeface="Arial"/>
                <a:sym typeface="Arial"/>
              </a:rPr>
              <a:t>SATs 2022 Presentation for Parents, </a:t>
            </a:r>
            <a:r>
              <a:rPr lang="en-US" sz="3600" dirty="0" err="1">
                <a:solidFill>
                  <a:schemeClr val="bg1"/>
                </a:solidFill>
                <a:latin typeface="+mj-lt"/>
                <a:ea typeface="Arial"/>
                <a:cs typeface="Arial"/>
                <a:sym typeface="Arial"/>
              </a:rPr>
              <a:t>Carers</a:t>
            </a:r>
            <a:r>
              <a:rPr lang="en-US" sz="3600" dirty="0">
                <a:solidFill>
                  <a:schemeClr val="bg1"/>
                </a:solidFill>
                <a:latin typeface="+mj-lt"/>
                <a:ea typeface="Arial"/>
                <a:cs typeface="Arial"/>
                <a:sym typeface="Arial"/>
              </a:rPr>
              <a:t> &amp; Guardians</a:t>
            </a:r>
            <a:endParaRPr sz="3600" dirty="0">
              <a:solidFill>
                <a:schemeClr val="bg1"/>
              </a:solidFill>
              <a:latin typeface="+mj-lt"/>
              <a:ea typeface="Nunito Sans Light"/>
              <a:cs typeface="Nunito Sans Light"/>
              <a:sym typeface="Nunito Sans Light"/>
            </a:endParaRPr>
          </a:p>
        </p:txBody>
      </p:sp>
      <p:pic>
        <p:nvPicPr>
          <p:cNvPr id="5" name="Picture 10" descr="A picture containing arrow&#10;&#10;Description automatically generated">
            <a:extLst>
              <a:ext uri="{FF2B5EF4-FFF2-40B4-BE49-F238E27FC236}">
                <a16:creationId xmlns:a16="http://schemas.microsoft.com/office/drawing/2014/main" xmlns="" id="{9A20C79D-ECB0-4FA2-AE67-0443C15E8D0E}"/>
              </a:ext>
            </a:extLst>
          </p:cNvPr>
          <p:cNvPicPr>
            <a:picLocks noChangeAspect="1"/>
          </p:cNvPicPr>
          <p:nvPr/>
        </p:nvPicPr>
        <p:blipFill>
          <a:blip r:embed="rId3"/>
          <a:stretch>
            <a:fillRect/>
          </a:stretch>
        </p:blipFill>
        <p:spPr>
          <a:xfrm>
            <a:off x="3276760" y="520862"/>
            <a:ext cx="2629877" cy="2257064"/>
          </a:xfrm>
          <a:prstGeom prst="rect">
            <a:avLst/>
          </a:prstGeom>
          <a:blipFill>
            <a:blip r:embed="rId4"/>
            <a:stretch>
              <a:fillRect/>
            </a:stretch>
          </a:blip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xmlns=""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9</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12</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Spelling, punctuation and grammar (paper 1: Grammar/ Punctuation/ Spelling) – Monday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Spelling, punctuation and grammar (paper 2: Spelling test) – Monday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10</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12</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xmlns=""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xmlns=""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xmlns=""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xmlns=""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xmlns=""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xmlns=""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xmlns="" id="{B1E5C3B9-0714-42EF-9E79-93F44F8F6E3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xmlns=""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Organisation </a:t>
            </a:r>
            <a:endParaRPr lang="en-GB" sz="2800" dirty="0"/>
          </a:p>
        </p:txBody>
      </p:sp>
      <p:sp>
        <p:nvSpPr>
          <p:cNvPr id="3" name="Text Placeholder 2"/>
          <p:cNvSpPr>
            <a:spLocks noGrp="1"/>
          </p:cNvSpPr>
          <p:nvPr>
            <p:ph type="body" idx="1"/>
          </p:nvPr>
        </p:nvSpPr>
        <p:spPr>
          <a:xfrm>
            <a:off x="217850" y="937846"/>
            <a:ext cx="8614450" cy="3631029"/>
          </a:xfrm>
        </p:spPr>
        <p:txBody>
          <a:bodyPr/>
          <a:lstStyle/>
          <a:p>
            <a:pPr>
              <a:buFont typeface="Arial" panose="020B0604020202020204" pitchFamily="34" charset="0"/>
              <a:buChar char="•"/>
            </a:pPr>
            <a:r>
              <a:rPr lang="en-GB" sz="2400" dirty="0"/>
              <a:t>The tests take place in 5/6L </a:t>
            </a:r>
            <a:r>
              <a:rPr lang="en-GB" sz="2400" dirty="0" smtClean="0"/>
              <a:t>and 5/6M classroom</a:t>
            </a:r>
            <a:r>
              <a:rPr lang="en-GB" sz="2400" dirty="0"/>
              <a:t>.</a:t>
            </a:r>
          </a:p>
          <a:p>
            <a:pPr>
              <a:buFont typeface="Arial" panose="020B0604020202020204" pitchFamily="34" charset="0"/>
              <a:buChar char="•"/>
            </a:pPr>
            <a:r>
              <a:rPr lang="en-GB" sz="2400" dirty="0"/>
              <a:t>The children sit at separate </a:t>
            </a:r>
            <a:r>
              <a:rPr lang="en-GB" sz="2400" dirty="0" smtClean="0"/>
              <a:t>ends of the tables</a:t>
            </a:r>
            <a:r>
              <a:rPr lang="en-GB" sz="2400" dirty="0"/>
              <a:t>.</a:t>
            </a:r>
          </a:p>
          <a:p>
            <a:pPr>
              <a:buFont typeface="Arial" panose="020B0604020202020204" pitchFamily="34" charset="0"/>
              <a:buChar char="•"/>
            </a:pPr>
            <a:r>
              <a:rPr lang="en-GB" sz="2400" dirty="0"/>
              <a:t>There will be a breakfast club every morning from 8:30 a.m.</a:t>
            </a:r>
          </a:p>
          <a:p>
            <a:pPr>
              <a:buFont typeface="Arial" panose="020B0604020202020204" pitchFamily="34" charset="0"/>
              <a:buChar char="•"/>
            </a:pPr>
            <a:r>
              <a:rPr lang="en-GB" sz="2400" dirty="0"/>
              <a:t>All equipment will be provided. </a:t>
            </a:r>
          </a:p>
          <a:p>
            <a:pPr>
              <a:buFont typeface="Arial" panose="020B0604020202020204" pitchFamily="34" charset="0"/>
              <a:buChar char="•"/>
            </a:pPr>
            <a:r>
              <a:rPr lang="en-GB" sz="2400" dirty="0"/>
              <a:t>On Friday </a:t>
            </a:r>
            <a:r>
              <a:rPr lang="en-GB" sz="2400" dirty="0" smtClean="0"/>
              <a:t>13</a:t>
            </a:r>
            <a:r>
              <a:rPr lang="en-GB" sz="2400" baseline="30000" dirty="0" smtClean="0"/>
              <a:t>th</a:t>
            </a:r>
            <a:r>
              <a:rPr lang="en-GB" sz="2400" dirty="0" smtClean="0"/>
              <a:t> </a:t>
            </a:r>
            <a:r>
              <a:rPr lang="en-GB" sz="2400" dirty="0"/>
              <a:t>May, the children </a:t>
            </a:r>
            <a:r>
              <a:rPr lang="en-GB" sz="2400" dirty="0" smtClean="0"/>
              <a:t>will choose </a:t>
            </a:r>
            <a:r>
              <a:rPr lang="en-GB" sz="2400" dirty="0"/>
              <a:t>how they want to spend the day!</a:t>
            </a:r>
          </a:p>
          <a:p>
            <a:pPr>
              <a:buFont typeface="Arial" panose="020B0604020202020204" pitchFamily="34" charset="0"/>
              <a:buChar char="•"/>
            </a:pPr>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xmlns="" val="1117604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F0291D-AFEA-4124-B1F8-9952DA88D993}"/>
              </a:ext>
            </a:extLst>
          </p:cNvPr>
          <p:cNvSpPr>
            <a:spLocks noGrp="1"/>
          </p:cNvSpPr>
          <p:nvPr>
            <p:ph type="title"/>
          </p:nvPr>
        </p:nvSpPr>
        <p:spPr/>
        <p:txBody>
          <a:bodyPr/>
          <a:lstStyle/>
          <a:p>
            <a:r>
              <a:rPr lang="en-GB" dirty="0"/>
              <a:t>Spelling, Punctuation and Grammar: Monday 9</a:t>
            </a:r>
            <a:r>
              <a:rPr lang="en-GB" baseline="30000" dirty="0"/>
              <a:t>th</a:t>
            </a:r>
            <a:r>
              <a:rPr lang="en-GB" dirty="0"/>
              <a:t> May</a:t>
            </a:r>
          </a:p>
        </p:txBody>
      </p:sp>
      <p:sp>
        <p:nvSpPr>
          <p:cNvPr id="3" name="Text Placeholder 2">
            <a:extLst>
              <a:ext uri="{FF2B5EF4-FFF2-40B4-BE49-F238E27FC236}">
                <a16:creationId xmlns:a16="http://schemas.microsoft.com/office/drawing/2014/main" xmlns=""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xmlns=""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xmlns=""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xmlns=""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xmlns=""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xmlns=""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xmlns=""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xmlns=""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pic>
        <p:nvPicPr>
          <p:cNvPr id="12" name="Picture 11">
            <a:extLst>
              <a:ext uri="{FF2B5EF4-FFF2-40B4-BE49-F238E27FC236}">
                <a16:creationId xmlns:a16="http://schemas.microsoft.com/office/drawing/2014/main" xmlns=""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xmlns=""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xmlns=""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xmlns=""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xmlns=""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xmlns=""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xmlns=""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xmlns=""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xmlns=""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xmlns=""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xmlns=""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4216F3-CC6E-466B-9BC1-3C4F9A01399A}"/>
              </a:ext>
            </a:extLst>
          </p:cNvPr>
          <p:cNvSpPr>
            <a:spLocks noGrp="1"/>
          </p:cNvSpPr>
          <p:nvPr>
            <p:ph type="title"/>
          </p:nvPr>
        </p:nvSpPr>
        <p:spPr/>
        <p:txBody>
          <a:bodyPr/>
          <a:lstStyle/>
          <a:p>
            <a:r>
              <a:rPr lang="en-GB" dirty="0"/>
              <a:t>Reading: Tuesday 10</a:t>
            </a:r>
            <a:r>
              <a:rPr lang="en-GB" baseline="30000" dirty="0"/>
              <a:t>th</a:t>
            </a:r>
            <a:r>
              <a:rPr lang="en-GB" dirty="0"/>
              <a:t> May </a:t>
            </a:r>
          </a:p>
        </p:txBody>
      </p:sp>
      <p:sp>
        <p:nvSpPr>
          <p:cNvPr id="3" name="Text Placeholder 2">
            <a:extLst>
              <a:ext uri="{FF2B5EF4-FFF2-40B4-BE49-F238E27FC236}">
                <a16:creationId xmlns:a16="http://schemas.microsoft.com/office/drawing/2014/main" xmlns=""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xmlns=""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xmlns=""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xmlns=""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xmlns=""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xmlns=""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xmlns=""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xmlns=""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xmlns=""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Fact Sheet: About Bumblebees</a:t>
            </a:r>
          </a:p>
        </p:txBody>
      </p:sp>
      <p:sp>
        <p:nvSpPr>
          <p:cNvPr id="4" name="Slide Number Placeholder 3">
            <a:extLst>
              <a:ext uri="{FF2B5EF4-FFF2-40B4-BE49-F238E27FC236}">
                <a16:creationId xmlns:a16="http://schemas.microsoft.com/office/drawing/2014/main" xmlns=""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1" name="Picture 10">
            <a:extLst>
              <a:ext uri="{FF2B5EF4-FFF2-40B4-BE49-F238E27FC236}">
                <a16:creationId xmlns:a16="http://schemas.microsoft.com/office/drawing/2014/main" xmlns=""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xmlns=""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xmlns=""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xmlns=""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xmlns=""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1" name="Picture 10">
            <a:extLst>
              <a:ext uri="{FF2B5EF4-FFF2-40B4-BE49-F238E27FC236}">
                <a16:creationId xmlns:a16="http://schemas.microsoft.com/office/drawing/2014/main" xmlns=""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xmlns=""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xmlns=""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2019 Reading SATs paper,</a:t>
            </a:r>
          </a:p>
          <a:p>
            <a:r>
              <a:rPr lang="en-GB" dirty="0">
                <a:solidFill>
                  <a:srgbClr val="283593"/>
                </a:solidFill>
              </a:rPr>
              <a:t>12% of marks could </a:t>
            </a:r>
            <a:r>
              <a:rPr lang="en-GB">
                <a:solidFill>
                  <a:srgbClr val="283593"/>
                </a:solidFill>
              </a:rPr>
              <a:t>be gained </a:t>
            </a:r>
            <a:r>
              <a:rPr lang="en-GB" dirty="0">
                <a:solidFill>
                  <a:srgbClr val="283593"/>
                </a:solidFill>
              </a:rPr>
              <a:t>from answering questions involving giving and explaining the meaning of words in context;</a:t>
            </a:r>
          </a:p>
          <a:p>
            <a:r>
              <a:rPr lang="en-GB" dirty="0">
                <a:solidFill>
                  <a:srgbClr val="283593"/>
                </a:solidFill>
              </a:rPr>
              <a:t>42%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36%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xmlns=""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xmlns=""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AEB9A0-7B25-442B-9EA0-309CC7F2590A}"/>
              </a:ext>
            </a:extLst>
          </p:cNvPr>
          <p:cNvSpPr>
            <a:spLocks noGrp="1"/>
          </p:cNvSpPr>
          <p:nvPr>
            <p:ph type="title"/>
          </p:nvPr>
        </p:nvSpPr>
        <p:spPr/>
        <p:txBody>
          <a:bodyPr/>
          <a:lstStyle/>
          <a:p>
            <a:r>
              <a:rPr lang="en-GB" dirty="0"/>
              <a:t>Maths: Wednesday 11</a:t>
            </a:r>
            <a:r>
              <a:rPr lang="en-GB" baseline="30000" dirty="0"/>
              <a:t>th</a:t>
            </a:r>
            <a:r>
              <a:rPr lang="en-GB" dirty="0"/>
              <a:t> May and Thursday 12</a:t>
            </a:r>
            <a:r>
              <a:rPr lang="en-GB" baseline="30000" dirty="0"/>
              <a:t>th</a:t>
            </a:r>
            <a:r>
              <a:rPr lang="en-GB" dirty="0"/>
              <a:t> May</a:t>
            </a:r>
          </a:p>
        </p:txBody>
      </p:sp>
      <p:sp>
        <p:nvSpPr>
          <p:cNvPr id="3" name="Text Placeholder 2">
            <a:extLst>
              <a:ext uri="{FF2B5EF4-FFF2-40B4-BE49-F238E27FC236}">
                <a16:creationId xmlns:a16="http://schemas.microsoft.com/office/drawing/2014/main" xmlns=""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11</a:t>
            </a:r>
            <a:r>
              <a:rPr lang="en-GB" baseline="30000" dirty="0"/>
              <a:t>th</a:t>
            </a:r>
            <a:r>
              <a:rPr lang="en-GB" dirty="0"/>
              <a:t> May</a:t>
            </a:r>
          </a:p>
          <a:p>
            <a:endParaRPr lang="en-GB" dirty="0"/>
          </a:p>
          <a:p>
            <a:r>
              <a:rPr lang="en-GB" dirty="0"/>
              <a:t>Paper 2: Reasoning (40 minutes) – Wednesday 11</a:t>
            </a:r>
            <a:r>
              <a:rPr lang="en-GB" baseline="30000" dirty="0"/>
              <a:t>th</a:t>
            </a:r>
            <a:r>
              <a:rPr lang="en-GB" dirty="0"/>
              <a:t> May</a:t>
            </a:r>
          </a:p>
          <a:p>
            <a:endParaRPr lang="en-GB" dirty="0"/>
          </a:p>
          <a:p>
            <a:r>
              <a:rPr lang="en-GB" dirty="0"/>
              <a:t>Paper 3: Reasoning (40 minutes) – Thursday 12</a:t>
            </a:r>
            <a:r>
              <a:rPr lang="en-GB" baseline="30000" dirty="0"/>
              <a:t>th</a:t>
            </a:r>
            <a:r>
              <a:rPr lang="en-GB" dirty="0"/>
              <a:t> May</a:t>
            </a:r>
          </a:p>
        </p:txBody>
      </p:sp>
      <p:sp>
        <p:nvSpPr>
          <p:cNvPr id="4" name="Slide Number Placeholder 3">
            <a:extLst>
              <a:ext uri="{FF2B5EF4-FFF2-40B4-BE49-F238E27FC236}">
                <a16:creationId xmlns:a16="http://schemas.microsoft.com/office/drawing/2014/main" xmlns=""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xmlns=""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xmlns=""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xmlns=""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xmlns=""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xmlns=""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xmlns=""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xmlns=""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xmlns=""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xmlns=""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6" name="Picture 5">
            <a:extLst>
              <a:ext uri="{FF2B5EF4-FFF2-40B4-BE49-F238E27FC236}">
                <a16:creationId xmlns:a16="http://schemas.microsoft.com/office/drawing/2014/main" xmlns=""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xmlns=""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xmlns=""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xmlns=""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xmlns=""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xmlns=""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xmlns=""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xmlns=""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xmlns=""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xmlns=""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xmlns=""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xmlns=""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xmlns=""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xmlns=""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xmlns=""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xmlns=""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xmlns=""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xmlns=""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14" name="Picture 13">
            <a:extLst>
              <a:ext uri="{FF2B5EF4-FFF2-40B4-BE49-F238E27FC236}">
                <a16:creationId xmlns:a16="http://schemas.microsoft.com/office/drawing/2014/main" xmlns=""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xmlns=""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xmlns=""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xmlns=""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mc:Choice xmlns:a14="http://schemas.microsoft.com/office/drawing/2010/main" xmlns=""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p:sp>
              <p:nvSpPr>
                <p:cNvPr id="21" name="Text Placeholder 2">
                  <a:extLst>
                    <a:ext uri="{FF2B5EF4-FFF2-40B4-BE49-F238E27FC236}">
                      <a16:creationId xmlns:a16="http://schemas.microsoft.com/office/drawing/2014/main" xmlns="" xmlns:a14="http://schemas.microsoft.com/office/drawing/2010/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r>
                </a:p>
              </p:txBody>
            </p:sp>
          </mc:Choice>
          <mc:Fallback>
            <p:sp>
              <p:nvSpPr>
                <p:cNvPr id="22" name="TextBox 21">
                  <a:extLst>
                    <a:ext uri="{FF2B5EF4-FFF2-40B4-BE49-F238E27FC236}">
                      <a16:creationId xmlns:a16="http://schemas.microsoft.com/office/drawing/2014/main" xmlns="" xmlns:a14="http://schemas.microsoft.com/office/drawing/2010/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xmlns=""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xmlns=""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11</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12</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xmlns=""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xmlns=""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xmlns=""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xmlns=""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10" name="Picture 9">
            <a:extLst>
              <a:ext uri="{FF2B5EF4-FFF2-40B4-BE49-F238E27FC236}">
                <a16:creationId xmlns:a16="http://schemas.microsoft.com/office/drawing/2014/main" xmlns=""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xmlns=""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xmlns=""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xmlns=""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xmlns=""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xmlns=""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xmlns=""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xmlns=""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xmlns=""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xmlns=""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xmlns=""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xmlns=""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xmlns=""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xmlns=""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xmlns=""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xmlns=""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xmlns=""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xmlns=""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xmlns=""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xmlns=""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xmlns=""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10" name="Picture 9">
            <a:extLst>
              <a:ext uri="{FF2B5EF4-FFF2-40B4-BE49-F238E27FC236}">
                <a16:creationId xmlns:a16="http://schemas.microsoft.com/office/drawing/2014/main" xmlns=""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Scaled scores </a:t>
            </a:r>
            <a:endParaRPr lang="en-GB" dirty="0"/>
          </a:p>
        </p:txBody>
      </p:sp>
      <p:sp>
        <p:nvSpPr>
          <p:cNvPr id="3" name="Text Placeholder 2"/>
          <p:cNvSpPr>
            <a:spLocks noGrp="1"/>
          </p:cNvSpPr>
          <p:nvPr>
            <p:ph type="body" idx="1"/>
          </p:nvPr>
        </p:nvSpPr>
        <p:spPr>
          <a:xfrm>
            <a:off x="217850" y="642026"/>
            <a:ext cx="8614450" cy="3926849"/>
          </a:xfrm>
        </p:spPr>
        <p:txBody>
          <a:bodyPr/>
          <a:lstStyle/>
          <a:p>
            <a:pPr marL="114300" indent="0">
              <a:buNone/>
            </a:pPr>
            <a:r>
              <a:rPr lang="en-GB" dirty="0" smtClean="0"/>
              <a:t>2016 </a:t>
            </a:r>
          </a:p>
          <a:p>
            <a:r>
              <a:rPr lang="en-GB" dirty="0" smtClean="0"/>
              <a:t>Reading </a:t>
            </a:r>
            <a:r>
              <a:rPr lang="en-GB" dirty="0"/>
              <a:t>- 21 out of 50 = scaled score of 100.   </a:t>
            </a:r>
          </a:p>
          <a:p>
            <a:r>
              <a:rPr lang="en-GB" dirty="0" err="1"/>
              <a:t>SPaG</a:t>
            </a:r>
            <a:r>
              <a:rPr lang="en-GB" dirty="0"/>
              <a:t> – 43 out of 70 = scaled score of 100</a:t>
            </a:r>
          </a:p>
          <a:p>
            <a:r>
              <a:rPr lang="en-GB" dirty="0"/>
              <a:t>Maths- 60 out of 110 = scaled score of 100.</a:t>
            </a:r>
          </a:p>
          <a:p>
            <a:endParaRPr lang="en-GB" dirty="0"/>
          </a:p>
          <a:p>
            <a:pPr marL="114300" indent="0">
              <a:buNone/>
            </a:pPr>
            <a:r>
              <a:rPr lang="en-GB" dirty="0" smtClean="0"/>
              <a:t>2017</a:t>
            </a:r>
          </a:p>
          <a:p>
            <a:r>
              <a:rPr lang="en-GB" dirty="0" smtClean="0"/>
              <a:t>Reading </a:t>
            </a:r>
            <a:r>
              <a:rPr lang="en-GB" dirty="0"/>
              <a:t>- 26 out of 50 = scaled score of 100.   </a:t>
            </a:r>
          </a:p>
          <a:p>
            <a:r>
              <a:rPr lang="en-GB" dirty="0" err="1"/>
              <a:t>SPaG</a:t>
            </a:r>
            <a:r>
              <a:rPr lang="en-GB" dirty="0"/>
              <a:t> – 36 out of 70 = scaled score of 100</a:t>
            </a:r>
          </a:p>
          <a:p>
            <a:r>
              <a:rPr lang="en-GB" dirty="0"/>
              <a:t>Maths- 57 out of 110 = scaled score of 100.</a:t>
            </a:r>
          </a:p>
          <a:p>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xmlns="" val="2558637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pPr marL="114300" indent="0">
              <a:buNone/>
            </a:pPr>
            <a:r>
              <a:rPr lang="en-GB" dirty="0"/>
              <a:t>2018</a:t>
            </a:r>
          </a:p>
          <a:p>
            <a:r>
              <a:rPr lang="en-GB" dirty="0"/>
              <a:t>Reading - 28 out of 50 = scaled score of 100.   </a:t>
            </a:r>
          </a:p>
          <a:p>
            <a:r>
              <a:rPr lang="en-GB" dirty="0" err="1"/>
              <a:t>SPaG</a:t>
            </a:r>
            <a:r>
              <a:rPr lang="en-GB" dirty="0"/>
              <a:t> – 38 out of 70 = scaled score of 100</a:t>
            </a:r>
          </a:p>
          <a:p>
            <a:r>
              <a:rPr lang="en-GB" dirty="0" smtClean="0"/>
              <a:t>Maths - </a:t>
            </a:r>
            <a:r>
              <a:rPr lang="en-GB" dirty="0"/>
              <a:t>61 out of 110 = scaled score of 100</a:t>
            </a:r>
            <a:r>
              <a:rPr lang="en-GB" dirty="0" smtClean="0"/>
              <a:t>.</a:t>
            </a:r>
          </a:p>
          <a:p>
            <a:endParaRPr lang="en-GB" dirty="0"/>
          </a:p>
          <a:p>
            <a:pPr marL="114300" indent="0">
              <a:buNone/>
            </a:pPr>
            <a:r>
              <a:rPr lang="en-GB" dirty="0" smtClean="0"/>
              <a:t>2019</a:t>
            </a:r>
            <a:endParaRPr lang="en-GB" dirty="0"/>
          </a:p>
          <a:p>
            <a:r>
              <a:rPr lang="en-GB" dirty="0"/>
              <a:t>Reading - 28 out of 50 = scaled score of 100.   </a:t>
            </a:r>
          </a:p>
          <a:p>
            <a:r>
              <a:rPr lang="en-GB" dirty="0" err="1"/>
              <a:t>SPaG</a:t>
            </a:r>
            <a:r>
              <a:rPr lang="en-GB" dirty="0"/>
              <a:t> – </a:t>
            </a:r>
            <a:r>
              <a:rPr lang="en-GB" dirty="0" smtClean="0"/>
              <a:t>36 </a:t>
            </a:r>
            <a:r>
              <a:rPr lang="en-GB" dirty="0"/>
              <a:t>out of 70 = scaled score of 100</a:t>
            </a:r>
          </a:p>
          <a:p>
            <a:r>
              <a:rPr lang="en-GB" dirty="0"/>
              <a:t>Maths - </a:t>
            </a:r>
            <a:r>
              <a:rPr lang="en-GB" dirty="0" smtClean="0"/>
              <a:t>58 </a:t>
            </a:r>
            <a:r>
              <a:rPr lang="en-GB" dirty="0"/>
              <a:t>out of 110 = scaled score of 100.</a:t>
            </a:r>
          </a:p>
          <a:p>
            <a:endParaRPr lang="en-GB" dirty="0"/>
          </a:p>
          <a:p>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xmlns="" val="3006055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scaled score of 110 or more is CONSIDERED to be at greater depth. </a:t>
            </a:r>
            <a:br>
              <a:rPr lang="en-GB" dirty="0"/>
            </a:br>
            <a:endParaRPr lang="en-GB" dirty="0"/>
          </a:p>
        </p:txBody>
      </p:sp>
      <p:sp>
        <p:nvSpPr>
          <p:cNvPr id="3" name="Text Placeholder 2"/>
          <p:cNvSpPr>
            <a:spLocks noGrp="1"/>
          </p:cNvSpPr>
          <p:nvPr>
            <p:ph type="body" idx="1"/>
          </p:nvPr>
        </p:nvSpPr>
        <p:spPr/>
        <p:txBody>
          <a:bodyPr/>
          <a:lstStyle/>
          <a:p>
            <a:pPr marL="114300" indent="0">
              <a:buNone/>
            </a:pPr>
            <a:r>
              <a:rPr lang="en-GB" dirty="0" smtClean="0"/>
              <a:t>2018 </a:t>
            </a:r>
          </a:p>
          <a:p>
            <a:r>
              <a:rPr lang="en-GB" dirty="0" smtClean="0"/>
              <a:t>Reading </a:t>
            </a:r>
            <a:r>
              <a:rPr lang="en-GB" dirty="0"/>
              <a:t>- 40 out of 50 = scaled score of 110.   </a:t>
            </a:r>
          </a:p>
          <a:p>
            <a:r>
              <a:rPr lang="en-GB" dirty="0" err="1"/>
              <a:t>SPaG</a:t>
            </a:r>
            <a:r>
              <a:rPr lang="en-GB" dirty="0"/>
              <a:t> – 56 out of 70 = scaled score of 110</a:t>
            </a:r>
          </a:p>
          <a:p>
            <a:r>
              <a:rPr lang="en-GB" dirty="0"/>
              <a:t>Maths- 96 out of 110 = scaled score of 110</a:t>
            </a:r>
            <a:r>
              <a:rPr lang="en-GB" dirty="0" smtClean="0"/>
              <a:t>.</a:t>
            </a:r>
          </a:p>
          <a:p>
            <a:endParaRPr lang="en-GB" dirty="0"/>
          </a:p>
          <a:p>
            <a:pPr marL="114300" indent="0">
              <a:buNone/>
            </a:pPr>
            <a:r>
              <a:rPr lang="en-GB" dirty="0" smtClean="0"/>
              <a:t>2019 </a:t>
            </a:r>
            <a:r>
              <a:rPr lang="en-GB" dirty="0"/>
              <a:t>Scaled Scores</a:t>
            </a:r>
          </a:p>
          <a:p>
            <a:r>
              <a:rPr lang="en-GB" dirty="0"/>
              <a:t>Reading - </a:t>
            </a:r>
            <a:r>
              <a:rPr lang="en-GB" dirty="0" smtClean="0"/>
              <a:t>41 </a:t>
            </a:r>
            <a:r>
              <a:rPr lang="en-GB" dirty="0"/>
              <a:t>out of 50 = scaled score of 110.   </a:t>
            </a:r>
          </a:p>
          <a:p>
            <a:r>
              <a:rPr lang="en-GB" dirty="0" err="1"/>
              <a:t>SPaG</a:t>
            </a:r>
            <a:r>
              <a:rPr lang="en-GB" dirty="0"/>
              <a:t> – </a:t>
            </a:r>
            <a:r>
              <a:rPr lang="en-GB" dirty="0" smtClean="0"/>
              <a:t>55 </a:t>
            </a:r>
            <a:r>
              <a:rPr lang="en-GB" dirty="0"/>
              <a:t>out of 70 = scaled score of 110</a:t>
            </a:r>
          </a:p>
          <a:p>
            <a:r>
              <a:rPr lang="en-GB" dirty="0"/>
              <a:t>Maths- </a:t>
            </a:r>
            <a:r>
              <a:rPr lang="en-GB" dirty="0" smtClean="0"/>
              <a:t>95 </a:t>
            </a:r>
            <a:r>
              <a:rPr lang="en-GB" dirty="0"/>
              <a:t>out of 110 = scaled score of 110.</a:t>
            </a:r>
          </a:p>
          <a:p>
            <a:endParaRPr lang="en-GB" dirty="0"/>
          </a:p>
          <a:p>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xmlns="" val="3181554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Assessment </a:t>
            </a:r>
            <a:endParaRPr lang="en-GB" dirty="0"/>
          </a:p>
        </p:txBody>
      </p:sp>
      <p:sp>
        <p:nvSpPr>
          <p:cNvPr id="3" name="Text Placeholder 2"/>
          <p:cNvSpPr>
            <a:spLocks noGrp="1"/>
          </p:cNvSpPr>
          <p:nvPr>
            <p:ph type="body" idx="1"/>
          </p:nvPr>
        </p:nvSpPr>
        <p:spPr/>
        <p:txBody>
          <a:bodyPr/>
          <a:lstStyle/>
          <a:p>
            <a:pPr marL="114300" indent="0">
              <a:buNone/>
            </a:pPr>
            <a:r>
              <a:rPr lang="en-GB" sz="2000" dirty="0"/>
              <a:t>For pupils who have completed the KS2 programme of study, Y6 teachers will use the TA frameworks when making their judgements. </a:t>
            </a:r>
            <a:endParaRPr lang="en-GB" sz="2000" dirty="0" smtClean="0"/>
          </a:p>
          <a:p>
            <a:pPr marL="114300" indent="0">
              <a:buNone/>
            </a:pPr>
            <a:endParaRPr lang="en-GB" sz="2000" dirty="0" smtClean="0"/>
          </a:p>
          <a:p>
            <a:pPr marL="114300" indent="0">
              <a:buNone/>
            </a:pPr>
            <a:r>
              <a:rPr lang="en-GB" sz="2000" dirty="0" smtClean="0"/>
              <a:t>The </a:t>
            </a:r>
            <a:r>
              <a:rPr lang="en-GB" sz="2000" dirty="0"/>
              <a:t>KS2 English writing framework contains 3 standards: </a:t>
            </a:r>
          </a:p>
          <a:p>
            <a:pPr>
              <a:buFont typeface="Arial" panose="020B0604020202020204" pitchFamily="34" charset="0"/>
              <a:buChar char="•"/>
            </a:pPr>
            <a:r>
              <a:rPr lang="en-GB" sz="2000" dirty="0"/>
              <a:t>working towards the expected standard </a:t>
            </a:r>
          </a:p>
          <a:p>
            <a:pPr>
              <a:buFont typeface="Arial" panose="020B0604020202020204" pitchFamily="34" charset="0"/>
              <a:buChar char="•"/>
            </a:pPr>
            <a:r>
              <a:rPr lang="en-GB" sz="2000" dirty="0"/>
              <a:t>working at the expected standard </a:t>
            </a:r>
          </a:p>
          <a:p>
            <a:pPr>
              <a:buFont typeface="Arial" panose="020B0604020202020204" pitchFamily="34" charset="0"/>
              <a:buChar char="•"/>
            </a:pPr>
            <a:r>
              <a:rPr lang="en-GB" sz="2000" dirty="0"/>
              <a:t>working at greater depth within the expected standard </a:t>
            </a:r>
          </a:p>
          <a:p>
            <a:pPr marL="114300" indent="0">
              <a:buNone/>
            </a:pPr>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xmlns="" val="16584389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Assessment</a:t>
            </a:r>
            <a:endParaRPr lang="en-GB" dirty="0"/>
          </a:p>
        </p:txBody>
      </p:sp>
      <p:sp>
        <p:nvSpPr>
          <p:cNvPr id="3" name="Text Placeholder 2"/>
          <p:cNvSpPr>
            <a:spLocks noGrp="1"/>
          </p:cNvSpPr>
          <p:nvPr>
            <p:ph type="body" idx="1"/>
          </p:nvPr>
        </p:nvSpPr>
        <p:spPr/>
        <p:txBody>
          <a:bodyPr/>
          <a:lstStyle/>
          <a:p>
            <a:pPr>
              <a:buFont typeface="Arial" panose="020B0604020202020204" pitchFamily="34" charset="0"/>
              <a:buChar char="•"/>
            </a:pPr>
            <a:r>
              <a:rPr lang="en-GB" dirty="0"/>
              <a:t>write effectively for a range of purposes and audiences, selecting language that shows good awareness of the reader </a:t>
            </a:r>
          </a:p>
          <a:p>
            <a:pPr>
              <a:buFont typeface="Arial" panose="020B0604020202020204" pitchFamily="34" charset="0"/>
              <a:buChar char="•"/>
            </a:pPr>
            <a:r>
              <a:rPr lang="en-GB" dirty="0" smtClean="0"/>
              <a:t>in </a:t>
            </a:r>
            <a:r>
              <a:rPr lang="en-GB" dirty="0"/>
              <a:t>narratives, describe settings, characters and atmosphere </a:t>
            </a:r>
          </a:p>
          <a:p>
            <a:pPr>
              <a:buFont typeface="Arial" panose="020B0604020202020204" pitchFamily="34" charset="0"/>
              <a:buChar char="•"/>
            </a:pPr>
            <a:r>
              <a:rPr lang="en-GB" dirty="0" smtClean="0"/>
              <a:t>integrate </a:t>
            </a:r>
            <a:r>
              <a:rPr lang="en-GB" dirty="0"/>
              <a:t>dialogue in narratives to convey character and advance the action </a:t>
            </a:r>
          </a:p>
          <a:p>
            <a:pPr>
              <a:buFont typeface="Arial" panose="020B0604020202020204" pitchFamily="34" charset="0"/>
              <a:buChar char="•"/>
            </a:pPr>
            <a:r>
              <a:rPr lang="en-GB" dirty="0" smtClean="0"/>
              <a:t>select </a:t>
            </a:r>
            <a:r>
              <a:rPr lang="en-GB" dirty="0"/>
              <a:t>vocabulary and grammatical structures that reflect what the writing requires, doing this mostly appropriately </a:t>
            </a:r>
          </a:p>
          <a:p>
            <a:pPr>
              <a:buFont typeface="Arial" panose="020B0604020202020204" pitchFamily="34" charset="0"/>
              <a:buChar char="•"/>
            </a:pPr>
            <a:r>
              <a:rPr lang="en-GB" dirty="0" smtClean="0"/>
              <a:t>use </a:t>
            </a:r>
            <a:r>
              <a:rPr lang="en-GB" dirty="0"/>
              <a:t>a range of devices to build cohesion (e.g. conjunctions, adverbials of time and place, pronouns, synonyms) within and across paragraphs </a:t>
            </a:r>
          </a:p>
          <a:p>
            <a:pPr>
              <a:buFont typeface="Arial" panose="020B0604020202020204" pitchFamily="34" charset="0"/>
              <a:buChar char="•"/>
            </a:pPr>
            <a:r>
              <a:rPr lang="en-GB" dirty="0" smtClean="0"/>
              <a:t>use </a:t>
            </a:r>
            <a:r>
              <a:rPr lang="en-GB" dirty="0"/>
              <a:t>verb tenses consistently and correctly throughout their writing </a:t>
            </a:r>
          </a:p>
          <a:p>
            <a:pPr>
              <a:buFont typeface="Arial" panose="020B0604020202020204" pitchFamily="34" charset="0"/>
              <a:buChar char="•"/>
            </a:pPr>
            <a:r>
              <a:rPr lang="en-GB" dirty="0" smtClean="0"/>
              <a:t>use </a:t>
            </a:r>
            <a:r>
              <a:rPr lang="en-GB" dirty="0"/>
              <a:t>the range of punctuation taught at key stage 2 mostly correctly </a:t>
            </a:r>
          </a:p>
          <a:p>
            <a:pPr>
              <a:buFont typeface="Arial" panose="020B0604020202020204" pitchFamily="34" charset="0"/>
              <a:buChar char="•"/>
            </a:pPr>
            <a:r>
              <a:rPr lang="en-GB" dirty="0" smtClean="0"/>
              <a:t>spell </a:t>
            </a:r>
            <a:r>
              <a:rPr lang="en-GB" dirty="0"/>
              <a:t>correctly most words from the year 5 / year 6 spelling list,* and use a dictionary to check the spelling of uncommon or more ambitious vocabulary </a:t>
            </a:r>
          </a:p>
          <a:p>
            <a:pPr>
              <a:buFont typeface="Arial" panose="020B0604020202020204" pitchFamily="34" charset="0"/>
              <a:buChar char="•"/>
            </a:pPr>
            <a:r>
              <a:rPr lang="en-GB" dirty="0" smtClean="0"/>
              <a:t>maintain </a:t>
            </a:r>
            <a:r>
              <a:rPr lang="en-GB" dirty="0"/>
              <a:t>legibility in joined handwriting when writing at speed.</a:t>
            </a:r>
          </a:p>
        </p:txBody>
      </p:sp>
      <p:sp>
        <p:nvSpPr>
          <p:cNvPr id="4" name="Slide Number Placeholder 3"/>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xmlns="" val="20133579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What are we doing in school? </a:t>
            </a:r>
            <a:endParaRPr lang="en-GB" sz="3200" dirty="0"/>
          </a:p>
        </p:txBody>
      </p:sp>
      <p:sp>
        <p:nvSpPr>
          <p:cNvPr id="3" name="Text Placeholder 2"/>
          <p:cNvSpPr>
            <a:spLocks noGrp="1"/>
          </p:cNvSpPr>
          <p:nvPr>
            <p:ph type="body" idx="1"/>
          </p:nvPr>
        </p:nvSpPr>
        <p:spPr>
          <a:xfrm>
            <a:off x="304800" y="930031"/>
            <a:ext cx="8527500" cy="3638844"/>
          </a:xfrm>
        </p:spPr>
        <p:txBody>
          <a:bodyPr/>
          <a:lstStyle/>
          <a:p>
            <a:r>
              <a:rPr lang="en-GB" sz="2400" dirty="0" smtClean="0"/>
              <a:t>Teaching Y6 together </a:t>
            </a:r>
          </a:p>
          <a:p>
            <a:r>
              <a:rPr lang="en-GB" sz="2400" dirty="0" smtClean="0"/>
              <a:t>Practice </a:t>
            </a:r>
            <a:r>
              <a:rPr lang="en-GB" sz="2400" dirty="0"/>
              <a:t>papers-sometimes in pairs</a:t>
            </a:r>
          </a:p>
          <a:p>
            <a:r>
              <a:rPr lang="en-GB" sz="2400" dirty="0"/>
              <a:t>Practice papers as homework</a:t>
            </a:r>
          </a:p>
          <a:p>
            <a:r>
              <a:rPr lang="en-GB" sz="2400" dirty="0"/>
              <a:t>Homework linked to </a:t>
            </a:r>
            <a:r>
              <a:rPr lang="en-GB" sz="2400" dirty="0" err="1"/>
              <a:t>SPaG</a:t>
            </a:r>
            <a:endParaRPr lang="en-GB" sz="2400" dirty="0"/>
          </a:p>
          <a:p>
            <a:r>
              <a:rPr lang="en-GB" sz="2400" dirty="0" err="1"/>
              <a:t>SPaG</a:t>
            </a:r>
            <a:r>
              <a:rPr lang="en-GB" sz="2400" dirty="0"/>
              <a:t>/spelling sessions</a:t>
            </a:r>
          </a:p>
          <a:p>
            <a:r>
              <a:rPr lang="en-GB" sz="2400" dirty="0" smtClean="0"/>
              <a:t>Reading </a:t>
            </a:r>
            <a:r>
              <a:rPr lang="en-GB" sz="2400" dirty="0"/>
              <a:t>sessions</a:t>
            </a:r>
          </a:p>
          <a:p>
            <a:r>
              <a:rPr lang="en-GB" sz="2400" dirty="0"/>
              <a:t>Five A Day </a:t>
            </a:r>
            <a:r>
              <a:rPr lang="en-GB" sz="2400" dirty="0" smtClean="0"/>
              <a:t>arithmetic/reasoning questions</a:t>
            </a:r>
            <a:endParaRPr lang="en-GB" sz="2400" dirty="0"/>
          </a:p>
          <a:p>
            <a:endParaRPr lang="en-GB" sz="2400" dirty="0"/>
          </a:p>
        </p:txBody>
      </p:sp>
      <p:sp>
        <p:nvSpPr>
          <p:cNvPr id="4" name="Slide Number Placeholder 3"/>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xmlns="" val="3458036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xmlns=""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xmlns="" id="{F7DE0EE1-7654-4FCC-A4AE-120D4841E9D2}"/>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xmlns=""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l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xmlns=""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US" dirty="0"/>
              <a:t>If you’re looking to support your child </a:t>
            </a:r>
            <a:r>
              <a:rPr lang="en-US" dirty="0" smtClean="0"/>
              <a:t>at </a:t>
            </a:r>
            <a:r>
              <a:rPr lang="en-US" dirty="0"/>
              <a:t>home, there are lots of good websites with free Year 6 revision resources. </a:t>
            </a:r>
            <a:endParaRPr lang="en-US" dirty="0" smtClean="0"/>
          </a:p>
          <a:p>
            <a:endParaRPr lang="en-US" dirty="0"/>
          </a:p>
          <a:p>
            <a:r>
              <a:rPr lang="en-US" dirty="0">
                <a:hlinkClick r:id="rId2"/>
              </a:rPr>
              <a:t>https://</a:t>
            </a:r>
            <a:r>
              <a:rPr lang="en-US" dirty="0" smtClean="0">
                <a:hlinkClick r:id="rId2"/>
              </a:rPr>
              <a:t>www.cgpbooks.co.uk/info/preparing-for-sats</a:t>
            </a:r>
            <a:endParaRPr lang="en-US" dirty="0" smtClean="0"/>
          </a:p>
          <a:p>
            <a:endParaRPr lang="en-US" dirty="0"/>
          </a:p>
        </p:txBody>
      </p:sp>
      <p:sp>
        <p:nvSpPr>
          <p:cNvPr id="4" name="Slide Number Placeholder 3">
            <a:extLst>
              <a:ext uri="{FF2B5EF4-FFF2-40B4-BE49-F238E27FC236}">
                <a16:creationId xmlns:a16="http://schemas.microsoft.com/office/drawing/2014/main" xmlns="" id="{1F469071-4B03-48FD-B6E0-2203FBB449B7}"/>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xmlns=""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xmlns=""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xmlns="" id="{597CEDDE-C14D-4AB4-9CB7-119D80FBA6C5}"/>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xmlns=""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xmlns=""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xmlns="" id="{7F27BC06-70A0-47F5-A4AC-877CFA4878E4}"/>
              </a:ext>
            </a:extLst>
          </p:cNvPr>
          <p:cNvSpPr>
            <a:spLocks noGrp="1"/>
          </p:cNvSpPr>
          <p:nvPr>
            <p:ph type="sldNum" idx="12"/>
          </p:nvPr>
        </p:nvSpPr>
        <p:spPr/>
        <p:txBody>
          <a:bodyPr/>
          <a:lstStyle/>
          <a:p>
            <a:fld id="{00000000-1234-1234-1234-123412341234}" type="slidenum">
              <a:rPr lang="en" smtClean="0"/>
              <a:pPr/>
              <a:t>33</a:t>
            </a:fld>
            <a:endParaRPr lang="en"/>
          </a:p>
        </p:txBody>
      </p:sp>
    </p:spTree>
    <p:extLst>
      <p:ext uri="{BB962C8B-B14F-4D97-AF65-F5344CB8AC3E}">
        <p14:creationId xmlns:p14="http://schemas.microsoft.com/office/powerpoint/2010/main" xmlns="" val="1354907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xmlns=""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xmlns="" id="{7F27BC06-70A0-47F5-A4AC-877CFA4878E4}"/>
              </a:ext>
            </a:extLst>
          </p:cNvPr>
          <p:cNvSpPr>
            <a:spLocks noGrp="1"/>
          </p:cNvSpPr>
          <p:nvPr>
            <p:ph type="sldNum" idx="12"/>
          </p:nvPr>
        </p:nvSpPr>
        <p:spPr/>
        <p:txBody>
          <a:bodyPr/>
          <a:lstStyle/>
          <a:p>
            <a:fld id="{00000000-1234-1234-1234-123412341234}" type="slidenum">
              <a:rPr lang="en" smtClean="0"/>
              <a:pPr/>
              <a:t>34</a:t>
            </a:fld>
            <a:endParaRPr lang="en"/>
          </a:p>
        </p:txBody>
      </p:sp>
    </p:spTree>
    <p:extLst>
      <p:ext uri="{BB962C8B-B14F-4D97-AF65-F5344CB8AC3E}">
        <p14:creationId xmlns:p14="http://schemas.microsoft.com/office/powerpoint/2010/main" xmlns=""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xmlns="" id="{EF885CE1-F1C1-4B6B-BC2E-4740DBED53F3}"/>
              </a:ext>
            </a:extLst>
          </p:cNvPr>
          <p:cNvSpPr>
            <a:spLocks noGrp="1"/>
          </p:cNvSpPr>
          <p:nvPr>
            <p:ph type="body" idx="1"/>
          </p:nvPr>
        </p:nvSpPr>
        <p:spPr/>
        <p:txBody>
          <a:bodyPr/>
          <a:lstStyle/>
          <a:p>
            <a:r>
              <a:rPr lang="en-GB" dirty="0"/>
              <a:t>Listen to your </a:t>
            </a:r>
            <a:r>
              <a:rPr lang="en-GB" dirty="0" smtClean="0"/>
              <a:t>teachers!</a:t>
            </a:r>
            <a:endParaRPr lang="en-GB" dirty="0"/>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xmlns="" id="{A26D1D8E-F91E-4ED2-A531-3319FD876A50}"/>
              </a:ext>
            </a:extLst>
          </p:cNvPr>
          <p:cNvSpPr>
            <a:spLocks noGrp="1"/>
          </p:cNvSpPr>
          <p:nvPr>
            <p:ph type="sldNum" idx="12"/>
          </p:nvPr>
        </p:nvSpPr>
        <p:spPr/>
        <p:txBody>
          <a:bodyPr/>
          <a:lstStyle/>
          <a:p>
            <a:fld id="{00000000-1234-1234-1234-123412341234}" type="slidenum">
              <a:rPr lang="en" smtClean="0"/>
              <a:pPr/>
              <a:t>35</a:t>
            </a:fld>
            <a:endParaRPr lang="en"/>
          </a:p>
        </p:txBody>
      </p:sp>
    </p:spTree>
    <p:extLst>
      <p:ext uri="{BB962C8B-B14F-4D97-AF65-F5344CB8AC3E}">
        <p14:creationId xmlns:p14="http://schemas.microsoft.com/office/powerpoint/2010/main" xmlns=""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631</TotalTime>
  <Words>3376</Words>
  <Application>Microsoft Office PowerPoint</Application>
  <PresentationFormat>On-screen Show (16:9)</PresentationFormat>
  <Paragraphs>345</Paragraphs>
  <Slides>35</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Nunito</vt:lpstr>
      <vt:lpstr>Nunito Sans Light</vt:lpstr>
      <vt:lpstr>Nunito Sans SemiBold</vt:lpstr>
      <vt:lpstr>Wingdings</vt:lpstr>
      <vt:lpstr>TSL</vt:lpstr>
      <vt:lpstr>  End of KS2 SATs 2022 Presentation for Parents, Carers &amp; Guardians</vt:lpstr>
      <vt:lpstr>What are the SATs? </vt:lpstr>
      <vt:lpstr>When and how the SATs are completed</vt:lpstr>
      <vt:lpstr>The results</vt:lpstr>
      <vt:lpstr>Organisation </vt:lpstr>
      <vt:lpstr>Spelling, Punctuation and Grammar: Monday 9th May</vt:lpstr>
      <vt:lpstr>Spelling, Punctuation and Grammar: Paper 1</vt:lpstr>
      <vt:lpstr>Spelling, Punctuation and Grammar: Paper 1</vt:lpstr>
      <vt:lpstr>Spelling, Punctuation and Grammar: Paper 2</vt:lpstr>
      <vt:lpstr>Reading: Tuesday 10th May </vt:lpstr>
      <vt:lpstr>Reading </vt:lpstr>
      <vt:lpstr>Reading </vt:lpstr>
      <vt:lpstr>Reading </vt:lpstr>
      <vt:lpstr>Reading </vt:lpstr>
      <vt:lpstr>Maths: Wednesday 11th May and Thursday 12th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Scaled scores </vt:lpstr>
      <vt:lpstr>Slide 25</vt:lpstr>
      <vt:lpstr>A scaled score of 110 or more is CONSIDERED to be at greater depth.  </vt:lpstr>
      <vt:lpstr>Writing Assessment </vt:lpstr>
      <vt:lpstr>Writing Assessment</vt:lpstr>
      <vt:lpstr>What are we doing in school? </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StaffLaws</dc:creator>
  <cp:lastModifiedBy>StaffLaws</cp:lastModifiedBy>
  <cp:revision>21</cp:revision>
  <dcterms:modified xsi:type="dcterms:W3CDTF">2022-03-01T13:10:15Z</dcterms:modified>
</cp:coreProperties>
</file>