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3"/>
  </p:notesMasterIdLst>
  <p:sldIdLst>
    <p:sldId id="298" r:id="rId9"/>
    <p:sldId id="324" r:id="rId10"/>
    <p:sldId id="296" r:id="rId11"/>
    <p:sldId id="300" r:id="rId12"/>
    <p:sldId id="318" r:id="rId13"/>
    <p:sldId id="319" r:id="rId14"/>
    <p:sldId id="320" r:id="rId15"/>
    <p:sldId id="308" r:id="rId16"/>
    <p:sldId id="321" r:id="rId17"/>
    <p:sldId id="322" r:id="rId18"/>
    <p:sldId id="323" r:id="rId19"/>
    <p:sldId id="312" r:id="rId20"/>
    <p:sldId id="313" r:id="rId21"/>
    <p:sldId id="31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-13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02/11/2020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6" Type="http://schemas.openxmlformats.org/officeDocument/2006/relationships/image" Target="../media/image23.png"/><Relationship Id="rId5" Type="http://schemas.openxmlformats.org/officeDocument/2006/relationships/image" Target="../media/image7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How many different ways can you put these 	counters into equal groups?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2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3347341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2731447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79129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963235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810917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195023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How many different ways can you put these    	counters into equal groups?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3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3347341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2731447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79129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963235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810917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195023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19016" y="324886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19015" y="414114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98226" y="1253598"/>
            <a:ext cx="386788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538935" y="2096608"/>
            <a:ext cx="1963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 group of 6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648323" y="1255145"/>
            <a:ext cx="1240434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93095" y="1255145"/>
            <a:ext cx="1240434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139247" y="1255145"/>
            <a:ext cx="1240434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4964531" y="2067932"/>
            <a:ext cx="2286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 groups of 2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627655" y="1249968"/>
            <a:ext cx="1897821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535710" y="1249968"/>
            <a:ext cx="1897821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541057" y="2587667"/>
            <a:ext cx="2286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 groups of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57837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280565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889351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512077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120794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743865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964531" y="2604850"/>
            <a:ext cx="2286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 groups of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996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 animBg="1"/>
      <p:bldP spid="16" grpId="1" animBg="1"/>
      <p:bldP spid="17" grpId="0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  <p:bldP spid="22" grpId="1" animBg="1"/>
      <p:bldP spid="23" grpId="0" animBg="1"/>
      <p:bldP spid="23" grpId="1" animBg="1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2967335"/>
            <a:ext cx="6248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L.C. Can I identify factors?</a:t>
            </a:r>
          </a:p>
          <a:p>
            <a:endParaRPr lang="en-GB" sz="3600" dirty="0">
              <a:solidFill>
                <a:schemeClr val="bg1"/>
              </a:solidFill>
            </a:endParaRPr>
          </a:p>
          <a:p>
            <a:r>
              <a:rPr lang="en-GB" sz="3600" dirty="0">
                <a:solidFill>
                  <a:schemeClr val="bg1"/>
                </a:solidFill>
              </a:rPr>
              <a:t>Toolkit 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2483" y="590058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of these numbers are factors of 14?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175658" y="1590124"/>
            <a:ext cx="483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04464" y="1590124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663050" y="1590124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5313959" y="2443919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2356517" y="2459181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6848807" y="3455258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279496" y="3585772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6170" y="597347"/>
            <a:ext cx="483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2503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7728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2954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277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34048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8179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0" name="Oval 9"/>
          <p:cNvSpPr/>
          <p:nvPr/>
        </p:nvSpPr>
        <p:spPr>
          <a:xfrm>
            <a:off x="776055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93608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940949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358502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105843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523396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70737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688290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5435631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853184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600525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018078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765425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182972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58836" y="4124318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27" name="Straight Arrow Connector 26"/>
          <p:cNvCxnSpPr>
            <a:stCxn id="26" idx="1"/>
          </p:cNvCxnSpPr>
          <p:nvPr/>
        </p:nvCxnSpPr>
        <p:spPr>
          <a:xfrm flipH="1">
            <a:off x="3098933" y="4385928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570578" y="4136274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366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6170" y="597347"/>
            <a:ext cx="483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2503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7728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2954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277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34048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8179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0" name="Oval 9"/>
          <p:cNvSpPr/>
          <p:nvPr/>
        </p:nvSpPr>
        <p:spPr>
          <a:xfrm>
            <a:off x="2956665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340771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188453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572559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420241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804347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2340771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36135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572560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956665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793130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177236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024919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409024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58836" y="4124318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27" name="Straight Arrow Connector 26"/>
          <p:cNvCxnSpPr>
            <a:stCxn id="26" idx="1"/>
          </p:cNvCxnSpPr>
          <p:nvPr/>
        </p:nvCxnSpPr>
        <p:spPr>
          <a:xfrm flipH="1">
            <a:off x="3098933" y="4385928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570578" y="4136274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3806287" y="4652770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733173" y="5068994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7</a:t>
            </a:r>
          </a:p>
        </p:txBody>
      </p:sp>
      <p:sp>
        <p:nvSpPr>
          <p:cNvPr id="33" name="Cross 3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140014" y="781003"/>
            <a:ext cx="591699" cy="584758"/>
          </a:xfrm>
          <a:prstGeom prst="plus">
            <a:avLst>
              <a:gd name="adj" fmla="val 3881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4886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0" grpId="0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6170" y="597347"/>
            <a:ext cx="483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2503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7728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2954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277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34048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8179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0" name="Oval 9"/>
          <p:cNvSpPr/>
          <p:nvPr/>
        </p:nvSpPr>
        <p:spPr>
          <a:xfrm>
            <a:off x="4197433" y="138278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581539" y="138278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581539" y="272267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813327" y="138278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813327" y="272267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197433" y="272267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581539" y="205273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197433" y="407100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813327" y="205273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197433" y="205273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197433" y="339262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581539" y="339262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581539" y="4062570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4813327" y="339262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78886" y="4553991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27" name="Straight Arrow Connector 26"/>
          <p:cNvCxnSpPr>
            <a:stCxn id="26" idx="1"/>
          </p:cNvCxnSpPr>
          <p:nvPr/>
        </p:nvCxnSpPr>
        <p:spPr>
          <a:xfrm flipH="1">
            <a:off x="6418983" y="4815601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890628" y="4565947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7126337" y="5080854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053223" y="5498667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7</a:t>
            </a:r>
          </a:p>
        </p:txBody>
      </p:sp>
      <p:sp>
        <p:nvSpPr>
          <p:cNvPr id="31" name="Cross 3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359986" y="789380"/>
            <a:ext cx="590400" cy="583200"/>
          </a:xfrm>
          <a:prstGeom prst="plus">
            <a:avLst>
              <a:gd name="adj" fmla="val 3820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7508158" y="780771"/>
            <a:ext cx="590400" cy="583200"/>
          </a:xfrm>
          <a:prstGeom prst="plus">
            <a:avLst>
              <a:gd name="adj" fmla="val 38198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ross 33">
            <a:extLst>
              <a:ext uri="{FF2B5EF4-FFF2-40B4-BE49-F238E27FC236}">
                <a16:creationId xmlns:a16="http://schemas.microsoft.com/office/drawing/2014/main" id="{5A3C941C-EE9C-424F-994F-13EF4CC3A7F6}"/>
              </a:ext>
            </a:extLst>
          </p:cNvPr>
          <p:cNvSpPr/>
          <p:nvPr/>
        </p:nvSpPr>
        <p:spPr>
          <a:xfrm rot="2689915">
            <a:off x="3140014" y="781003"/>
            <a:ext cx="591699" cy="584758"/>
          </a:xfrm>
          <a:prstGeom prst="plus">
            <a:avLst>
              <a:gd name="adj" fmla="val 3881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564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2" grpId="0" animBg="1"/>
      <p:bldP spid="22" grpId="1" animBg="1"/>
      <p:bldP spid="23" grpId="0" animBg="1"/>
      <p:bldP spid="31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5768" y="401965"/>
            <a:ext cx="3957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factors of 18</a:t>
            </a:r>
          </a:p>
        </p:txBody>
      </p:sp>
      <p:sp>
        <p:nvSpPr>
          <p:cNvPr id="19" name="Oval 18"/>
          <p:cNvSpPr/>
          <p:nvPr/>
        </p:nvSpPr>
        <p:spPr>
          <a:xfrm>
            <a:off x="1867124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867123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867124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251230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251229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251230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098912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098911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098912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483018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83017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483018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14806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14805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14806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1193039" y="1396017"/>
            <a:ext cx="3712656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TextBox 81"/>
          <p:cNvSpPr txBox="1"/>
          <p:nvPr/>
        </p:nvSpPr>
        <p:spPr>
          <a:xfrm>
            <a:off x="4121788" y="3838674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3161885" y="4100284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633530" y="3850630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18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6" name="Oval 65"/>
          <p:cNvSpPr/>
          <p:nvPr/>
        </p:nvSpPr>
        <p:spPr>
          <a:xfrm>
            <a:off x="4342572" y="157065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342571" y="221437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4342572" y="285809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5716608" y="1438118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608" y="1438118"/>
                <a:ext cx="1485613" cy="523220"/>
              </a:xfrm>
              <a:prstGeom prst="rect">
                <a:avLst/>
              </a:prstGeom>
              <a:blipFill>
                <a:blip r:embed="rId4"/>
                <a:stretch>
                  <a:fillRect l="-86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TextBox 72"/>
          <p:cNvSpPr txBox="1"/>
          <p:nvPr/>
        </p:nvSpPr>
        <p:spPr>
          <a:xfrm>
            <a:off x="957507" y="789164"/>
            <a:ext cx="7235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do you know when you’ve found them all?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659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7" grpId="0" animBg="1"/>
      <p:bldP spid="48" grpId="0" animBg="1"/>
      <p:bldP spid="49" grpId="0" animBg="1"/>
      <p:bldP spid="75" grpId="0" animBg="1"/>
      <p:bldP spid="82" grpId="0" animBg="1"/>
      <p:bldP spid="84" grpId="0"/>
      <p:bldP spid="64" grpId="0"/>
      <p:bldP spid="64" grpId="1"/>
      <p:bldP spid="66" grpId="0" animBg="1"/>
      <p:bldP spid="67" grpId="0" animBg="1"/>
      <p:bldP spid="69" grpId="0" animBg="1"/>
      <p:bldP spid="7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5768" y="401965"/>
            <a:ext cx="3957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factors of 18</a:t>
            </a:r>
          </a:p>
        </p:txBody>
      </p:sp>
      <p:sp>
        <p:nvSpPr>
          <p:cNvPr id="19" name="Oval 18"/>
          <p:cNvSpPr/>
          <p:nvPr/>
        </p:nvSpPr>
        <p:spPr>
          <a:xfrm>
            <a:off x="1867124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867123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867124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251230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251229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251230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098912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098911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098912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483018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83017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483018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14806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14805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14806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1184726" y="1396017"/>
            <a:ext cx="1847681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TextBox 81"/>
          <p:cNvSpPr txBox="1"/>
          <p:nvPr/>
        </p:nvSpPr>
        <p:spPr>
          <a:xfrm>
            <a:off x="4121788" y="3838674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3161885" y="4100284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633530" y="3850630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18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869239" y="4373850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796125" y="4783350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9</a:t>
            </a:r>
          </a:p>
        </p:txBody>
      </p:sp>
      <p:sp>
        <p:nvSpPr>
          <p:cNvPr id="66" name="Oval 65"/>
          <p:cNvSpPr/>
          <p:nvPr/>
        </p:nvSpPr>
        <p:spPr>
          <a:xfrm>
            <a:off x="4342572" y="157065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342571" y="221437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4342572" y="285809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5716900" y="1438118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1438118"/>
                <a:ext cx="1485613" cy="523220"/>
              </a:xfrm>
              <a:prstGeom prst="rect">
                <a:avLst/>
              </a:prstGeom>
              <a:blipFill>
                <a:blip r:embed="rId3"/>
                <a:stretch>
                  <a:fillRect l="-860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716900" y="1989514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1989514"/>
                <a:ext cx="788403" cy="523220"/>
              </a:xfrm>
              <a:prstGeom prst="rect">
                <a:avLst/>
              </a:prstGeom>
              <a:blipFill>
                <a:blip r:embed="rId4"/>
                <a:stretch>
                  <a:fillRect l="-1627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1184726" y="1396017"/>
            <a:ext cx="3712656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349013" y="1989514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845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86" grpId="0"/>
      <p:bldP spid="71" grpId="0" animBg="1"/>
      <p:bldP spid="37" grpId="0" animBg="1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5768" y="401965"/>
            <a:ext cx="3957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factors of 18</a:t>
            </a:r>
          </a:p>
        </p:txBody>
      </p:sp>
      <p:sp>
        <p:nvSpPr>
          <p:cNvPr id="19" name="Oval 18"/>
          <p:cNvSpPr/>
          <p:nvPr/>
        </p:nvSpPr>
        <p:spPr>
          <a:xfrm>
            <a:off x="1867124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867123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867124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251230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251229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251230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098912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098911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098912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483018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83017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483018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14806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14805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14806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121788" y="3838674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3161885" y="4100284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633530" y="3850630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18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869239" y="4373850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796125" y="4783350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9</a:t>
            </a:r>
          </a:p>
        </p:txBody>
      </p:sp>
      <p:sp>
        <p:nvSpPr>
          <p:cNvPr id="66" name="Oval 65"/>
          <p:cNvSpPr/>
          <p:nvPr/>
        </p:nvSpPr>
        <p:spPr>
          <a:xfrm>
            <a:off x="4342572" y="157065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342571" y="221437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4342572" y="285809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5716754" y="1438118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754" y="1438118"/>
                <a:ext cx="1485613" cy="523220"/>
              </a:xfrm>
              <a:prstGeom prst="rect">
                <a:avLst/>
              </a:prstGeom>
              <a:blipFill>
                <a:blip r:embed="rId3"/>
                <a:stretch>
                  <a:fillRect l="-86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716754" y="1989514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754" y="1989514"/>
                <a:ext cx="788403" cy="523220"/>
              </a:xfrm>
              <a:prstGeom prst="rect">
                <a:avLst/>
              </a:prstGeom>
              <a:blipFill>
                <a:blip r:embed="rId4"/>
                <a:stretch>
                  <a:fillRect l="-1627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1168215" y="1360915"/>
            <a:ext cx="1240277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349013" y="1989514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716754" y="2472322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754" y="2472322"/>
                <a:ext cx="788403" cy="523220"/>
              </a:xfrm>
              <a:prstGeom prst="rect">
                <a:avLst/>
              </a:prstGeom>
              <a:blipFill>
                <a:blip r:embed="rId5"/>
                <a:stretch>
                  <a:fillRect l="-162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/>
          <p:cNvSpPr/>
          <p:nvPr/>
        </p:nvSpPr>
        <p:spPr>
          <a:xfrm>
            <a:off x="2417349" y="1360915"/>
            <a:ext cx="1240277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655571" y="1360915"/>
            <a:ext cx="1240277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6332387" y="2472322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4720826" y="4373850"/>
            <a:ext cx="321187" cy="5377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608064" y="4815536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716754" y="2937970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754" y="2937970"/>
                <a:ext cx="788403" cy="523220"/>
              </a:xfrm>
              <a:prstGeom prst="rect">
                <a:avLst/>
              </a:prstGeom>
              <a:blipFill>
                <a:blip r:embed="rId6"/>
                <a:stretch>
                  <a:fillRect l="-1627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01901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3" grpId="0" animBg="1"/>
      <p:bldP spid="34" grpId="0" animBg="1"/>
      <p:bldP spid="35" grpId="0" animBg="1"/>
      <p:bldP spid="36" grpId="0"/>
      <p:bldP spid="45" grpId="0"/>
      <p:bldP spid="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5768" y="401965"/>
            <a:ext cx="3957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factors of 18</a:t>
            </a:r>
          </a:p>
        </p:txBody>
      </p:sp>
      <p:sp>
        <p:nvSpPr>
          <p:cNvPr id="19" name="Oval 18"/>
          <p:cNvSpPr/>
          <p:nvPr/>
        </p:nvSpPr>
        <p:spPr>
          <a:xfrm>
            <a:off x="1867124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867123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867124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251230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251229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251230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098912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098911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098912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483018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83017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483018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14806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14805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14806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121788" y="3838674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3161885" y="4100284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633530" y="3850630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18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869239" y="4373850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796125" y="4783350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9</a:t>
            </a:r>
          </a:p>
        </p:txBody>
      </p:sp>
      <p:sp>
        <p:nvSpPr>
          <p:cNvPr id="66" name="Oval 65"/>
          <p:cNvSpPr/>
          <p:nvPr/>
        </p:nvSpPr>
        <p:spPr>
          <a:xfrm>
            <a:off x="4342572" y="157065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342571" y="221437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4342572" y="285809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5716900" y="1438118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1438118"/>
                <a:ext cx="1485613" cy="523220"/>
              </a:xfrm>
              <a:prstGeom prst="rect">
                <a:avLst/>
              </a:prstGeom>
              <a:blipFill>
                <a:blip r:embed="rId3"/>
                <a:stretch>
                  <a:fillRect l="-860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716900" y="1989514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1989514"/>
                <a:ext cx="788403" cy="523220"/>
              </a:xfrm>
              <a:prstGeom prst="rect">
                <a:avLst/>
              </a:prstGeom>
              <a:blipFill>
                <a:blip r:embed="rId4"/>
                <a:stretch>
                  <a:fillRect l="-1627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6349013" y="1989514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716900" y="2472322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2472322"/>
                <a:ext cx="788403" cy="523220"/>
              </a:xfrm>
              <a:prstGeom prst="rect">
                <a:avLst/>
              </a:prstGeom>
              <a:blipFill>
                <a:blip r:embed="rId5"/>
                <a:stretch>
                  <a:fillRect l="-162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6332387" y="2472322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4720826" y="4373850"/>
            <a:ext cx="321187" cy="5377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608064" y="4815536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776815" y="2886332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6815" y="2886332"/>
                <a:ext cx="788403" cy="523220"/>
              </a:xfrm>
              <a:prstGeom prst="rect">
                <a:avLst/>
              </a:prstGeom>
              <a:blipFill>
                <a:blip r:embed="rId6"/>
                <a:stretch>
                  <a:fillRect l="-1627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803770" y="2880011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3770" y="2880011"/>
                <a:ext cx="788403" cy="523220"/>
              </a:xfrm>
              <a:prstGeom prst="rect">
                <a:avLst/>
              </a:prstGeom>
              <a:blipFill>
                <a:blip r:embed="rId7"/>
                <a:stretch>
                  <a:fillRect l="-155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5716900" y="2887127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2887127"/>
                <a:ext cx="788403" cy="523220"/>
              </a:xfrm>
              <a:prstGeom prst="rect">
                <a:avLst/>
              </a:prstGeom>
              <a:blipFill>
                <a:blip r:embed="rId8"/>
                <a:stretch>
                  <a:fillRect l="-162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2931238" y="5535496"/>
            <a:ext cx="359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1, 2, 3, 6, 9, 18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239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6" grpId="0"/>
      <p:bldP spid="46" grpId="0" animBg="1"/>
      <p:bldP spid="53" grpId="0" animBg="1"/>
      <p:bldP spid="53" grpId="1" animBg="1"/>
      <p:bldP spid="54" grpId="0" animBg="1"/>
      <p:bldP spid="54" grpId="1" animBg="1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568" y="608842"/>
            <a:ext cx="871449" cy="118940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040498" y="425107"/>
            <a:ext cx="7171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Alex is thinking of a number between 30 and 40 It only has two factors.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40498" y="1379214"/>
            <a:ext cx="6779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could Alex’s number be?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0498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813245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85992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358739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131486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904233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36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676980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37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449727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38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222473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39</a:t>
            </a:r>
          </a:p>
        </p:txBody>
      </p:sp>
      <p:sp>
        <p:nvSpPr>
          <p:cNvPr id="41" name="Cross 4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759256" y="2645945"/>
            <a:ext cx="658932" cy="649785"/>
          </a:xfrm>
          <a:prstGeom prst="plus">
            <a:avLst>
              <a:gd name="adj" fmla="val 373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ross 4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310128" y="2645945"/>
            <a:ext cx="658932" cy="649785"/>
          </a:xfrm>
          <a:prstGeom prst="plus">
            <a:avLst>
              <a:gd name="adj" fmla="val 3774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Cross 4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842283" y="2645945"/>
            <a:ext cx="658932" cy="649785"/>
          </a:xfrm>
          <a:prstGeom prst="plus">
            <a:avLst>
              <a:gd name="adj" fmla="val 37747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ross 44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409631" y="2645945"/>
            <a:ext cx="658932" cy="649785"/>
          </a:xfrm>
          <a:prstGeom prst="plus">
            <a:avLst>
              <a:gd name="adj" fmla="val 373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ross 45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063579" y="2631761"/>
            <a:ext cx="658932" cy="649785"/>
          </a:xfrm>
          <a:prstGeom prst="plus">
            <a:avLst>
              <a:gd name="adj" fmla="val 3774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Cross 46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568264" y="2645945"/>
            <a:ext cx="658932" cy="649785"/>
          </a:xfrm>
          <a:prstGeom prst="plus">
            <a:avLst>
              <a:gd name="adj" fmla="val 377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Cross 4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7161995" y="2645945"/>
            <a:ext cx="658932" cy="649785"/>
          </a:xfrm>
          <a:prstGeom prst="plus">
            <a:avLst>
              <a:gd name="adj" fmla="val 3851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908242" y="4739733"/>
            <a:ext cx="9537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Prime numbers only have 2 factors: 1 and themselves.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185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  <p:bldP spid="4" grpId="0"/>
      <p:bldP spid="4" grpId="1"/>
      <p:bldP spid="33" grpId="0"/>
      <p:bldP spid="34" grpId="0"/>
      <p:bldP spid="34" grpId="1"/>
      <p:bldP spid="35" grpId="0"/>
      <p:bldP spid="36" grpId="0"/>
      <p:bldP spid="36" grpId="1"/>
      <p:bldP spid="37" grpId="0"/>
      <p:bldP spid="38" grpId="0"/>
      <p:bldP spid="38" grpId="1"/>
      <p:bldP spid="39" grpId="0"/>
      <p:bldP spid="40" grpId="0"/>
      <p:bldP spid="40" grpId="1"/>
      <p:bldP spid="41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733302" y="444835"/>
            <a:ext cx="6779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Is 5 a factor of 162?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3302" y="3274737"/>
            <a:ext cx="6779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Is 3 a factor of 354?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733301" y="1336566"/>
                <a:ext cx="67795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162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301" y="1336566"/>
                <a:ext cx="6779539" cy="523220"/>
              </a:xfrm>
              <a:prstGeom prst="rect">
                <a:avLst/>
              </a:prstGeom>
              <a:blipFill>
                <a:blip r:embed="rId3"/>
                <a:stretch>
                  <a:fillRect l="-17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733301" y="4310543"/>
                <a:ext cx="67795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354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301" y="4310543"/>
                <a:ext cx="6779539" cy="523220"/>
              </a:xfrm>
              <a:prstGeom prst="rect">
                <a:avLst/>
              </a:prstGeom>
              <a:blipFill>
                <a:blip r:embed="rId4"/>
                <a:stretch>
                  <a:fillRect l="-17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5505" y="5143801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648349" y="52864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3302" y="2216069"/>
            <a:ext cx="6779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Numbers in the 5 times table end in 0 and 5</a:t>
            </a:r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768704" y="420989"/>
            <a:ext cx="642623" cy="633702"/>
          </a:xfrm>
          <a:prstGeom prst="plus">
            <a:avLst>
              <a:gd name="adj" fmla="val 393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00248" y="4981250"/>
            <a:ext cx="67795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the sum of the digits is divisible by 3 then</a:t>
            </a:r>
          </a:p>
          <a:p>
            <a:r>
              <a:rPr lang="en-GB" sz="2800" dirty="0"/>
              <a:t>the number will be divisible by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2518415" y="4297140"/>
                <a:ext cx="20147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8415" y="4297140"/>
                <a:ext cx="2014778" cy="523220"/>
              </a:xfrm>
              <a:prstGeom prst="rect">
                <a:avLst/>
              </a:prstGeom>
              <a:blipFill>
                <a:blip r:embed="rId6"/>
                <a:stretch>
                  <a:fillRect l="-60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4369318" y="4302181"/>
            <a:ext cx="70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810006" y="4288747"/>
                <a:ext cx="24747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006" y="4288747"/>
                <a:ext cx="2474722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082610" y="3116084"/>
            <a:ext cx="410517" cy="790858"/>
          </a:xfrm>
          <a:prstGeom prst="corner">
            <a:avLst>
              <a:gd name="adj1" fmla="val 35612"/>
              <a:gd name="adj2" fmla="val 3593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251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6" grpId="0"/>
      <p:bldP spid="26" grpId="1"/>
      <p:bldP spid="27" grpId="0"/>
      <p:bldP spid="32" grpId="0" animBg="1"/>
      <p:bldP spid="33" grpId="0"/>
      <p:bldP spid="34" grpId="0" animBg="1"/>
      <p:bldP spid="35" grpId="0"/>
      <p:bldP spid="36" grpId="0" animBg="1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441" y="1940116"/>
            <a:ext cx="1250012" cy="875008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1312440" y="1856593"/>
            <a:ext cx="4366199" cy="958531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</a:rPr>
              <a:t>The number 16 has 6 factors.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5505" y="42653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48349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0823" y="5022071"/>
            <a:ext cx="2754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1, 2, 4, 4, 8, 16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82636" y="3168556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16</a:t>
            </a:r>
          </a:p>
        </p:txBody>
      </p:sp>
      <p:cxnSp>
        <p:nvCxnSpPr>
          <p:cNvPr id="12" name="Straight Arrow Connector 11"/>
          <p:cNvCxnSpPr>
            <a:stCxn id="11" idx="1"/>
          </p:cNvCxnSpPr>
          <p:nvPr/>
        </p:nvCxnSpPr>
        <p:spPr>
          <a:xfrm flipH="1">
            <a:off x="3022733" y="3430166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494378" y="3180512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16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4285786" y="3681661"/>
            <a:ext cx="1" cy="5233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660539" y="4166883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8</a:t>
            </a:r>
          </a:p>
        </p:txBody>
      </p:sp>
      <p:cxnSp>
        <p:nvCxnSpPr>
          <p:cNvPr id="16" name="Straight Arrow Connector 15"/>
          <p:cNvCxnSpPr>
            <a:stCxn id="11" idx="3"/>
            <a:endCxn id="17" idx="1"/>
          </p:cNvCxnSpPr>
          <p:nvPr/>
        </p:nvCxnSpPr>
        <p:spPr>
          <a:xfrm>
            <a:off x="4608064" y="3430166"/>
            <a:ext cx="804562" cy="91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412626" y="3177722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and 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02935" y="5367842"/>
            <a:ext cx="2754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1, 2, 4, 8, 16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32112" y="491046"/>
            <a:ext cx="391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 is a square number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01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7" grpId="0"/>
      <p:bldP spid="23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.4|2.2|0.7|0.9|0.8|0.8|1.3|1.8|1.1|1.6|1.5|0.6|0.6|0.7|0.6|0.5|0.6|0.6|4|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2|6.9|3.9|1.9|1.9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3|2|3.6|0.8|4.1|7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2.2|19.3|4.7|2.9|1.6|1.6|1.6|5.6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6.4|2|12.9|2.4|3.1|1.5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8|1.2|1|1.7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.2|0.8|1|1.2|2.1|1|3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.8|8.3|1.4|6.2|4.2|14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5.5|3.8|36.5|0.9|1|1.1|7.9|1.1|6.5|1.2|5.9|2.9|1.7|17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1|6.7|10.1|10.5|12.2|12.4|13.6|3|3.4|9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4.7|10.8|1.2|19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purl.org/dc/dcmitype/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175D678E-99D6-4CBE-812F-277874161C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10720</TotalTime>
  <Words>305</Words>
  <Application>Microsoft Office PowerPoint</Application>
  <PresentationFormat>On-screen Show (4:3)</PresentationFormat>
  <Paragraphs>120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246</cp:revision>
  <dcterms:created xsi:type="dcterms:W3CDTF">2019-07-05T11:02:13Z</dcterms:created>
  <dcterms:modified xsi:type="dcterms:W3CDTF">2020-11-02T10:15:01Z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