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322" r:id="rId3"/>
    <p:sldId id="332" r:id="rId4"/>
    <p:sldId id="333" r:id="rId5"/>
    <p:sldId id="348" r:id="rId6"/>
    <p:sldId id="349" r:id="rId7"/>
    <p:sldId id="351" r:id="rId8"/>
    <p:sldId id="352" r:id="rId9"/>
    <p:sldId id="353" r:id="rId10"/>
    <p:sldId id="354" r:id="rId11"/>
    <p:sldId id="355" r:id="rId12"/>
    <p:sldId id="356" r:id="rId13"/>
    <p:sldId id="357" r:id="rId14"/>
    <p:sldId id="358" r:id="rId15"/>
    <p:sldId id="359" r:id="rId16"/>
    <p:sldId id="361" r:id="rId17"/>
    <p:sldId id="362" r:id="rId18"/>
    <p:sldId id="371" r:id="rId19"/>
    <p:sldId id="375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omi Kennedy" initials="N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613F"/>
    <a:srgbClr val="67C4BB"/>
    <a:srgbClr val="E34597"/>
    <a:srgbClr val="FFF14F"/>
    <a:srgbClr val="E7403F"/>
    <a:srgbClr val="F29049"/>
    <a:srgbClr val="FEC630"/>
    <a:srgbClr val="2DD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26" autoAdjust="0"/>
    <p:restoredTop sz="90244" autoAdjust="0"/>
  </p:normalViewPr>
  <p:slideViewPr>
    <p:cSldViewPr snapToGrid="0" snapToObjects="1">
      <p:cViewPr varScale="1">
        <p:scale>
          <a:sx n="69" d="100"/>
          <a:sy n="69" d="100"/>
        </p:scale>
        <p:origin x="130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96894-89CC-40B1-BD23-4197015013B0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5B3CF-B35C-49DB-991D-98AE985C3A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093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C0B31-D2F4-4D5C-9F85-E63F351D1766}" type="datetimeFigureOut">
              <a:rPr lang="en-GB" smtClean="0"/>
              <a:pPr/>
              <a:t>11/05/2020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7A1FC-8B97-4B52-8B37-0008CC7F095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31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3852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613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86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848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669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4164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73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640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030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8035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7547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09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1558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5946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0900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566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7358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67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6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54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file:////Users/Nomad/Dropbox/NOMAD%20(1)/MARK'S%20ON%20THE%20GO/YC%20Migration%20resources/YC%20icon.png" TargetMode="Externa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9142413" cy="6858000"/>
          </a:xfrm>
          <a:prstGeom prst="rect">
            <a:avLst/>
          </a:pr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 20"/>
          <p:cNvSpPr/>
          <p:nvPr/>
        </p:nvSpPr>
        <p:spPr>
          <a:xfrm>
            <a:off x="-560866" y="-1791061"/>
            <a:ext cx="10283823" cy="9150079"/>
          </a:xfrm>
          <a:custGeom>
            <a:avLst/>
            <a:gdLst>
              <a:gd name="connsiteX0" fmla="*/ 5151863 w 5151863"/>
              <a:gd name="connsiteY0" fmla="*/ 0 h 5006898"/>
              <a:gd name="connsiteX1" fmla="*/ 3724507 w 5151863"/>
              <a:gd name="connsiteY1" fmla="*/ 0 h 5006898"/>
              <a:gd name="connsiteX2" fmla="*/ 0 w 5151863"/>
              <a:gd name="connsiteY2" fmla="*/ 5006898 h 5006898"/>
              <a:gd name="connsiteX3" fmla="*/ 724829 w 5151863"/>
              <a:gd name="connsiteY3" fmla="*/ 5006898 h 5006898"/>
              <a:gd name="connsiteX4" fmla="*/ 5140712 w 5151863"/>
              <a:gd name="connsiteY4" fmla="*/ 2787805 h 5006898"/>
              <a:gd name="connsiteX5" fmla="*/ 5151863 w 5151863"/>
              <a:gd name="connsiteY5" fmla="*/ 0 h 5006898"/>
              <a:gd name="connsiteX0" fmla="*/ 5151863 w 5157737"/>
              <a:gd name="connsiteY0" fmla="*/ 0 h 5006898"/>
              <a:gd name="connsiteX1" fmla="*/ 3724507 w 5157737"/>
              <a:gd name="connsiteY1" fmla="*/ 0 h 5006898"/>
              <a:gd name="connsiteX2" fmla="*/ 0 w 5157737"/>
              <a:gd name="connsiteY2" fmla="*/ 5006898 h 5006898"/>
              <a:gd name="connsiteX3" fmla="*/ 724829 w 5157737"/>
              <a:gd name="connsiteY3" fmla="*/ 5006898 h 5006898"/>
              <a:gd name="connsiteX4" fmla="*/ 5157737 w 5157737"/>
              <a:gd name="connsiteY4" fmla="*/ 2770905 h 5006898"/>
              <a:gd name="connsiteX5" fmla="*/ 5151863 w 5157737"/>
              <a:gd name="connsiteY5" fmla="*/ 0 h 5006898"/>
              <a:gd name="connsiteX0" fmla="*/ 5151863 w 5153481"/>
              <a:gd name="connsiteY0" fmla="*/ 0 h 5006898"/>
              <a:gd name="connsiteX1" fmla="*/ 3724507 w 5153481"/>
              <a:gd name="connsiteY1" fmla="*/ 0 h 5006898"/>
              <a:gd name="connsiteX2" fmla="*/ 0 w 5153481"/>
              <a:gd name="connsiteY2" fmla="*/ 5006898 h 5006898"/>
              <a:gd name="connsiteX3" fmla="*/ 724829 w 5153481"/>
              <a:gd name="connsiteY3" fmla="*/ 5006898 h 5006898"/>
              <a:gd name="connsiteX4" fmla="*/ 5153481 w 5153481"/>
              <a:gd name="connsiteY4" fmla="*/ 2779355 h 5006898"/>
              <a:gd name="connsiteX5" fmla="*/ 5151863 w 5153481"/>
              <a:gd name="connsiteY5" fmla="*/ 0 h 5006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53481" h="5006898">
                <a:moveTo>
                  <a:pt x="5151863" y="0"/>
                </a:moveTo>
                <a:lnTo>
                  <a:pt x="3724507" y="0"/>
                </a:lnTo>
                <a:lnTo>
                  <a:pt x="0" y="5006898"/>
                </a:lnTo>
                <a:lnTo>
                  <a:pt x="724829" y="5006898"/>
                </a:lnTo>
                <a:lnTo>
                  <a:pt x="5153481" y="2779355"/>
                </a:lnTo>
                <a:cubicBezTo>
                  <a:pt x="5152942" y="1852903"/>
                  <a:pt x="5152402" y="926452"/>
                  <a:pt x="51518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731996" y="2051394"/>
            <a:ext cx="43542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92"/>
            <a:r>
              <a:rPr lang="en-GB" sz="4200" b="1" dirty="0">
                <a:solidFill>
                  <a:srgbClr val="F1613F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Chicken Soup- A story about sharing</a:t>
            </a:r>
            <a:endParaRPr lang="en-US" sz="4200" b="1" dirty="0">
              <a:solidFill>
                <a:srgbClr val="F1613F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79" y="554684"/>
            <a:ext cx="3148590" cy="1533147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C16294DE-F2AA-4392-8207-5B9C21F65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515" y="2168697"/>
            <a:ext cx="395287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24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2CB65B8-24EE-478D-A897-2768446584C0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383417"/>
            <a:ext cx="37127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Once there was an old woman who lived on her own.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decided to make her favourite meal- chicken soup.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91DE47-6B4B-4FB0-B26F-5F43224721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37091" y="1098513"/>
            <a:ext cx="2244471" cy="4699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789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74D98C7-844A-42CB-8E34-5DBCAC3FF082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766639"/>
            <a:ext cx="3867866" cy="1324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gathered together the ingredients she needed: carrots, barley, leeks, onions, parsley, dill and of course a nice fresh chicken. </a:t>
            </a:r>
            <a:endParaRPr lang="en-GB" altLang="en-US" sz="2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A picture containing person&#10;&#10;Description automatically generated">
            <a:extLst>
              <a:ext uri="{FF2B5EF4-FFF2-40B4-BE49-F238E27FC236}">
                <a16:creationId xmlns:a16="http://schemas.microsoft.com/office/drawing/2014/main" id="{A20A696E-DF2D-4A58-9536-A526238069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080" y="4518390"/>
            <a:ext cx="4195430" cy="2097715"/>
          </a:xfrm>
          <a:prstGeom prst="rect">
            <a:avLst/>
          </a:prstGeom>
        </p:spPr>
      </p:pic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:a16="http://schemas.microsoft.com/office/drawing/2014/main" id="{138F449D-FE83-49D6-8B5D-F34FDFEF56B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29548" r="42682"/>
          <a:stretch/>
        </p:blipFill>
        <p:spPr>
          <a:xfrm>
            <a:off x="5105856" y="5288194"/>
            <a:ext cx="1273921" cy="865668"/>
          </a:xfrm>
          <a:prstGeom prst="ellipse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961DE39D-E2AA-4B70-AAF1-ABE1D7A9F4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387" y="5263777"/>
            <a:ext cx="948186" cy="1023439"/>
          </a:xfrm>
          <a:prstGeom prst="rect">
            <a:avLst/>
          </a:prstGeom>
        </p:spPr>
      </p:pic>
      <p:pic>
        <p:nvPicPr>
          <p:cNvPr id="27" name="Picture 26" descr="A picture containing person&#10;&#10;Description automatically generated">
            <a:extLst>
              <a:ext uri="{FF2B5EF4-FFF2-40B4-BE49-F238E27FC236}">
                <a16:creationId xmlns:a16="http://schemas.microsoft.com/office/drawing/2014/main" id="{DC806A18-B2DB-4E21-8366-41728D2589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0000" y="4798114"/>
            <a:ext cx="4195430" cy="1893503"/>
          </a:xfrm>
          <a:prstGeom prst="rect">
            <a:avLst/>
          </a:prstGeom>
        </p:spPr>
      </p:pic>
      <p:pic>
        <p:nvPicPr>
          <p:cNvPr id="17" name="Picture 16" descr="A picture containing person&#10;&#10;Description automatically generated">
            <a:extLst>
              <a:ext uri="{FF2B5EF4-FFF2-40B4-BE49-F238E27FC236}">
                <a16:creationId xmlns:a16="http://schemas.microsoft.com/office/drawing/2014/main" id="{9F19FD2D-AA62-4667-9047-1569FE3D55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0228" y="4798114"/>
            <a:ext cx="4195430" cy="2097715"/>
          </a:xfrm>
          <a:prstGeom prst="rect">
            <a:avLst/>
          </a:prstGeom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id="{EE3F6579-21F4-44D6-B797-625FA186DB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73182">
            <a:off x="6610470" y="3178864"/>
            <a:ext cx="1619250" cy="32385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7B9895A-35A1-424E-9609-3926489AF3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22676" y="4467502"/>
            <a:ext cx="896283" cy="1465078"/>
          </a:xfrm>
          <a:prstGeom prst="rect">
            <a:avLst/>
          </a:prstGeom>
        </p:spPr>
      </p:pic>
      <p:pic>
        <p:nvPicPr>
          <p:cNvPr id="21" name="Picture 20" descr="A close up of a sign&#10;&#10;Description automatically generated">
            <a:extLst>
              <a:ext uri="{FF2B5EF4-FFF2-40B4-BE49-F238E27FC236}">
                <a16:creationId xmlns:a16="http://schemas.microsoft.com/office/drawing/2014/main" id="{A1DB4771-C59E-49D7-8A20-86A45FE82F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73182">
            <a:off x="7073764" y="3126139"/>
            <a:ext cx="1619250" cy="32385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5AB0E60-6A93-45FE-BC38-45FF781646A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63096" y="3959941"/>
            <a:ext cx="896283" cy="14650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C42C76-A204-4B22-97E3-7F73DF60F3C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19781" y="4258966"/>
            <a:ext cx="2885511" cy="1837217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id="{01BC416E-BC05-48E6-B3FC-2E18EBC5B6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2157" y="5108749"/>
            <a:ext cx="1097431" cy="118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100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029992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old lady cooked her ingredients, added water and left it all to simmer gently in the pot.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After a few hours she added her special dumplings, and then left them to take on all the wonderful flavours.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19" name="Picture 18" descr="A picture containing cup, coffee, table, sitting&#10;&#10;Description automatically generated">
            <a:extLst>
              <a:ext uri="{FF2B5EF4-FFF2-40B4-BE49-F238E27FC236}">
                <a16:creationId xmlns:a16="http://schemas.microsoft.com/office/drawing/2014/main" id="{BD783C3C-CC54-4745-A0F9-577BE43BEC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1232">
            <a:off x="4148486" y="1535724"/>
            <a:ext cx="6013387" cy="378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034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386443" y="397902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307359"/>
            <a:ext cx="38180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Meanwhile, her next door neighbour was looking through her kitchen cupboards to see what she could have for dinner.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There was nothing! Not a thing!</a:t>
            </a:r>
          </a:p>
        </p:txBody>
      </p:sp>
      <p:pic>
        <p:nvPicPr>
          <p:cNvPr id="6" name="Picture 5" descr="A screen door&#10;&#10;Description automatically generated">
            <a:extLst>
              <a:ext uri="{FF2B5EF4-FFF2-40B4-BE49-F238E27FC236}">
                <a16:creationId xmlns:a16="http://schemas.microsoft.com/office/drawing/2014/main" id="{3266F26A-C3B4-4BFC-81AE-2D16A62747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3535" y="1538019"/>
            <a:ext cx="4685533" cy="40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03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477A9D3A-DBAC-4800-8A88-FC38AFC72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631" y="2023035"/>
            <a:ext cx="4126198" cy="4078219"/>
          </a:xfrm>
          <a:prstGeom prst="rect">
            <a:avLst/>
          </a:prstGeom>
        </p:spPr>
      </p:pic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189484" y="1565440"/>
            <a:ext cx="35776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Her nose started to twitch as she smelt the wonderful aroma coming from the kitchen next door.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</a:t>
            </a:r>
            <a:r>
              <a:rPr lang="en-GB" altLang="en-US" sz="2000" dirty="0" err="1">
                <a:latin typeface="Century Gothic" panose="020B0502020202020204" pitchFamily="34" charset="0"/>
              </a:rPr>
              <a:t>Mmmmm</a:t>
            </a:r>
            <a:r>
              <a:rPr lang="en-GB" altLang="en-US" sz="2000" dirty="0">
                <a:latin typeface="Century Gothic" panose="020B0502020202020204" pitchFamily="34" charset="0"/>
              </a:rPr>
              <a:t>, chicken soup!’ she cried.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‘I think I’ll pop in to see my neighbour.’ she thought. ‘I’m sure she will offer to share her soup with me.’</a:t>
            </a:r>
          </a:p>
        </p:txBody>
      </p:sp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9DA0C03D-A71E-4F9C-8C3C-C6101951CED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4840" t="6923" r="2448" b="-3456"/>
          <a:stretch/>
        </p:blipFill>
        <p:spPr>
          <a:xfrm rot="4141939">
            <a:off x="3010566" y="2359779"/>
            <a:ext cx="1817779" cy="623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661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1526898"/>
            <a:ext cx="381809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old women was just about to serve her delicious soup when her neighbour knocked on the door.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‘Have you been cooking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?’</a:t>
            </a:r>
            <a:r>
              <a:rPr lang="en-GB" altLang="en-US" sz="2000" dirty="0">
                <a:latin typeface="Century Gothic" panose="020B0502020202020204" pitchFamily="34" charset="0"/>
              </a:rPr>
              <a:t> enquired the neighbour.</a:t>
            </a: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‘There are delicious smells coming from your kitchen.’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‘Oh no, I’ve not been cooking. The smells must be coming from someone else’s house.’ replied the old woman.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AD765A79-3614-4DC7-AD54-3D944F64606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6127" t="-14491" r="-9093" b="-1"/>
          <a:stretch/>
        </p:blipFill>
        <p:spPr>
          <a:xfrm flipH="1">
            <a:off x="6177516" y="1664141"/>
            <a:ext cx="1945758" cy="404862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pic>
        <p:nvPicPr>
          <p:cNvPr id="12" name="Picture 11" descr="A door with a window&#10;&#10;Description automatically generated">
            <a:extLst>
              <a:ext uri="{FF2B5EF4-FFF2-40B4-BE49-F238E27FC236}">
                <a16:creationId xmlns:a16="http://schemas.microsoft.com/office/drawing/2014/main" id="{688115B5-6ABE-402D-BB0E-B3757ACD71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8136" y="1381871"/>
            <a:ext cx="6564195" cy="4923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315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371138" y="2274838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‘Really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GB" alt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But the smell seems to be coming from that pot that you have on your stove.’ said the neighbour.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‘That’s not chicken! That’s just my washing on the stove. I’ve had to boil some clothes to get the stains out of them.’ responded the old woman.</a:t>
            </a:r>
          </a:p>
        </p:txBody>
      </p:sp>
      <p:pic>
        <p:nvPicPr>
          <p:cNvPr id="12" name="Picture 11" descr="A picture containing cup, coffee, table, sitting&#10;&#10;Description automatically generated">
            <a:extLst>
              <a:ext uri="{FF2B5EF4-FFF2-40B4-BE49-F238E27FC236}">
                <a16:creationId xmlns:a16="http://schemas.microsoft.com/office/drawing/2014/main" id="{06E354B1-84B2-47EB-BEA6-6C606A8DA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1232">
            <a:off x="4212284" y="1618505"/>
            <a:ext cx="6013387" cy="378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546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772886" y="618469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1931007"/>
            <a:ext cx="381809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neighbour knew that the old woman was lying, but she simply shrugged her shoulders and said, ‘Oh well, now that I am here it would be lovely to stay for a chat.’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walked into the old woman’s living room and sat down.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close up of a basketball hoop&#10;&#10;Description automatically generated">
            <a:extLst>
              <a:ext uri="{FF2B5EF4-FFF2-40B4-BE49-F238E27FC236}">
                <a16:creationId xmlns:a16="http://schemas.microsoft.com/office/drawing/2014/main" id="{2491ECE4-14F6-40C9-8C8E-DF970FDB9F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86608">
            <a:off x="6236450" y="1925793"/>
            <a:ext cx="2648145" cy="2320539"/>
          </a:xfrm>
          <a:prstGeom prst="rect">
            <a:avLst/>
          </a:prstGeom>
        </p:spPr>
      </p:pic>
      <p:pic>
        <p:nvPicPr>
          <p:cNvPr id="6" name="Picture 5" descr="A picture containing furniture&#10;&#10;Description automatically generated">
            <a:extLst>
              <a:ext uri="{FF2B5EF4-FFF2-40B4-BE49-F238E27FC236}">
                <a16:creationId xmlns:a16="http://schemas.microsoft.com/office/drawing/2014/main" id="{A6F77175-B879-41F9-85CA-4EF4FC8CEC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4306" l="8567" r="93081">
                        <a14:foregroundMark x1="9061" y1="21667" x2="8567" y2="36250"/>
                        <a14:foregroundMark x1="11038" y1="39583" x2="9555" y2="37083"/>
                        <a14:foregroundMark x1="10214" y1="21667" x2="10873" y2="36389"/>
                        <a14:foregroundMark x1="10873" y1="36389" x2="9720" y2="21111"/>
                        <a14:foregroundMark x1="90115" y1="39722" x2="93081" y2="54167"/>
                        <a14:foregroundMark x1="93081" y1="54167" x2="89951" y2="83056"/>
                        <a14:foregroundMark x1="89951" y1="83056" x2="86820" y2="70694"/>
                        <a14:foregroundMark x1="27018" y1="94306" x2="25041" y2="88750"/>
                        <a14:foregroundMark x1="9226" y1="35556" x2="9555" y2="38611"/>
                        <a14:foregroundMark x1="25535" y1="63750" x2="16310" y2="27917"/>
                        <a14:foregroundMark x1="16310" y1="27917" x2="15980" y2="27500"/>
                        <a14:foregroundMark x1="9885" y1="21528" x2="9555" y2="21389"/>
                        <a14:foregroundMark x1="9226" y1="21111" x2="11532" y2="21806"/>
                        <a14:foregroundMark x1="27512" y1="63472" x2="23558" y2="60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85557" y="2882849"/>
            <a:ext cx="2523023" cy="299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592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1997839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Perhaps it was the warmth of the house or maybe it was the neighbour talking on and on, but the old woman found her eyelids were starting to feel heavy.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Soon she nodded off, and after a few minutes she was in a deep sleep.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1EB03C-619B-41E6-9A54-93E5A35E8133}"/>
              </a:ext>
            </a:extLst>
          </p:cNvPr>
          <p:cNvSpPr txBox="1"/>
          <p:nvPr/>
        </p:nvSpPr>
        <p:spPr>
          <a:xfrm>
            <a:off x="5653894" y="2098889"/>
            <a:ext cx="4040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B2F1ED-6572-4295-808A-1847FD8A4550}"/>
              </a:ext>
            </a:extLst>
          </p:cNvPr>
          <p:cNvSpPr txBox="1"/>
          <p:nvPr/>
        </p:nvSpPr>
        <p:spPr>
          <a:xfrm>
            <a:off x="6368903" y="2917374"/>
            <a:ext cx="40403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4AE431-8B5F-4E36-9533-A9CE8FEF6210}"/>
              </a:ext>
            </a:extLst>
          </p:cNvPr>
          <p:cNvSpPr txBox="1"/>
          <p:nvPr/>
        </p:nvSpPr>
        <p:spPr>
          <a:xfrm>
            <a:off x="6911164" y="3706205"/>
            <a:ext cx="4040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ADB0AB1-7F10-436F-9031-691F5426D8B2}"/>
              </a:ext>
            </a:extLst>
          </p:cNvPr>
          <p:cNvSpPr txBox="1"/>
          <p:nvPr/>
        </p:nvSpPr>
        <p:spPr>
          <a:xfrm flipH="1">
            <a:off x="7480069" y="4408007"/>
            <a:ext cx="10153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4AE12F6-AC58-4CF9-A8DA-7DA096BD7894}"/>
              </a:ext>
            </a:extLst>
          </p:cNvPr>
          <p:cNvSpPr txBox="1"/>
          <p:nvPr/>
        </p:nvSpPr>
        <p:spPr>
          <a:xfrm>
            <a:off x="4806830" y="1390049"/>
            <a:ext cx="4040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0" b="1" dirty="0">
                <a:latin typeface="Century Gothic" panose="020B0502020202020204" pitchFamily="34" charset="0"/>
              </a:rPr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431395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964776"/>
            <a:ext cx="3818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what do you think happened next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77941445-9078-48C4-AA9F-2E36D1F119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1777" y="1302163"/>
            <a:ext cx="1828800" cy="3238500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24C81B67-1787-417B-8C8D-C0E11F328E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333" y="3657488"/>
            <a:ext cx="969709" cy="1717193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B4F9924D-C342-457A-9583-71A0B36962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4553" y="1486849"/>
            <a:ext cx="1416554" cy="250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3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268117"/>
            <a:ext cx="381809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neighbour tiptoed across the kitchen and lifted the lid on the pot to see what was inside.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‘I was right! A delicious chicken soup with soft dumplings, not washing at all!’ she exclaimed.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44F925D-9E67-485D-8894-56F618D637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1367" y="1454481"/>
            <a:ext cx="5073935" cy="420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574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052655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Silently the neighbour helped herself to a bowl of soup. It was </a:t>
            </a:r>
            <a:r>
              <a:rPr lang="en-GB" altLang="en-US" sz="2000" dirty="0" err="1">
                <a:latin typeface="Century Gothic" panose="020B0502020202020204" pitchFamily="34" charset="0"/>
              </a:rPr>
              <a:t>soooo</a:t>
            </a:r>
            <a:r>
              <a:rPr lang="en-GB" altLang="en-US" sz="2000" dirty="0">
                <a:latin typeface="Century Gothic" panose="020B0502020202020204" pitchFamily="34" charset="0"/>
              </a:rPr>
              <a:t> tasty.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helped herself to another bowl…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another…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another!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38993C1-DEB5-439C-A17F-4330CF1D152F}"/>
              </a:ext>
            </a:extLst>
          </p:cNvPr>
          <p:cNvGrpSpPr/>
          <p:nvPr/>
        </p:nvGrpSpPr>
        <p:grpSpPr>
          <a:xfrm>
            <a:off x="4253131" y="1660821"/>
            <a:ext cx="2308774" cy="2384864"/>
            <a:chOff x="4365993" y="3040825"/>
            <a:chExt cx="2308774" cy="2384864"/>
          </a:xfrm>
        </p:grpSpPr>
        <p:pic>
          <p:nvPicPr>
            <p:cNvPr id="11" name="Picture 10" descr="A white bowl&#10;&#10;Description automatically generated">
              <a:extLst>
                <a:ext uri="{FF2B5EF4-FFF2-40B4-BE49-F238E27FC236}">
                  <a16:creationId xmlns:a16="http://schemas.microsoft.com/office/drawing/2014/main" id="{E8EFABC9-ADA8-458F-BD48-DA667FF600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12" name="Picture 11" descr="A picture containing tableware, mirror, hand glass&#10;&#10;Description automatically generated">
              <a:extLst>
                <a:ext uri="{FF2B5EF4-FFF2-40B4-BE49-F238E27FC236}">
                  <a16:creationId xmlns:a16="http://schemas.microsoft.com/office/drawing/2014/main" id="{C758C6ED-F1A2-42E1-8AC5-55C3C938DE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F247AD3-B101-4AE0-925E-707538DAAF5B}"/>
              </a:ext>
            </a:extLst>
          </p:cNvPr>
          <p:cNvGrpSpPr/>
          <p:nvPr/>
        </p:nvGrpSpPr>
        <p:grpSpPr>
          <a:xfrm>
            <a:off x="6501279" y="777478"/>
            <a:ext cx="2308774" cy="2384864"/>
            <a:chOff x="4365993" y="3040825"/>
            <a:chExt cx="2308774" cy="2384864"/>
          </a:xfrm>
        </p:grpSpPr>
        <p:pic>
          <p:nvPicPr>
            <p:cNvPr id="17" name="Picture 16" descr="A white bowl&#10;&#10;Description automatically generated">
              <a:extLst>
                <a:ext uri="{FF2B5EF4-FFF2-40B4-BE49-F238E27FC236}">
                  <a16:creationId xmlns:a16="http://schemas.microsoft.com/office/drawing/2014/main" id="{EC6286C3-6967-4503-A816-9EEF17405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18" name="Picture 17" descr="A picture containing tableware, mirror, hand glass&#10;&#10;Description automatically generated">
              <a:extLst>
                <a:ext uri="{FF2B5EF4-FFF2-40B4-BE49-F238E27FC236}">
                  <a16:creationId xmlns:a16="http://schemas.microsoft.com/office/drawing/2014/main" id="{548DD104-A050-40CD-9FFF-0AA74C4166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AE9486A-B356-4FA0-B65E-1BD324BD5094}"/>
              </a:ext>
            </a:extLst>
          </p:cNvPr>
          <p:cNvGrpSpPr/>
          <p:nvPr/>
        </p:nvGrpSpPr>
        <p:grpSpPr>
          <a:xfrm>
            <a:off x="6501279" y="3029762"/>
            <a:ext cx="2308774" cy="2384864"/>
            <a:chOff x="4365993" y="3040825"/>
            <a:chExt cx="2308774" cy="2384864"/>
          </a:xfrm>
        </p:grpSpPr>
        <p:pic>
          <p:nvPicPr>
            <p:cNvPr id="20" name="Picture 19" descr="A white bowl&#10;&#10;Description automatically generated">
              <a:extLst>
                <a:ext uri="{FF2B5EF4-FFF2-40B4-BE49-F238E27FC236}">
                  <a16:creationId xmlns:a16="http://schemas.microsoft.com/office/drawing/2014/main" id="{B90A0256-E844-4F56-B02E-066F937D54C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21" name="Picture 20" descr="A picture containing tableware, mirror, hand glass&#10;&#10;Description automatically generated">
              <a:extLst>
                <a:ext uri="{FF2B5EF4-FFF2-40B4-BE49-F238E27FC236}">
                  <a16:creationId xmlns:a16="http://schemas.microsoft.com/office/drawing/2014/main" id="{21210C75-6C2C-487F-B351-E10BCAB35A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F1C8B4D-1599-4D9D-B9AE-DFF38C9A83EA}"/>
              </a:ext>
            </a:extLst>
          </p:cNvPr>
          <p:cNvGrpSpPr/>
          <p:nvPr/>
        </p:nvGrpSpPr>
        <p:grpSpPr>
          <a:xfrm>
            <a:off x="4031773" y="3663805"/>
            <a:ext cx="2308774" cy="2384864"/>
            <a:chOff x="4365993" y="3040825"/>
            <a:chExt cx="2308774" cy="2384864"/>
          </a:xfrm>
        </p:grpSpPr>
        <p:pic>
          <p:nvPicPr>
            <p:cNvPr id="23" name="Picture 22" descr="A white bowl&#10;&#10;Description automatically generated">
              <a:extLst>
                <a:ext uri="{FF2B5EF4-FFF2-40B4-BE49-F238E27FC236}">
                  <a16:creationId xmlns:a16="http://schemas.microsoft.com/office/drawing/2014/main" id="{2F80C108-78AD-44BD-9583-95FB92E4F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24" name="Picture 23" descr="A picture containing tableware, mirror, hand glass&#10;&#10;Description automatically generated">
              <a:extLst>
                <a:ext uri="{FF2B5EF4-FFF2-40B4-BE49-F238E27FC236}">
                  <a16:creationId xmlns:a16="http://schemas.microsoft.com/office/drawing/2014/main" id="{FA7269DD-2BB3-4E1D-B98C-5CBE5B7A37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10777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371138" y="3050118"/>
            <a:ext cx="3818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Soon there was nothing left except a few bones at the bottom of the pot.</a:t>
            </a:r>
          </a:p>
        </p:txBody>
      </p:sp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37E181A3-E4DB-4EDC-AFB7-2E2EE50AB4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0459" y="3657600"/>
            <a:ext cx="2728128" cy="1390650"/>
          </a:xfrm>
          <a:prstGeom prst="rect">
            <a:avLst/>
          </a:prstGeom>
        </p:spPr>
      </p:pic>
      <p:pic>
        <p:nvPicPr>
          <p:cNvPr id="11" name="Picture 10" descr="A picture containing clipart&#10;&#10;Description automatically generated">
            <a:extLst>
              <a:ext uri="{FF2B5EF4-FFF2-40B4-BE49-F238E27FC236}">
                <a16:creationId xmlns:a16="http://schemas.microsoft.com/office/drawing/2014/main" id="{72273151-02DC-400F-84DD-9AEA018899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56313">
            <a:off x="4786945" y="2564454"/>
            <a:ext cx="2322645" cy="1183957"/>
          </a:xfrm>
          <a:prstGeom prst="rect">
            <a:avLst/>
          </a:prstGeom>
        </p:spPr>
      </p:pic>
      <p:pic>
        <p:nvPicPr>
          <p:cNvPr id="12" name="Picture 11" descr="A picture containing clipart&#10;&#10;Description automatically generated">
            <a:extLst>
              <a:ext uri="{FF2B5EF4-FFF2-40B4-BE49-F238E27FC236}">
                <a16:creationId xmlns:a16="http://schemas.microsoft.com/office/drawing/2014/main" id="{9452775C-FEA2-4EE3-BC90-C0F3FF0CBA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56313">
            <a:off x="6468999" y="2381189"/>
            <a:ext cx="2029127" cy="768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605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1842936"/>
            <a:ext cx="38180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With her stomach full, she crept back to her own house and collected a pile of dirty washing.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crept back to the old woman’s kitchen, filled the empty pot with water and stuffed all her clothes in it before placing the lid back on top.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17DA24-E2B1-436A-A7B4-3799111A3E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8633" y="2017388"/>
            <a:ext cx="4504147" cy="28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235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251233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Much later the old woman woke up.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‘Thank goodness she’s gone’ she muttered to herself. ‘Now I can have some tasty soup.’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went to the pot and lifted the lid. What did she find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9" name="Picture 8" descr="A picture containing cup, coffee, table, sitting&#10;&#10;Description automatically generated">
            <a:extLst>
              <a:ext uri="{FF2B5EF4-FFF2-40B4-BE49-F238E27FC236}">
                <a16:creationId xmlns:a16="http://schemas.microsoft.com/office/drawing/2014/main" id="{AF3B2001-15D6-431C-B632-D376C33D2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1232">
            <a:off x="4212284" y="1618505"/>
            <a:ext cx="6013387" cy="378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790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3105834"/>
            <a:ext cx="3818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 whole load of dirty washing of course!</a:t>
            </a:r>
          </a:p>
        </p:txBody>
      </p:sp>
      <p:pic>
        <p:nvPicPr>
          <p:cNvPr id="4" name="Picture 3" descr="A close up of an animal&#10;&#10;Description automatically generated">
            <a:extLst>
              <a:ext uri="{FF2B5EF4-FFF2-40B4-BE49-F238E27FC236}">
                <a16:creationId xmlns:a16="http://schemas.microsoft.com/office/drawing/2014/main" id="{20719F7B-2EC1-4F40-BC2F-CCF52711AF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61310">
            <a:off x="3982285" y="878192"/>
            <a:ext cx="3718141" cy="38778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4E5F538-879A-4749-B65D-2277CDD5A3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72042">
            <a:off x="5705270" y="1212882"/>
            <a:ext cx="3059668" cy="3017754"/>
          </a:xfrm>
          <a:prstGeom prst="rect">
            <a:avLst/>
          </a:prstGeom>
        </p:spPr>
      </p:pic>
      <p:pic>
        <p:nvPicPr>
          <p:cNvPr id="6" name="Picture 5" descr="A picture containing indoor&#10;&#10;Description automatically generated">
            <a:extLst>
              <a:ext uri="{FF2B5EF4-FFF2-40B4-BE49-F238E27FC236}">
                <a16:creationId xmlns:a16="http://schemas.microsoft.com/office/drawing/2014/main" id="{17064FD5-FF1F-4917-A231-6B96AEE8CA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443482">
            <a:off x="4068989" y="1584884"/>
            <a:ext cx="4338539" cy="4338539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06D729D5-8581-4D5B-AE17-3F359DAE548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454417">
            <a:off x="5386411" y="3653347"/>
            <a:ext cx="1356382" cy="122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872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56076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192088" y="1376679"/>
            <a:ext cx="8539787" cy="4819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3600" b="1" dirty="0">
                <a:latin typeface="Century Gothic" panose="020B0502020202020204" pitchFamily="34" charset="0"/>
              </a:rPr>
              <a:t>Talking Time</a:t>
            </a: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Q: Do you think the neighbour should have </a:t>
            </a: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     eaten the soup and then filled the pot with </a:t>
            </a:r>
            <a:r>
              <a:rPr lang="en-GB" altLang="en-US" sz="2800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altLang="en-US" sz="2800" b="1" dirty="0">
                <a:latin typeface="Century Gothic" panose="020B0502020202020204" pitchFamily="34" charset="0"/>
              </a:rPr>
              <a:t>dirty washing?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Q. Imagine the old woman had shared her soup </a:t>
            </a: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     instead of lying. How might the story have </a:t>
            </a: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     changed?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>
                <a:latin typeface="Century Gothic" panose="020B0502020202020204" pitchFamily="34" charset="0"/>
              </a:rPr>
              <a:t>Q: </a:t>
            </a:r>
            <a:r>
              <a:rPr lang="en-GB" altLang="en-US" sz="2800" b="1" dirty="0">
                <a:latin typeface="Century Gothic" panose="020B0502020202020204" pitchFamily="34" charset="0"/>
              </a:rPr>
              <a:t>How could the neighbours become friends </a:t>
            </a:r>
            <a:r>
              <a:rPr lang="en-GB" altLang="en-US" sz="2800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altLang="en-US" sz="2800" b="1" dirty="0">
                <a:latin typeface="Century Gothic" panose="020B0502020202020204" pitchFamily="34" charset="0"/>
              </a:rPr>
              <a:t>again?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39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56076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192088" y="1376679"/>
            <a:ext cx="85397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3600" b="1" dirty="0">
                <a:latin typeface="Century Gothic" panose="020B0502020202020204" pitchFamily="34" charset="0"/>
              </a:rPr>
              <a:t>Talking Time</a:t>
            </a: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Q. Why can sharing be hard?</a:t>
            </a:r>
          </a:p>
          <a:p>
            <a:pPr>
              <a:lnSpc>
                <a:spcPct val="80000"/>
              </a:lnSpc>
            </a:pPr>
            <a:endParaRPr lang="en-GB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>
                <a:latin typeface="Century Gothic" panose="020B0502020202020204" pitchFamily="34" charset="0"/>
              </a:rPr>
              <a:t>Q: What are some of the things you find hard to </a:t>
            </a:r>
          </a:p>
          <a:p>
            <a:pPr>
              <a:lnSpc>
                <a:spcPct val="80000"/>
              </a:lnSpc>
            </a:pPr>
            <a:r>
              <a:rPr lang="en-US" altLang="en-US" sz="2800" b="1" dirty="0">
                <a:latin typeface="Century Gothic" panose="020B0502020202020204" pitchFamily="34" charset="0"/>
              </a:rPr>
              <a:t>     share?</a:t>
            </a: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>
                <a:latin typeface="Century Gothic" panose="020B0502020202020204" pitchFamily="34" charset="0"/>
              </a:rPr>
              <a:t>Q: What things could you share with others?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US" altLang="en-US" sz="4000" b="1" dirty="0">
                <a:latin typeface="Century Gothic" panose="020B0502020202020204" pitchFamily="34" charset="0"/>
              </a:rPr>
              <a:t>Now go and try some of our sharing challenges</a:t>
            </a:r>
          </a:p>
        </p:txBody>
      </p:sp>
    </p:spTree>
    <p:extLst>
      <p:ext uri="{BB962C8B-B14F-4D97-AF65-F5344CB8AC3E}">
        <p14:creationId xmlns:p14="http://schemas.microsoft.com/office/powerpoint/2010/main" val="19989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165393"/>
      </a:dk2>
      <a:lt2>
        <a:srgbClr val="E7E6E6"/>
      </a:lt2>
      <a:accent1>
        <a:srgbClr val="FFF14F"/>
      </a:accent1>
      <a:accent2>
        <a:srgbClr val="F1613F"/>
      </a:accent2>
      <a:accent3>
        <a:srgbClr val="E34597"/>
      </a:accent3>
      <a:accent4>
        <a:srgbClr val="67C3BB"/>
      </a:accent4>
      <a:accent5>
        <a:srgbClr val="5BFFFF"/>
      </a:accent5>
      <a:accent6>
        <a:srgbClr val="70FF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3546</TotalTime>
  <Words>792</Words>
  <Application>Microsoft Office PowerPoint</Application>
  <PresentationFormat>On-screen Show (4:3)</PresentationFormat>
  <Paragraphs>135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gibas</dc:creator>
  <cp:lastModifiedBy>StaffHarrison</cp:lastModifiedBy>
  <cp:revision>428</cp:revision>
  <cp:lastPrinted>2018-09-20T12:41:43Z</cp:lastPrinted>
  <dcterms:created xsi:type="dcterms:W3CDTF">2018-05-08T12:54:30Z</dcterms:created>
  <dcterms:modified xsi:type="dcterms:W3CDTF">2020-05-11T20:08:21Z</dcterms:modified>
</cp:coreProperties>
</file>