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9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2" r:id="rId8"/>
    <p:sldId id="263" r:id="rId9"/>
    <p:sldId id="267" r:id="rId10"/>
    <p:sldId id="264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188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990600"/>
            <a:ext cx="48006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2438400"/>
            <a:ext cx="4724400" cy="12192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881D2BA-2569-4C60-B182-EB45DA70BE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AC63969-DD00-4D84-8173-5D13C3C2F7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AFED665-5B1E-4BE7-A93D-A7D2ABD50F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85075-0AC9-415E-A1FC-9093A7AC77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1778394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5B2B6FA-800C-4C0A-BC2C-0726A38E96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0FC5F6-7139-4625-ACED-A355AE59A6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E2CD38F-D4AE-4466-B3A1-0B835B705F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76C51-8D7C-46C4-A512-A31EF07D0D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2855511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E5B90EC-A3B9-475F-A6FB-688228AEF6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C51C53-85B0-49E6-B873-E581D6F624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7840E14-9BC8-42A0-A582-5FD8470433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5D8D5-8A04-44E6-B2D0-E0F3CA2225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6471119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005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0005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15AA5B-0728-4783-B461-C2D3568DE2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7DCB37-EE8C-481F-B9FA-3726E5629C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F58BB6-F983-4D58-8EC9-DF40BC4AC7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D8AD3-2250-420B-88A5-F1D06F31DB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7980730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5EB33B8-4BF1-4459-98F0-25DF6D8FFE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ABB285A-1C02-459F-B2A3-2B8D5D91FA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22C0A32-4A56-467D-BF41-4F0CD63211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07A95-A21A-48D7-A84F-256D963AE6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3140481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23A577E-CEB1-447A-931A-29C46B2CFD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FEE7DE9-9F4A-40C3-AE04-7B7507018E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190A3F4-ED94-4014-9527-645FF4196B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7A847-63BB-44E1-BC1B-7A128766DD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4007127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752128A-2140-4762-A106-C77C59D12A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8BEF25F-33AE-433A-A02A-317E4A94B2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203306C-2030-43F8-83ED-90EF0895EF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BB6F3-925C-4B5D-B77E-BF1F643E217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9692107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C122FD-CBD6-4207-B7CE-78F05FD2D6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0DD7DD-C08F-41E9-BD0C-A52701C81F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5DD5D0-C6EB-45C0-9D6D-8AEE35C694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65043-14A0-49DC-92E7-6C73B99C39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2974217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E29679-C48D-4F22-8648-218AAD8579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1B8F79-5CF9-4FBC-BD6D-B9C8EEC060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535DD1-24AE-41B9-82CA-09D4CE8BC6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8EF96-59B0-4CB8-9AD7-11B26ECAFB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5577887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76A7A8E-D59D-4371-98E0-8F0D214333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B9A837-48FC-4382-8041-8EB6F92095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1E9A02-8252-472A-A74B-0ED062EAB9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38EE4-B298-4798-8A0F-7ACD5CB504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0885046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609600"/>
            <a:ext cx="2038350" cy="5516563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62650" cy="551656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D50A7A1-FFA5-4823-A21F-9E0FA4F89E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D2F586-634C-4070-8E3F-9219B444A0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7DEDC-CE26-4A0E-B38C-206D96F5ED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98AE4-2933-439E-9498-EAD64467E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7817902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4180CB2-BE3C-4075-B010-9D0717FC533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2656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14CBFFE-B0B0-4415-A72C-EA3CBAF275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09600"/>
            <a:ext cx="815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DE8C5E8-86A0-4E24-A970-46D808A6D1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53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7588" name="Rectangle 4">
            <a:extLst>
              <a:ext uri="{FF2B5EF4-FFF2-40B4-BE49-F238E27FC236}">
                <a16:creationId xmlns:a16="http://schemas.microsoft.com/office/drawing/2014/main" id="{E4603B8A-DC16-4FCB-8C59-F3E8ED524B9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7589" name="Rectangle 5">
            <a:extLst>
              <a:ext uri="{FF2B5EF4-FFF2-40B4-BE49-F238E27FC236}">
                <a16:creationId xmlns:a16="http://schemas.microsoft.com/office/drawing/2014/main" id="{5ECC6BBA-D6EC-4097-AB07-1A049D2540A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7590" name="Rectangle 6">
            <a:extLst>
              <a:ext uri="{FF2B5EF4-FFF2-40B4-BE49-F238E27FC236}">
                <a16:creationId xmlns:a16="http://schemas.microsoft.com/office/drawing/2014/main" id="{90486952-DABA-42EA-860F-A532636B3F4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CE7289E-75F6-4F0B-B541-16CDC35E89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3" r:id="rId12"/>
  </p:sldLayoutIdLst>
  <p:transition spd="med">
    <p:circle/>
    <p:sndAc>
      <p:stSnd>
        <p:snd r:embed="rId14" name="chimes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p74vw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492314DD-CFBD-420E-AAAC-6FAC4E3681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867150" y="3546475"/>
            <a:ext cx="4724400" cy="687388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and ‘ed’</a:t>
            </a:r>
          </a:p>
        </p:txBody>
      </p:sp>
      <p:sp>
        <p:nvSpPr>
          <p:cNvPr id="14338" name="WordArt 5">
            <a:extLst>
              <a:ext uri="{FF2B5EF4-FFF2-40B4-BE49-F238E27FC236}">
                <a16:creationId xmlns:a16="http://schemas.microsoft.com/office/drawing/2014/main" id="{1DD44B55-F054-4FC4-81FA-F18CFD8FF4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08450" y="1474788"/>
            <a:ext cx="3940175" cy="1762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Spelling</a:t>
            </a:r>
          </a:p>
        </p:txBody>
      </p:sp>
      <p:sp>
        <p:nvSpPr>
          <p:cNvPr id="14339" name="Rectangle 1">
            <a:extLst>
              <a:ext uri="{FF2B5EF4-FFF2-40B4-BE49-F238E27FC236}">
                <a16:creationId xmlns:a16="http://schemas.microsoft.com/office/drawing/2014/main" id="{89223684-E19A-4220-B790-DC8C2DE7C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3350" y="538321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>
                <a:hlinkClick r:id="rId3"/>
              </a:rPr>
              <a:t>https://www.bbc.co.uk/bitesize/articles/zp74vwx</a:t>
            </a:r>
            <a:r>
              <a:rPr lang="en-GB" altLang="en-US"/>
              <a:t> 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>
            <a:extLst>
              <a:ext uri="{FF2B5EF4-FFF2-40B4-BE49-F238E27FC236}">
                <a16:creationId xmlns:a16="http://schemas.microsoft.com/office/drawing/2014/main" id="{EF48675A-D6D5-460B-A077-64D625DE0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63738"/>
            <a:ext cx="7572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see </a:t>
            </a:r>
          </a:p>
        </p:txBody>
      </p:sp>
      <p:sp>
        <p:nvSpPr>
          <p:cNvPr id="29702" name="Text Box 6">
            <a:extLst>
              <a:ext uri="{FF2B5EF4-FFF2-40B4-BE49-F238E27FC236}">
                <a16:creationId xmlns:a16="http://schemas.microsoft.com/office/drawing/2014/main" id="{231D8712-7E28-45E3-91B7-482228C61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1989138"/>
            <a:ext cx="14398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see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3" name="Text Box 7">
            <a:extLst>
              <a:ext uri="{FF2B5EF4-FFF2-40B4-BE49-F238E27FC236}">
                <a16:creationId xmlns:a16="http://schemas.microsoft.com/office/drawing/2014/main" id="{AF84A158-882A-434B-880E-86D329038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8638" y="549275"/>
            <a:ext cx="2879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>
                <a:latin typeface="Comic Sans MS" panose="030F0702030302020204" pitchFamily="66" charset="0"/>
              </a:rPr>
              <a:t>Adding ‘</a:t>
            </a:r>
            <a:r>
              <a:rPr lang="en-GB" altLang="en-US" sz="36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5364" name="Text Box 8">
            <a:extLst>
              <a:ext uri="{FF2B5EF4-FFF2-40B4-BE49-F238E27FC236}">
                <a16:creationId xmlns:a16="http://schemas.microsoft.com/office/drawing/2014/main" id="{22774EBC-26B4-42BF-BB6E-1C6E70101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9891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>
              <a:latin typeface="Comic Sans MS" panose="030F0702030302020204" pitchFamily="66" charset="0"/>
            </a:endParaRPr>
          </a:p>
        </p:txBody>
      </p:sp>
      <p:sp>
        <p:nvSpPr>
          <p:cNvPr id="29705" name="Text Box 9">
            <a:extLst>
              <a:ext uri="{FF2B5EF4-FFF2-40B4-BE49-F238E27FC236}">
                <a16:creationId xmlns:a16="http://schemas.microsoft.com/office/drawing/2014/main" id="{E8A3CFD4-F804-44F9-8C92-DBE018895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2025" y="1989138"/>
            <a:ext cx="1081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6" name="Text Box 10">
            <a:extLst>
              <a:ext uri="{FF2B5EF4-FFF2-40B4-BE49-F238E27FC236}">
                <a16:creationId xmlns:a16="http://schemas.microsoft.com/office/drawing/2014/main" id="{81B2AE7C-6EB7-4CB7-A23D-E188610B1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7788" y="2708275"/>
            <a:ext cx="7191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go</a:t>
            </a:r>
          </a:p>
        </p:txBody>
      </p:sp>
      <p:sp>
        <p:nvSpPr>
          <p:cNvPr id="29707" name="Text Box 11">
            <a:extLst>
              <a:ext uri="{FF2B5EF4-FFF2-40B4-BE49-F238E27FC236}">
                <a16:creationId xmlns:a16="http://schemas.microsoft.com/office/drawing/2014/main" id="{CF8CBBE1-698F-4EE9-BCE9-AD2EEC49C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7900" y="2708275"/>
            <a:ext cx="1081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8" name="Text Box 12">
            <a:extLst>
              <a:ext uri="{FF2B5EF4-FFF2-40B4-BE49-F238E27FC236}">
                <a16:creationId xmlns:a16="http://schemas.microsoft.com/office/drawing/2014/main" id="{94CBAB0B-62E4-41DB-A025-8F7697D08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go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9" name="Text Box 13">
            <a:extLst>
              <a:ext uri="{FF2B5EF4-FFF2-40B4-BE49-F238E27FC236}">
                <a16:creationId xmlns:a16="http://schemas.microsoft.com/office/drawing/2014/main" id="{2ED91E1C-6AD2-4E5A-90B1-4CD86DAC8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3429000"/>
            <a:ext cx="744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eat</a:t>
            </a:r>
          </a:p>
        </p:txBody>
      </p:sp>
      <p:sp>
        <p:nvSpPr>
          <p:cNvPr id="29710" name="Text Box 14">
            <a:extLst>
              <a:ext uri="{FF2B5EF4-FFF2-40B4-BE49-F238E27FC236}">
                <a16:creationId xmlns:a16="http://schemas.microsoft.com/office/drawing/2014/main" id="{31FB708E-568A-4269-A2B7-D72C756C8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5" y="3443288"/>
            <a:ext cx="1081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1" name="Text Box 15">
            <a:extLst>
              <a:ext uri="{FF2B5EF4-FFF2-40B4-BE49-F238E27FC236}">
                <a16:creationId xmlns:a16="http://schemas.microsoft.com/office/drawing/2014/main" id="{03117D7C-E77D-4B47-A10C-B86EE6CDA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3429000"/>
            <a:ext cx="144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eat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2" name="Text Box 16">
            <a:extLst>
              <a:ext uri="{FF2B5EF4-FFF2-40B4-BE49-F238E27FC236}">
                <a16:creationId xmlns:a16="http://schemas.microsoft.com/office/drawing/2014/main" id="{F52AAFAD-9F3B-43F5-B141-E87333D2BF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1268413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Look how easy it is to add  ‘</a:t>
            </a:r>
            <a:r>
              <a:rPr lang="en-GB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400">
                <a:latin typeface="Comic Sans MS" panose="030F0702030302020204" pitchFamily="66" charset="0"/>
              </a:rPr>
              <a:t> to these words.</a:t>
            </a:r>
          </a:p>
        </p:txBody>
      </p:sp>
      <p:sp>
        <p:nvSpPr>
          <p:cNvPr id="29714" name="Text Box 18">
            <a:extLst>
              <a:ext uri="{FF2B5EF4-FFF2-40B4-BE49-F238E27FC236}">
                <a16:creationId xmlns:a16="http://schemas.microsoft.com/office/drawing/2014/main" id="{E604BD03-4464-4E36-AD2C-42C2E75D1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5088" y="414972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look</a:t>
            </a:r>
          </a:p>
        </p:txBody>
      </p:sp>
      <p:sp>
        <p:nvSpPr>
          <p:cNvPr id="29715" name="Text Box 19">
            <a:extLst>
              <a:ext uri="{FF2B5EF4-FFF2-40B4-BE49-F238E27FC236}">
                <a16:creationId xmlns:a16="http://schemas.microsoft.com/office/drawing/2014/main" id="{F872F21D-B2F8-41F3-8522-ED12D1274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7113" y="4175125"/>
            <a:ext cx="10810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6" name="Text Box 20">
            <a:extLst>
              <a:ext uri="{FF2B5EF4-FFF2-40B4-BE49-F238E27FC236}">
                <a16:creationId xmlns:a16="http://schemas.microsoft.com/office/drawing/2014/main" id="{B9431BA0-38DA-418D-A07A-C835ED500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149725"/>
            <a:ext cx="144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look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7" name="Text Box 21">
            <a:extLst>
              <a:ext uri="{FF2B5EF4-FFF2-40B4-BE49-F238E27FC236}">
                <a16:creationId xmlns:a16="http://schemas.microsoft.com/office/drawing/2014/main" id="{F81FB65E-04CD-4434-A2E8-AD1832099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4868863"/>
            <a:ext cx="860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</a:p>
        </p:txBody>
      </p:sp>
      <p:sp>
        <p:nvSpPr>
          <p:cNvPr id="29718" name="Text Box 22">
            <a:extLst>
              <a:ext uri="{FF2B5EF4-FFF2-40B4-BE49-F238E27FC236}">
                <a16:creationId xmlns:a16="http://schemas.microsoft.com/office/drawing/2014/main" id="{5A179DD4-83A1-43E0-98D6-7EB83AF1BB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5213" y="4868863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9" name="Text Box 23">
            <a:extLst>
              <a:ext uri="{FF2B5EF4-FFF2-40B4-BE49-F238E27FC236}">
                <a16:creationId xmlns:a16="http://schemas.microsoft.com/office/drawing/2014/main" id="{612721F4-FB8B-46C0-AB71-B96EEACB8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868863"/>
            <a:ext cx="1441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9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29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2000"/>
                                        <p:tgtEl>
                                          <p:spTgt spid="29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000"/>
                                        <p:tgtEl>
                                          <p:spTgt spid="29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2000"/>
                                        <p:tgtEl>
                                          <p:spTgt spid="29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 build="allAtOnce"/>
      <p:bldP spid="2971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>
            <a:extLst>
              <a:ext uri="{FF2B5EF4-FFF2-40B4-BE49-F238E27FC236}">
                <a16:creationId xmlns:a16="http://schemas.microsoft.com/office/drawing/2014/main" id="{A3678337-804D-4396-BE33-B22A06D9F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57594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SassoonInfant" pitchFamily="2" charset="0"/>
              </a:rPr>
              <a:t>Have a go at adding </a:t>
            </a:r>
            <a:r>
              <a:rPr lang="en-GB" altLang="en-US" sz="2800">
                <a:solidFill>
                  <a:schemeClr val="tx2"/>
                </a:solidFill>
                <a:latin typeface="SassoonInfant" pitchFamily="2" charset="0"/>
              </a:rPr>
              <a:t>ing</a:t>
            </a:r>
            <a:r>
              <a:rPr lang="en-GB" altLang="en-US" sz="2800">
                <a:latin typeface="SassoonInfant" pitchFamily="2" charset="0"/>
              </a:rPr>
              <a:t> to these words.</a:t>
            </a: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983B672E-2747-4CFC-8966-02E656E13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help</a:t>
            </a: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2BF3E5F9-B7BC-4416-AF36-09209D5BF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help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26" name="Text Box 6">
            <a:extLst>
              <a:ext uri="{FF2B5EF4-FFF2-40B4-BE49-F238E27FC236}">
                <a16:creationId xmlns:a16="http://schemas.microsoft.com/office/drawing/2014/main" id="{C6262C18-54F8-4728-BE09-C5E0B10ED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</a:p>
        </p:txBody>
      </p:sp>
      <p:sp>
        <p:nvSpPr>
          <p:cNvPr id="30727" name="Text Box 7">
            <a:extLst>
              <a:ext uri="{FF2B5EF4-FFF2-40B4-BE49-F238E27FC236}">
                <a16:creationId xmlns:a16="http://schemas.microsoft.com/office/drawing/2014/main" id="{96B220B9-3132-4EEF-9B1C-5DFC97630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saying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30728" name="Text Box 8">
            <a:extLst>
              <a:ext uri="{FF2B5EF4-FFF2-40B4-BE49-F238E27FC236}">
                <a16:creationId xmlns:a16="http://schemas.microsoft.com/office/drawing/2014/main" id="{31F8D4D1-6F40-4A80-8505-CFD8481EF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34163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meet</a:t>
            </a:r>
          </a:p>
        </p:txBody>
      </p:sp>
      <p:sp>
        <p:nvSpPr>
          <p:cNvPr id="30729" name="Text Box 9">
            <a:extLst>
              <a:ext uri="{FF2B5EF4-FFF2-40B4-BE49-F238E27FC236}">
                <a16:creationId xmlns:a16="http://schemas.microsoft.com/office/drawing/2014/main" id="{7BF8B81D-3230-48B7-962A-06705309E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meet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30" name="Text Box 10">
            <a:extLst>
              <a:ext uri="{FF2B5EF4-FFF2-40B4-BE49-F238E27FC236}">
                <a16:creationId xmlns:a16="http://schemas.microsoft.com/office/drawing/2014/main" id="{52CCD233-2EC7-429B-A302-D3F0667C5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walk</a:t>
            </a:r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1D508034-3150-4AF3-8433-99D7748C4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walk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BFCD9DCD-0BC8-4AED-B291-51A330110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575" y="4727575"/>
            <a:ext cx="50403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 </a:t>
            </a:r>
          </a:p>
        </p:txBody>
      </p:sp>
      <p:sp>
        <p:nvSpPr>
          <p:cNvPr id="30733" name="Text Box 13">
            <a:extLst>
              <a:ext uri="{FF2B5EF4-FFF2-40B4-BE49-F238E27FC236}">
                <a16:creationId xmlns:a16="http://schemas.microsoft.com/office/drawing/2014/main" id="{90B94B84-581F-4E4F-989F-5EBA77767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9138" y="5319713"/>
            <a:ext cx="2160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allAtOnce"/>
      <p:bldP spid="30725" grpId="0" build="allAtOnce"/>
      <p:bldP spid="30726" grpId="0"/>
      <p:bldP spid="30727" grpId="0" build="allAtOnce"/>
      <p:bldP spid="30729" grpId="0" build="allAtOnce"/>
      <p:bldP spid="30731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>
            <a:extLst>
              <a:ext uri="{FF2B5EF4-FFF2-40B4-BE49-F238E27FC236}">
                <a16:creationId xmlns:a16="http://schemas.microsoft.com/office/drawing/2014/main" id="{49ACC729-6277-4231-B81C-6047BBFFE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6119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end with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1747" name="Text Box 3">
            <a:extLst>
              <a:ext uri="{FF2B5EF4-FFF2-40B4-BE49-F238E27FC236}">
                <a16:creationId xmlns:a16="http://schemas.microsoft.com/office/drawing/2014/main" id="{B62DA95D-7D1F-43A9-A859-776CC6895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706563"/>
            <a:ext cx="25209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talking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6C06301E-9591-42A5-ADD9-3C6213C4F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4738" y="3559175"/>
            <a:ext cx="25193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buying</a:t>
            </a:r>
          </a:p>
        </p:txBody>
      </p:sp>
      <p:sp>
        <p:nvSpPr>
          <p:cNvPr id="31749" name="Text Box 5">
            <a:extLst>
              <a:ext uri="{FF2B5EF4-FFF2-40B4-BE49-F238E27FC236}">
                <a16:creationId xmlns:a16="http://schemas.microsoft.com/office/drawing/2014/main" id="{4869575F-DFE5-47BF-9660-3CA49F94C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1200" y="2284413"/>
            <a:ext cx="25193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pulling</a:t>
            </a:r>
          </a:p>
        </p:txBody>
      </p:sp>
      <p:sp>
        <p:nvSpPr>
          <p:cNvPr id="31750" name="Text Box 6">
            <a:extLst>
              <a:ext uri="{FF2B5EF4-FFF2-40B4-BE49-F238E27FC236}">
                <a16:creationId xmlns:a16="http://schemas.microsoft.com/office/drawing/2014/main" id="{0476BE53-BACF-4D4D-9865-17CD34A13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0725" y="3390900"/>
            <a:ext cx="26495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jumping</a:t>
            </a:r>
          </a:p>
        </p:txBody>
      </p:sp>
      <p:sp>
        <p:nvSpPr>
          <p:cNvPr id="31751" name="Text Box 7">
            <a:extLst>
              <a:ext uri="{FF2B5EF4-FFF2-40B4-BE49-F238E27FC236}">
                <a16:creationId xmlns:a16="http://schemas.microsoft.com/office/drawing/2014/main" id="{CB5AD678-0D73-4B35-B39F-CA638BE7B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5700" y="4535488"/>
            <a:ext cx="21605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pushing</a:t>
            </a:r>
          </a:p>
        </p:txBody>
      </p:sp>
      <p:sp>
        <p:nvSpPr>
          <p:cNvPr id="31752" name="Text Box 8">
            <a:extLst>
              <a:ext uri="{FF2B5EF4-FFF2-40B4-BE49-F238E27FC236}">
                <a16:creationId xmlns:a16="http://schemas.microsoft.com/office/drawing/2014/main" id="{0CF07484-4E6D-4E51-B26D-56EA80E10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188" y="5087938"/>
            <a:ext cx="28813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playing</a:t>
            </a:r>
          </a:p>
        </p:txBody>
      </p:sp>
      <p:sp>
        <p:nvSpPr>
          <p:cNvPr id="31754" name="Text Box 10">
            <a:extLst>
              <a:ext uri="{FF2B5EF4-FFF2-40B4-BE49-F238E27FC236}">
                <a16:creationId xmlns:a16="http://schemas.microsoft.com/office/drawing/2014/main" id="{C70CA051-1832-47F8-8FD3-CABE01E2D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438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31755" name="Picture 11">
            <a:extLst>
              <a:ext uri="{FF2B5EF4-FFF2-40B4-BE49-F238E27FC236}">
                <a16:creationId xmlns:a16="http://schemas.microsoft.com/office/drawing/2014/main" id="{DFA7B171-B6AE-4491-8AA3-F8CB343D94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2568575"/>
            <a:ext cx="123825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2">
            <a:extLst>
              <a:ext uri="{FF2B5EF4-FFF2-40B4-BE49-F238E27FC236}">
                <a16:creationId xmlns:a16="http://schemas.microsoft.com/office/drawing/2014/main" id="{18D57734-B1C7-4020-90DD-B59C38C41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5205413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8" name="Picture 14">
            <a:extLst>
              <a:ext uri="{FF2B5EF4-FFF2-40B4-BE49-F238E27FC236}">
                <a16:creationId xmlns:a16="http://schemas.microsoft.com/office/drawing/2014/main" id="{9D1FF499-6C31-4040-AE59-2EBBA5CFF3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1319213"/>
            <a:ext cx="13620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9" name="Picture 15">
            <a:extLst>
              <a:ext uri="{FF2B5EF4-FFF2-40B4-BE49-F238E27FC236}">
                <a16:creationId xmlns:a16="http://schemas.microsoft.com/office/drawing/2014/main" id="{D29F1D83-14A3-439B-8D0F-D2C4FA952E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963" y="4264025"/>
            <a:ext cx="16573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16">
            <a:extLst>
              <a:ext uri="{FF2B5EF4-FFF2-40B4-BE49-F238E27FC236}">
                <a16:creationId xmlns:a16="http://schemas.microsoft.com/office/drawing/2014/main" id="{32F07B5C-504C-462D-868C-CBEDA6C537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971800"/>
            <a:ext cx="10953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1" name="Picture 17">
            <a:extLst>
              <a:ext uri="{FF2B5EF4-FFF2-40B4-BE49-F238E27FC236}">
                <a16:creationId xmlns:a16="http://schemas.microsoft.com/office/drawing/2014/main" id="{8AA268F3-6019-4EF0-8372-AF5A2D5876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784350"/>
            <a:ext cx="10953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29869FA6-1EA7-417B-9B6B-C90139BD546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792663" y="4594225"/>
            <a:ext cx="3905250" cy="319088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to verbs that end in an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18434" name="WordArt 5">
            <a:extLst>
              <a:ext uri="{FF2B5EF4-FFF2-40B4-BE49-F238E27FC236}">
                <a16:creationId xmlns:a16="http://schemas.microsoft.com/office/drawing/2014/main" id="{F588D795-3875-4C3A-8CD3-639040C42FD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7863" y="833438"/>
            <a:ext cx="5616575" cy="286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Let's</a:t>
            </a:r>
          </a:p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move on...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6A432E0E-43C1-4707-9885-BC2EE42FD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5" y="962025"/>
            <a:ext cx="6172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Words ending in </a:t>
            </a:r>
            <a:r>
              <a:rPr lang="en-GB" altLang="en-US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>
                <a:solidFill>
                  <a:schemeClr val="folHlink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are a bit more tricky !</a:t>
            </a:r>
          </a:p>
        </p:txBody>
      </p:sp>
      <p:sp>
        <p:nvSpPr>
          <p:cNvPr id="32772" name="Text Box 4">
            <a:extLst>
              <a:ext uri="{FF2B5EF4-FFF2-40B4-BE49-F238E27FC236}">
                <a16:creationId xmlns:a16="http://schemas.microsoft.com/office/drawing/2014/main" id="{46283D5F-9036-47DC-844A-976248642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1989138"/>
            <a:ext cx="14398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mak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69218863-0FF3-4F27-A604-50C61C1E2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19891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hlink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74" name="Text Box 6">
            <a:extLst>
              <a:ext uri="{FF2B5EF4-FFF2-40B4-BE49-F238E27FC236}">
                <a16:creationId xmlns:a16="http://schemas.microsoft.com/office/drawing/2014/main" id="{5F5E8381-08D4-498B-9F3B-D787C61AD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0025" y="199072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mak</a:t>
            </a:r>
          </a:p>
        </p:txBody>
      </p:sp>
      <p:sp>
        <p:nvSpPr>
          <p:cNvPr id="32775" name="Text Box 7">
            <a:extLst>
              <a:ext uri="{FF2B5EF4-FFF2-40B4-BE49-F238E27FC236}">
                <a16:creationId xmlns:a16="http://schemas.microsoft.com/office/drawing/2014/main" id="{6F91F63E-26B2-478C-8078-E002499F0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8850" y="2003425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14DD0DE3-683D-4D6A-9374-703C7ED84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0686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tak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8" name="Text Box 10">
            <a:extLst>
              <a:ext uri="{FF2B5EF4-FFF2-40B4-BE49-F238E27FC236}">
                <a16:creationId xmlns:a16="http://schemas.microsoft.com/office/drawing/2014/main" id="{6062F28D-BF15-480A-98EF-69E0F4439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hlink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E9C0196D-ABEC-4F05-8C03-23D63460EB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559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tak</a:t>
            </a:r>
          </a:p>
        </p:txBody>
      </p:sp>
      <p:sp>
        <p:nvSpPr>
          <p:cNvPr id="32781" name="Text Box 13">
            <a:extLst>
              <a:ext uri="{FF2B5EF4-FFF2-40B4-BE49-F238E27FC236}">
                <a16:creationId xmlns:a16="http://schemas.microsoft.com/office/drawing/2014/main" id="{FC9A4F55-A09C-4F04-BEF3-47AFBEF11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0686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82" name="Text Box 14">
            <a:extLst>
              <a:ext uri="{FF2B5EF4-FFF2-40B4-BE49-F238E27FC236}">
                <a16:creationId xmlns:a16="http://schemas.microsoft.com/office/drawing/2014/main" id="{7E6F9666-5004-4704-A711-2CC463E6C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30686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83" name="Text Box 15">
            <a:extLst>
              <a:ext uri="{FF2B5EF4-FFF2-40B4-BE49-F238E27FC236}">
                <a16:creationId xmlns:a16="http://schemas.microsoft.com/office/drawing/2014/main" id="{2E4E9CC3-9ACA-4119-9380-253224013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6738" y="20145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84" name="Text Box 16">
            <a:extLst>
              <a:ext uri="{FF2B5EF4-FFF2-40B4-BE49-F238E27FC236}">
                <a16:creationId xmlns:a16="http://schemas.microsoft.com/office/drawing/2014/main" id="{7F6A4EFA-7F75-4DCF-B731-962FEEAFB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917950"/>
            <a:ext cx="5761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Can you see what is happening ?</a:t>
            </a:r>
          </a:p>
        </p:txBody>
      </p:sp>
      <p:sp>
        <p:nvSpPr>
          <p:cNvPr id="32785" name="Text Box 17">
            <a:extLst>
              <a:ext uri="{FF2B5EF4-FFF2-40B4-BE49-F238E27FC236}">
                <a16:creationId xmlns:a16="http://schemas.microsoft.com/office/drawing/2014/main" id="{C3D131F2-F1C0-4168-BA1A-2D6486CE9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7650" y="4792663"/>
            <a:ext cx="60594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If a word ends in an 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you must drop the 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before adding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557E-6 L -0.24028 -1.557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75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build="allAtOnce"/>
      <p:bldP spid="32782" grpId="0"/>
      <p:bldP spid="32782" grpId="1"/>
      <p:bldP spid="32783" grpId="0"/>
      <p:bldP spid="3278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>
            <a:extLst>
              <a:ext uri="{FF2B5EF4-FFF2-40B4-BE49-F238E27FC236}">
                <a16:creationId xmlns:a16="http://schemas.microsoft.com/office/drawing/2014/main" id="{5B53C97F-A4C8-454A-B85E-6C11FBE360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150" y="549275"/>
            <a:ext cx="723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Have a go at adding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 to these words. </a:t>
            </a:r>
          </a:p>
        </p:txBody>
      </p:sp>
      <p:sp>
        <p:nvSpPr>
          <p:cNvPr id="33795" name="Text Box 3">
            <a:extLst>
              <a:ext uri="{FF2B5EF4-FFF2-40B4-BE49-F238E27FC236}">
                <a16:creationId xmlns:a16="http://schemas.microsoft.com/office/drawing/2014/main" id="{7B02DB92-FE80-4499-A392-C0BBF48F7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writ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796" name="Text Box 4">
            <a:extLst>
              <a:ext uri="{FF2B5EF4-FFF2-40B4-BE49-F238E27FC236}">
                <a16:creationId xmlns:a16="http://schemas.microsoft.com/office/drawing/2014/main" id="{716B8A13-424E-4F52-9713-57905358C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writ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797" name="Text Box 5">
            <a:extLst>
              <a:ext uri="{FF2B5EF4-FFF2-40B4-BE49-F238E27FC236}">
                <a16:creationId xmlns:a16="http://schemas.microsoft.com/office/drawing/2014/main" id="{FD59BFB3-DB65-4B39-AF0E-0BA89DA81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smil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798" name="Text Box 6">
            <a:extLst>
              <a:ext uri="{FF2B5EF4-FFF2-40B4-BE49-F238E27FC236}">
                <a16:creationId xmlns:a16="http://schemas.microsoft.com/office/drawing/2014/main" id="{795EB5D5-4207-4E45-8662-9CC93F42E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smil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799" name="Text Box 7">
            <a:extLst>
              <a:ext uri="{FF2B5EF4-FFF2-40B4-BE49-F238E27FC236}">
                <a16:creationId xmlns:a16="http://schemas.microsoft.com/office/drawing/2014/main" id="{C70B9A64-12BF-4D61-91E5-2697C4B7A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4290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com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800" name="Text Box 8">
            <a:extLst>
              <a:ext uri="{FF2B5EF4-FFF2-40B4-BE49-F238E27FC236}">
                <a16:creationId xmlns:a16="http://schemas.microsoft.com/office/drawing/2014/main" id="{893C2195-D4E1-484F-A41C-25D1F2E37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com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801" name="Text Box 9">
            <a:extLst>
              <a:ext uri="{FF2B5EF4-FFF2-40B4-BE49-F238E27FC236}">
                <a16:creationId xmlns:a16="http://schemas.microsoft.com/office/drawing/2014/main" id="{065434E5-10E4-45C9-83D7-42EF2967F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lov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802" name="Text Box 10">
            <a:extLst>
              <a:ext uri="{FF2B5EF4-FFF2-40B4-BE49-F238E27FC236}">
                <a16:creationId xmlns:a16="http://schemas.microsoft.com/office/drawing/2014/main" id="{B9348ABB-13F5-452E-BEBA-043BC809D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lov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803" name="Text Box 11">
            <a:extLst>
              <a:ext uri="{FF2B5EF4-FFF2-40B4-BE49-F238E27FC236}">
                <a16:creationId xmlns:a16="http://schemas.microsoft.com/office/drawing/2014/main" id="{3A23D852-C2E3-4E51-BAD0-7BB33CD83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9950" y="4970463"/>
            <a:ext cx="5040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3804" name="Text Box 12">
            <a:extLst>
              <a:ext uri="{FF2B5EF4-FFF2-40B4-BE49-F238E27FC236}">
                <a16:creationId xmlns:a16="http://schemas.microsoft.com/office/drawing/2014/main" id="{404F2BC8-8455-4D82-9E7E-F5D56F6D1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5667375"/>
            <a:ext cx="2160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  <p:pic>
        <p:nvPicPr>
          <p:cNvPr id="33807" name="Picture 15">
            <a:extLst>
              <a:ext uri="{FF2B5EF4-FFF2-40B4-BE49-F238E27FC236}">
                <a16:creationId xmlns:a16="http://schemas.microsoft.com/office/drawing/2014/main" id="{390B7727-3F23-4CB3-A881-72AC8BAD17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813" y="2597150"/>
            <a:ext cx="782637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8" name="Picture 16">
            <a:extLst>
              <a:ext uri="{FF2B5EF4-FFF2-40B4-BE49-F238E27FC236}">
                <a16:creationId xmlns:a16="http://schemas.microsoft.com/office/drawing/2014/main" id="{2C92AAEE-D4BE-49B6-A932-1898511B232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3144838"/>
            <a:ext cx="1482725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9" name="Picture 17">
            <a:extLst>
              <a:ext uri="{FF2B5EF4-FFF2-40B4-BE49-F238E27FC236}">
                <a16:creationId xmlns:a16="http://schemas.microsoft.com/office/drawing/2014/main" id="{33E86DEB-8901-49ED-885D-4E50FE979D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3810000"/>
            <a:ext cx="10001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0" name="Picture 18">
            <a:extLst>
              <a:ext uri="{FF2B5EF4-FFF2-40B4-BE49-F238E27FC236}">
                <a16:creationId xmlns:a16="http://schemas.microsoft.com/office/drawing/2014/main" id="{C455BD58-0FFA-495F-9CD4-1A3D7D70BF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92238"/>
            <a:ext cx="857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allAtOnce"/>
      <p:bldP spid="33796" grpId="0" build="allAtOnce"/>
      <p:bldP spid="33797" grpId="0"/>
      <p:bldP spid="33798" grpId="0" build="allAtOnce"/>
      <p:bldP spid="33800" grpId="0" build="allAtOnce"/>
      <p:bldP spid="3380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>
            <a:extLst>
              <a:ext uri="{FF2B5EF4-FFF2-40B4-BE49-F238E27FC236}">
                <a16:creationId xmlns:a16="http://schemas.microsoft.com/office/drawing/2014/main" id="{4E3D712E-C4E3-4104-8A35-AD45FF40D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6119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have an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before you add ‘ing’.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35843" name="Text Box 3">
            <a:extLst>
              <a:ext uri="{FF2B5EF4-FFF2-40B4-BE49-F238E27FC236}">
                <a16:creationId xmlns:a16="http://schemas.microsoft.com/office/drawing/2014/main" id="{3D5FD6D5-8A79-4CF4-B9CC-41C72A688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989138"/>
            <a:ext cx="1452563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driv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driv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endParaRPr lang="en-GB" altLang="en-US" sz="2800">
              <a:latin typeface="Comic Sans MS" panose="030F0702030302020204" pitchFamily="66" charset="0"/>
            </a:endParaRPr>
          </a:p>
        </p:txBody>
      </p:sp>
      <p:sp>
        <p:nvSpPr>
          <p:cNvPr id="35844" name="Text Box 4">
            <a:extLst>
              <a:ext uri="{FF2B5EF4-FFF2-40B4-BE49-F238E27FC236}">
                <a16:creationId xmlns:a16="http://schemas.microsoft.com/office/drawing/2014/main" id="{2E4A0E2C-6DDC-4018-8832-9F60064A4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6050" y="2540000"/>
            <a:ext cx="13335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car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car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5" name="Text Box 5">
            <a:extLst>
              <a:ext uri="{FF2B5EF4-FFF2-40B4-BE49-F238E27FC236}">
                <a16:creationId xmlns:a16="http://schemas.microsoft.com/office/drawing/2014/main" id="{50114888-1D74-4514-B93E-4C9B1B1DB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1600" y="1963738"/>
            <a:ext cx="1501775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rid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rid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6" name="Text Box 6">
            <a:extLst>
              <a:ext uri="{FF2B5EF4-FFF2-40B4-BE49-F238E27FC236}">
                <a16:creationId xmlns:a16="http://schemas.microsoft.com/office/drawing/2014/main" id="{26F8DBE7-B6A0-4F4C-9075-1EEF2643C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4162425"/>
            <a:ext cx="14001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hat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hat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7" name="Text Box 7">
            <a:extLst>
              <a:ext uri="{FF2B5EF4-FFF2-40B4-BE49-F238E27FC236}">
                <a16:creationId xmlns:a16="http://schemas.microsoft.com/office/drawing/2014/main" id="{B6B9DF93-DCE7-481C-AAD5-1F225F4E42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789363"/>
            <a:ext cx="1258887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lik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lik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8" name="Text Box 8">
            <a:extLst>
              <a:ext uri="{FF2B5EF4-FFF2-40B4-BE49-F238E27FC236}">
                <a16:creationId xmlns:a16="http://schemas.microsoft.com/office/drawing/2014/main" id="{4488EDCE-212E-4D78-9E57-097518FB2B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9013" y="4638675"/>
            <a:ext cx="165735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decid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decid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9" name="Text Box 9">
            <a:extLst>
              <a:ext uri="{FF2B5EF4-FFF2-40B4-BE49-F238E27FC236}">
                <a16:creationId xmlns:a16="http://schemas.microsoft.com/office/drawing/2014/main" id="{2F7CF922-03C0-4308-A3D7-E6FF739A9F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0075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35850" name="Picture 10">
            <a:extLst>
              <a:ext uri="{FF2B5EF4-FFF2-40B4-BE49-F238E27FC236}">
                <a16:creationId xmlns:a16="http://schemas.microsoft.com/office/drawing/2014/main" id="{97CA8441-19CB-422B-83D6-87C3BB0D38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3222625"/>
            <a:ext cx="12382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1" name="Picture 11">
            <a:extLst>
              <a:ext uri="{FF2B5EF4-FFF2-40B4-BE49-F238E27FC236}">
                <a16:creationId xmlns:a16="http://schemas.microsoft.com/office/drawing/2014/main" id="{EC0FD7E9-ECBB-4591-909E-0CE1BA0B1E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00" y="5260975"/>
            <a:ext cx="7715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2" name="Picture 12">
            <a:extLst>
              <a:ext uri="{FF2B5EF4-FFF2-40B4-BE49-F238E27FC236}">
                <a16:creationId xmlns:a16="http://schemas.microsoft.com/office/drawing/2014/main" id="{4BC5971B-E66F-455F-9E3C-86F6DB9272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4827588"/>
            <a:ext cx="123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3" name="Picture 13">
            <a:extLst>
              <a:ext uri="{FF2B5EF4-FFF2-40B4-BE49-F238E27FC236}">
                <a16:creationId xmlns:a16="http://schemas.microsoft.com/office/drawing/2014/main" id="{668D21CF-C759-4F63-A7C7-21AB3FAA68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630363"/>
            <a:ext cx="952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4" name="Picture 14">
            <a:extLst>
              <a:ext uri="{FF2B5EF4-FFF2-40B4-BE49-F238E27FC236}">
                <a16:creationId xmlns:a16="http://schemas.microsoft.com/office/drawing/2014/main" id="{066DA1EA-6DC4-4099-B4DD-AFE8F6EF43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1404938"/>
            <a:ext cx="10287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5" name="Picture 15">
            <a:extLst>
              <a:ext uri="{FF2B5EF4-FFF2-40B4-BE49-F238E27FC236}">
                <a16:creationId xmlns:a16="http://schemas.microsoft.com/office/drawing/2014/main" id="{80B676FD-A32E-4A6D-844F-3FC1AEFFD3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2097088"/>
            <a:ext cx="1047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800" decel="100000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800" decel="100000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 nodeType="clickPar">
                      <p:stCondLst>
                        <p:cond delay="indefinite"/>
                      </p:stCondLst>
                      <p:childTnLst>
                        <p:par>
                          <p:cTn id="1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>
            <a:extLst>
              <a:ext uri="{FF2B5EF4-FFF2-40B4-BE49-F238E27FC236}">
                <a16:creationId xmlns:a16="http://schemas.microsoft.com/office/drawing/2014/main" id="{87B3627E-B5B3-4787-B917-F51D33062DE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41763" y="5157788"/>
            <a:ext cx="4724400" cy="9477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to verbs that have a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short vowel</a:t>
            </a:r>
          </a:p>
        </p:txBody>
      </p:sp>
      <p:sp>
        <p:nvSpPr>
          <p:cNvPr id="22530" name="WordArt 5">
            <a:extLst>
              <a:ext uri="{FF2B5EF4-FFF2-40B4-BE49-F238E27FC236}">
                <a16:creationId xmlns:a16="http://schemas.microsoft.com/office/drawing/2014/main" id="{C82A4A15-2362-4B79-931D-91486119A1E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7863" y="833438"/>
            <a:ext cx="5616575" cy="286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Let's</a:t>
            </a:r>
          </a:p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move on...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>
            <a:extLst>
              <a:ext uri="{FF2B5EF4-FFF2-40B4-BE49-F238E27FC236}">
                <a16:creationId xmlns:a16="http://schemas.microsoft.com/office/drawing/2014/main" id="{2AED7E87-1152-43CE-8A6A-D10A07A2F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1425" y="549275"/>
            <a:ext cx="67770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These words have a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short vowel sound</a:t>
            </a:r>
            <a:r>
              <a:rPr lang="en-GB" altLang="en-US" sz="2800">
                <a:latin typeface="Comic Sans MS" panose="030F0702030302020204" pitchFamily="66" charset="0"/>
              </a:rPr>
              <a:t> in the middle. Watch what happens!</a:t>
            </a:r>
          </a:p>
        </p:txBody>
      </p:sp>
      <p:sp>
        <p:nvSpPr>
          <p:cNvPr id="36867" name="Text Box 3">
            <a:extLst>
              <a:ext uri="{FF2B5EF4-FFF2-40B4-BE49-F238E27FC236}">
                <a16:creationId xmlns:a16="http://schemas.microsoft.com/office/drawing/2014/main" id="{A60B629D-B248-4A4A-9A20-B7912DF46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1989138"/>
            <a:ext cx="14398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6868" name="Text Box 4">
            <a:extLst>
              <a:ext uri="{FF2B5EF4-FFF2-40B4-BE49-F238E27FC236}">
                <a16:creationId xmlns:a16="http://schemas.microsoft.com/office/drawing/2014/main" id="{6835FAF5-6BFF-4CB1-B7B7-97E25273D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19891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69" name="Text Box 5">
            <a:extLst>
              <a:ext uri="{FF2B5EF4-FFF2-40B4-BE49-F238E27FC236}">
                <a16:creationId xmlns:a16="http://schemas.microsoft.com/office/drawing/2014/main" id="{FBC8AC94-7231-4715-9D80-75473A95AF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36870" name="Text Box 6">
            <a:extLst>
              <a:ext uri="{FF2B5EF4-FFF2-40B4-BE49-F238E27FC236}">
                <a16:creationId xmlns:a16="http://schemas.microsoft.com/office/drawing/2014/main" id="{84168746-5B2F-44D4-9050-48533827F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9938" y="19891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36871" name="Text Box 7">
            <a:extLst>
              <a:ext uri="{FF2B5EF4-FFF2-40B4-BE49-F238E27FC236}">
                <a16:creationId xmlns:a16="http://schemas.microsoft.com/office/drawing/2014/main" id="{21FFE5F6-11B4-489C-B017-9AF131F38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0686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o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6872" name="Text Box 8">
            <a:extLst>
              <a:ext uri="{FF2B5EF4-FFF2-40B4-BE49-F238E27FC236}">
                <a16:creationId xmlns:a16="http://schemas.microsoft.com/office/drawing/2014/main" id="{600C70F0-2707-4CA3-ACB7-C01DA6F9C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3" name="Text Box 9">
            <a:extLst>
              <a:ext uri="{FF2B5EF4-FFF2-40B4-BE49-F238E27FC236}">
                <a16:creationId xmlns:a16="http://schemas.microsoft.com/office/drawing/2014/main" id="{30B10778-B0A3-49AC-B610-7E69B97EE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o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36874" name="Text Box 10">
            <a:extLst>
              <a:ext uri="{FF2B5EF4-FFF2-40B4-BE49-F238E27FC236}">
                <a16:creationId xmlns:a16="http://schemas.microsoft.com/office/drawing/2014/main" id="{72EF8DFE-3970-4A6E-8843-55003C84A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5675" y="3073400"/>
            <a:ext cx="569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36875" name="Text Box 11">
            <a:extLst>
              <a:ext uri="{FF2B5EF4-FFF2-40B4-BE49-F238E27FC236}">
                <a16:creationId xmlns:a16="http://schemas.microsoft.com/office/drawing/2014/main" id="{DC876CBA-3A7C-43DA-B56A-934EBCDA4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3108325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6" name="Text Box 12">
            <a:extLst>
              <a:ext uri="{FF2B5EF4-FFF2-40B4-BE49-F238E27FC236}">
                <a16:creationId xmlns:a16="http://schemas.microsoft.com/office/drawing/2014/main" id="{95DB9DAE-E68B-47D3-B1F0-EB8B38610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19891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7" name="Text Box 13">
            <a:extLst>
              <a:ext uri="{FF2B5EF4-FFF2-40B4-BE49-F238E27FC236}">
                <a16:creationId xmlns:a16="http://schemas.microsoft.com/office/drawing/2014/main" id="{6669C10D-D52E-4781-826B-D9EE83C32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4188" y="4162425"/>
            <a:ext cx="5761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Can you see what is happening ?</a:t>
            </a:r>
          </a:p>
        </p:txBody>
      </p:sp>
      <p:sp>
        <p:nvSpPr>
          <p:cNvPr id="36878" name="Text Box 14">
            <a:extLst>
              <a:ext uri="{FF2B5EF4-FFF2-40B4-BE49-F238E27FC236}">
                <a16:creationId xmlns:a16="http://schemas.microsoft.com/office/drawing/2014/main" id="{C93912E8-CAA3-41FD-ABD0-B2DFC1BA6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88" y="4841875"/>
            <a:ext cx="6688137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If the word has a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short vowel</a:t>
            </a:r>
            <a:r>
              <a:rPr lang="en-GB" altLang="en-US" sz="2800">
                <a:latin typeface="Comic Sans MS" panose="030F0702030302020204" pitchFamily="66" charset="0"/>
              </a:rPr>
              <a:t>, then you must add a 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double letter</a:t>
            </a:r>
            <a:r>
              <a:rPr lang="en-GB" altLang="en-US" sz="2800">
                <a:latin typeface="Comic Sans MS" panose="030F0702030302020204" pitchFamily="66" charset="0"/>
              </a:rPr>
              <a:t> before the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 </a:t>
            </a:r>
          </a:p>
        </p:txBody>
      </p:sp>
      <p:pic>
        <p:nvPicPr>
          <p:cNvPr id="36879" name="Picture 15">
            <a:extLst>
              <a:ext uri="{FF2B5EF4-FFF2-40B4-BE49-F238E27FC236}">
                <a16:creationId xmlns:a16="http://schemas.microsoft.com/office/drawing/2014/main" id="{23D52673-E7EA-4338-B6DD-E4E160B2C1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358900"/>
            <a:ext cx="123825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16">
            <a:extLst>
              <a:ext uri="{FF2B5EF4-FFF2-40B4-BE49-F238E27FC236}">
                <a16:creationId xmlns:a16="http://schemas.microsoft.com/office/drawing/2014/main" id="{AA8B4CA5-65CB-4F68-BCC3-FD95C63292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2789238"/>
            <a:ext cx="10477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0371 L -0.23177 0.0037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70" decel="100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770" decel="100000"/>
                                        <p:tgtEl>
                                          <p:spTgt spid="368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8.80445E-7 L -0.21232 -0.0030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  <p:bldP spid="36875" grpId="1"/>
      <p:bldP spid="36876" grpId="0"/>
      <p:bldP spid="3687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>
            <a:extLst>
              <a:ext uri="{FF2B5EF4-FFF2-40B4-BE49-F238E27FC236}">
                <a16:creationId xmlns:a16="http://schemas.microsoft.com/office/drawing/2014/main" id="{A5374FFB-15F8-4379-AD78-56143BE379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57594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Have a go at adding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r>
              <a:rPr lang="en-GB" altLang="en-US" sz="2800">
                <a:latin typeface="Comic Sans MS" panose="030F0702030302020204" pitchFamily="66" charset="0"/>
              </a:rPr>
              <a:t> to these words. Remember the 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short vowel</a:t>
            </a:r>
            <a:r>
              <a:rPr lang="en-GB" altLang="en-US" sz="2800">
                <a:latin typeface="Comic Sans MS" panose="030F0702030302020204" pitchFamily="66" charset="0"/>
              </a:rPr>
              <a:t> !</a:t>
            </a:r>
          </a:p>
        </p:txBody>
      </p:sp>
      <p:sp>
        <p:nvSpPr>
          <p:cNvPr id="37891" name="Text Box 3">
            <a:extLst>
              <a:ext uri="{FF2B5EF4-FFF2-40B4-BE49-F238E27FC236}">
                <a16:creationId xmlns:a16="http://schemas.microsoft.com/office/drawing/2014/main" id="{8E79AE49-11B8-4A3C-A67D-C22BC179E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2" name="Text Box 4">
            <a:extLst>
              <a:ext uri="{FF2B5EF4-FFF2-40B4-BE49-F238E27FC236}">
                <a16:creationId xmlns:a16="http://schemas.microsoft.com/office/drawing/2014/main" id="{B3E8C5BB-B6E9-4053-9FAD-42F558655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3" name="Text Box 5">
            <a:extLst>
              <a:ext uri="{FF2B5EF4-FFF2-40B4-BE49-F238E27FC236}">
                <a16:creationId xmlns:a16="http://schemas.microsoft.com/office/drawing/2014/main" id="{8F0834D4-2B68-43DA-8202-1B52CDC3A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4" name="Text Box 6">
            <a:extLst>
              <a:ext uri="{FF2B5EF4-FFF2-40B4-BE49-F238E27FC236}">
                <a16:creationId xmlns:a16="http://schemas.microsoft.com/office/drawing/2014/main" id="{C17E55A0-29FF-4782-A093-D25471880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5" name="Text Box 7">
            <a:extLst>
              <a:ext uri="{FF2B5EF4-FFF2-40B4-BE49-F238E27FC236}">
                <a16:creationId xmlns:a16="http://schemas.microsoft.com/office/drawing/2014/main" id="{634B2CD6-7A55-4E17-B677-A93F7F387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4290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6" name="Text Box 8">
            <a:extLst>
              <a:ext uri="{FF2B5EF4-FFF2-40B4-BE49-F238E27FC236}">
                <a16:creationId xmlns:a16="http://schemas.microsoft.com/office/drawing/2014/main" id="{5E2A775B-5307-4101-9286-2EB2E13FE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w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7" name="Text Box 9">
            <a:extLst>
              <a:ext uri="{FF2B5EF4-FFF2-40B4-BE49-F238E27FC236}">
                <a16:creationId xmlns:a16="http://schemas.microsoft.com/office/drawing/2014/main" id="{CD7BB932-5181-4D3E-9C02-41D0F1225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8" name="Text Box 10">
            <a:extLst>
              <a:ext uri="{FF2B5EF4-FFF2-40B4-BE49-F238E27FC236}">
                <a16:creationId xmlns:a16="http://schemas.microsoft.com/office/drawing/2014/main" id="{D1976FB3-C540-4F66-8D20-64C88B7DB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9" name="Text Box 11">
            <a:extLst>
              <a:ext uri="{FF2B5EF4-FFF2-40B4-BE49-F238E27FC236}">
                <a16:creationId xmlns:a16="http://schemas.microsoft.com/office/drawing/2014/main" id="{26FE50DE-A89B-4BF9-A0A5-4B5784D64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4932363"/>
            <a:ext cx="50403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 </a:t>
            </a:r>
          </a:p>
        </p:txBody>
      </p:sp>
      <p:sp>
        <p:nvSpPr>
          <p:cNvPr id="37900" name="Text Box 12">
            <a:extLst>
              <a:ext uri="{FF2B5EF4-FFF2-40B4-BE49-F238E27FC236}">
                <a16:creationId xmlns:a16="http://schemas.microsoft.com/office/drawing/2014/main" id="{8F36F8FE-6F49-4B61-AD04-9AB611CAC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3925" y="5551488"/>
            <a:ext cx="21605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allAtOnce"/>
      <p:bldP spid="37892" grpId="0" build="allAtOnce"/>
      <p:bldP spid="37893" grpId="0"/>
      <p:bldP spid="37894" grpId="0" build="allAtOnce"/>
      <p:bldP spid="37896" grpId="0" build="allAtOnce"/>
      <p:bldP spid="37898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>
            <a:extLst>
              <a:ext uri="{FF2B5EF4-FFF2-40B4-BE49-F238E27FC236}">
                <a16:creationId xmlns:a16="http://schemas.microsoft.com/office/drawing/2014/main" id="{2BC3F9FD-E1F2-406F-BE8F-C600A9D30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49275"/>
            <a:ext cx="65579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need a double letter before adding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43011" name="Text Box 3">
            <a:extLst>
              <a:ext uri="{FF2B5EF4-FFF2-40B4-BE49-F238E27FC236}">
                <a16:creationId xmlns:a16="http://schemas.microsoft.com/office/drawing/2014/main" id="{7214782D-D115-42B0-B732-9D8652AB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063" y="2001838"/>
            <a:ext cx="158115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clap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clap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endParaRPr lang="en-GB" altLang="en-US" sz="2800">
              <a:latin typeface="Comic Sans MS" panose="030F0702030302020204" pitchFamily="66" charset="0"/>
            </a:endParaRPr>
          </a:p>
        </p:txBody>
      </p:sp>
      <p:sp>
        <p:nvSpPr>
          <p:cNvPr id="43012" name="Text Box 4">
            <a:extLst>
              <a:ext uri="{FF2B5EF4-FFF2-40B4-BE49-F238E27FC236}">
                <a16:creationId xmlns:a16="http://schemas.microsoft.com/office/drawing/2014/main" id="{C1DE6E8F-6064-4EA9-8D47-435124900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708275"/>
            <a:ext cx="15271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knit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knit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3" name="Text Box 5">
            <a:extLst>
              <a:ext uri="{FF2B5EF4-FFF2-40B4-BE49-F238E27FC236}">
                <a16:creationId xmlns:a16="http://schemas.microsoft.com/office/drawing/2014/main" id="{CA29F118-D98B-404A-8908-B3E130EE8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238" y="1989138"/>
            <a:ext cx="1579562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chat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chat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4" name="Text Box 6">
            <a:extLst>
              <a:ext uri="{FF2B5EF4-FFF2-40B4-BE49-F238E27FC236}">
                <a16:creationId xmlns:a16="http://schemas.microsoft.com/office/drawing/2014/main" id="{498E2E57-E27E-4085-9B9E-8DAA00D9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4421188"/>
            <a:ext cx="1812925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swim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swim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m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5" name="Text Box 7">
            <a:extLst>
              <a:ext uri="{FF2B5EF4-FFF2-40B4-BE49-F238E27FC236}">
                <a16:creationId xmlns:a16="http://schemas.microsoft.com/office/drawing/2014/main" id="{5AE148B4-5AE6-4D2D-B00B-D090C2295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0213" y="4111625"/>
            <a:ext cx="160655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plan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plan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6" name="Text Box 8">
            <a:extLst>
              <a:ext uri="{FF2B5EF4-FFF2-40B4-BE49-F238E27FC236}">
                <a16:creationId xmlns:a16="http://schemas.microsoft.com/office/drawing/2014/main" id="{DA996DBC-2DC9-4B91-B362-06C345DBC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4959350"/>
            <a:ext cx="1490663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hop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hop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7" name="Text Box 9">
            <a:extLst>
              <a:ext uri="{FF2B5EF4-FFF2-40B4-BE49-F238E27FC236}">
                <a16:creationId xmlns:a16="http://schemas.microsoft.com/office/drawing/2014/main" id="{B5D6019A-DBBF-4902-9180-72B9B4851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4363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43018" name="Picture 10">
            <a:extLst>
              <a:ext uri="{FF2B5EF4-FFF2-40B4-BE49-F238E27FC236}">
                <a16:creationId xmlns:a16="http://schemas.microsoft.com/office/drawing/2014/main" id="{3E7D0B59-6787-4B03-807F-CFC90FCF2B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543050"/>
            <a:ext cx="1169987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11">
            <a:extLst>
              <a:ext uri="{FF2B5EF4-FFF2-40B4-BE49-F238E27FC236}">
                <a16:creationId xmlns:a16="http://schemas.microsoft.com/office/drawing/2014/main" id="{8D4C1E90-E572-499E-9F7F-4E0EA67D12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130425"/>
            <a:ext cx="10096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2">
            <a:extLst>
              <a:ext uri="{FF2B5EF4-FFF2-40B4-BE49-F238E27FC236}">
                <a16:creationId xmlns:a16="http://schemas.microsoft.com/office/drawing/2014/main" id="{5BD83623-B83D-493A-8CD8-134BF15BCE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1482725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Picture 13">
            <a:extLst>
              <a:ext uri="{FF2B5EF4-FFF2-40B4-BE49-F238E27FC236}">
                <a16:creationId xmlns:a16="http://schemas.microsoft.com/office/drawing/2014/main" id="{60F8D5E2-E62F-4451-A099-4B2646AE72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775" y="3233738"/>
            <a:ext cx="1333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2" name="Picture 14">
            <a:extLst>
              <a:ext uri="{FF2B5EF4-FFF2-40B4-BE49-F238E27FC236}">
                <a16:creationId xmlns:a16="http://schemas.microsoft.com/office/drawing/2014/main" id="{C49EF895-EB22-4D81-A289-1654750769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4265613"/>
            <a:ext cx="14287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3" name="Picture 15">
            <a:extLst>
              <a:ext uri="{FF2B5EF4-FFF2-40B4-BE49-F238E27FC236}">
                <a16:creationId xmlns:a16="http://schemas.microsoft.com/office/drawing/2014/main" id="{8AB55713-D3D3-4975-8ADC-7FD79B3F75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4256088"/>
            <a:ext cx="11430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800" decel="100000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800" decel="100000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800" decel="100000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800" decel="100000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">
            <a:extLst>
              <a:ext uri="{FF2B5EF4-FFF2-40B4-BE49-F238E27FC236}">
                <a16:creationId xmlns:a16="http://schemas.microsoft.com/office/drawing/2014/main" id="{9273EA09-E7E8-404D-9F1B-90865544F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6450" y="1952625"/>
            <a:ext cx="6746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b="1">
                <a:latin typeface="Arial" panose="020B0604020202020204" pitchFamily="34" charset="0"/>
              </a:rPr>
              <a:t>Using the suffix ‘ed’. 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22C8FA2-BA82-46D1-9C52-08E9E2B70319}"/>
              </a:ext>
            </a:extLst>
          </p:cNvPr>
          <p:cNvSpPr/>
          <p:nvPr/>
        </p:nvSpPr>
        <p:spPr>
          <a:xfrm>
            <a:off x="4094163" y="2686050"/>
            <a:ext cx="3228975" cy="22240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0D0E6585-1B5F-43BD-9B8A-C5DBEC091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82688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When we write in the past tense, we add ‘</a:t>
            </a:r>
            <a:r>
              <a:rPr lang="en-GB" sz="2800" dirty="0" err="1">
                <a:solidFill>
                  <a:schemeClr val="accent4">
                    <a:lumMod val="75000"/>
                  </a:schemeClr>
                </a:solidFill>
              </a:rPr>
              <a:t>ed</a:t>
            </a:r>
            <a:r>
              <a:rPr lang="en-GB" sz="2800" dirty="0"/>
              <a:t>’ to most verbs. 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5AF8909D-D284-4CE4-B407-FEE0DF953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44"/>
          <a:stretch>
            <a:fillRect/>
          </a:stretch>
        </p:blipFill>
        <p:spPr bwMode="auto">
          <a:xfrm>
            <a:off x="673100" y="1870075"/>
            <a:ext cx="3535363" cy="453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20">
            <a:extLst>
              <a:ext uri="{FF2B5EF4-FFF2-40B4-BE49-F238E27FC236}">
                <a16:creationId xmlns:a16="http://schemas.microsoft.com/office/drawing/2014/main" id="{258AA175-14BE-4EA3-94F1-D29B9C1CB252}"/>
              </a:ext>
            </a:extLst>
          </p:cNvPr>
          <p:cNvSpPr>
            <a:spLocks/>
          </p:cNvSpPr>
          <p:nvPr/>
        </p:nvSpPr>
        <p:spPr bwMode="auto">
          <a:xfrm>
            <a:off x="4110038" y="3286125"/>
            <a:ext cx="3154362" cy="11826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1C1C1C"/>
                </a:solidFill>
                <a:latin typeface="Twinkl"/>
              </a:rPr>
              <a:t>Here is an easy way to help you remember this…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1F9FA569-6C58-452E-9881-D0200EB40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1217613"/>
            <a:ext cx="4179888" cy="736600"/>
          </a:xfrm>
          <a:solidFill>
            <a:schemeClr val="accent5">
              <a:lumMod val="20000"/>
              <a:lumOff val="80000"/>
            </a:schemeClr>
          </a:solidFill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>
                <a:latin typeface="Twinkl" pitchFamily="2" charset="0"/>
              </a:rPr>
              <a:t>Uncle Ed is very old. </a:t>
            </a:r>
          </a:p>
        </p:txBody>
      </p:sp>
      <p:pic>
        <p:nvPicPr>
          <p:cNvPr id="28674" name="Picture 1">
            <a:extLst>
              <a:ext uri="{FF2B5EF4-FFF2-40B4-BE49-F238E27FC236}">
                <a16:creationId xmlns:a16="http://schemas.microsoft.com/office/drawing/2014/main" id="{7C55480A-8CED-4C29-9F44-D78C2D2B5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73"/>
          <a:stretch>
            <a:fillRect/>
          </a:stretch>
        </p:blipFill>
        <p:spPr bwMode="auto">
          <a:xfrm>
            <a:off x="4838700" y="673100"/>
            <a:ext cx="4305300" cy="573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20">
            <a:extLst>
              <a:ext uri="{FF2B5EF4-FFF2-40B4-BE49-F238E27FC236}">
                <a16:creationId xmlns:a16="http://schemas.microsoft.com/office/drawing/2014/main" id="{2F9CED23-C4E2-46F4-AF1E-36C2C1E72A84}"/>
              </a:ext>
            </a:extLst>
          </p:cNvPr>
          <p:cNvSpPr txBox="1">
            <a:spLocks/>
          </p:cNvSpPr>
          <p:nvPr/>
        </p:nvSpPr>
        <p:spPr>
          <a:xfrm>
            <a:off x="755650" y="2117725"/>
            <a:ext cx="4179888" cy="1411288"/>
          </a:xfrm>
          <a:prstGeom prst="roundRect">
            <a:avLst>
              <a:gd name="adj" fmla="val 9641"/>
            </a:avLst>
          </a:prstGeom>
          <a:solidFill>
            <a:schemeClr val="accent5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2400" b="0" dirty="0">
                <a:latin typeface="Twinkl" pitchFamily="2" charset="0"/>
              </a:rPr>
              <a:t>He likes to remember things that happened in the past.</a:t>
            </a:r>
          </a:p>
        </p:txBody>
      </p:sp>
      <p:sp>
        <p:nvSpPr>
          <p:cNvPr id="10" name="Title 20">
            <a:extLst>
              <a:ext uri="{FF2B5EF4-FFF2-40B4-BE49-F238E27FC236}">
                <a16:creationId xmlns:a16="http://schemas.microsoft.com/office/drawing/2014/main" id="{5BDC12B5-9889-4D77-89DF-F8EBA217B956}"/>
              </a:ext>
            </a:extLst>
          </p:cNvPr>
          <p:cNvSpPr txBox="1">
            <a:spLocks/>
          </p:cNvSpPr>
          <p:nvPr/>
        </p:nvSpPr>
        <p:spPr>
          <a:xfrm>
            <a:off x="755650" y="3781425"/>
            <a:ext cx="4179888" cy="1763713"/>
          </a:xfrm>
          <a:prstGeom prst="roundRect">
            <a:avLst>
              <a:gd name="adj" fmla="val 9641"/>
            </a:avLst>
          </a:prstGeom>
          <a:solidFill>
            <a:schemeClr val="accent5">
              <a:lumMod val="20000"/>
              <a:lumOff val="8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2400" b="0" dirty="0">
                <a:latin typeface="Twinkl" pitchFamily="2" charset="0"/>
              </a:rPr>
              <a:t>With most verbs, we can add Uncle Ed’s name to change the verb to the past tense. 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6">
            <a:extLst>
              <a:ext uri="{FF2B5EF4-FFF2-40B4-BE49-F238E27FC236}">
                <a16:creationId xmlns:a16="http://schemas.microsoft.com/office/drawing/2014/main" id="{9B7AA0F1-FB8C-4496-9F82-AEAC83446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" r="-55" b="31718"/>
          <a:stretch>
            <a:fillRect/>
          </a:stretch>
        </p:blipFill>
        <p:spPr bwMode="auto">
          <a:xfrm>
            <a:off x="763588" y="2403475"/>
            <a:ext cx="7642225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1">
            <a:extLst>
              <a:ext uri="{FF2B5EF4-FFF2-40B4-BE49-F238E27FC236}">
                <a16:creationId xmlns:a16="http://schemas.microsoft.com/office/drawing/2014/main" id="{98DD49E7-8CF9-4CAC-9158-98D881C0D1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6995"/>
          <a:stretch>
            <a:fillRect/>
          </a:stretch>
        </p:blipFill>
        <p:spPr bwMode="auto">
          <a:xfrm>
            <a:off x="428625" y="1709738"/>
            <a:ext cx="337185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D7FBB0-ED78-47E5-9752-899FC32095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386715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6E8A1831-E1A8-499F-BC9B-7C64D7A86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931863"/>
            <a:ext cx="4178300" cy="736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I walk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</a:rPr>
              <a:t>ed</a:t>
            </a:r>
            <a:r>
              <a:rPr lang="en-GB" sz="2800" dirty="0"/>
              <a:t> in the park.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DD0FAD5F-DED9-4ECB-8019-F33206DD0F81}"/>
              </a:ext>
            </a:extLst>
          </p:cNvPr>
          <p:cNvSpPr txBox="1">
            <a:spLocks/>
          </p:cNvSpPr>
          <p:nvPr/>
        </p:nvSpPr>
        <p:spPr>
          <a:xfrm>
            <a:off x="3800475" y="2590800"/>
            <a:ext cx="4178300" cy="1763713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b="0" dirty="0">
                <a:latin typeface="Twinkl" pitchFamily="2" charset="0"/>
              </a:rPr>
              <a:t>We added ‘</a:t>
            </a:r>
            <a:r>
              <a:rPr lang="en-GB" sz="2800" dirty="0" err="1">
                <a:solidFill>
                  <a:schemeClr val="accent4">
                    <a:lumMod val="75000"/>
                  </a:schemeClr>
                </a:solidFill>
                <a:latin typeface="Twinkl" pitchFamily="2" charset="0"/>
              </a:rPr>
              <a:t>ed</a:t>
            </a:r>
            <a:r>
              <a:rPr lang="en-GB" sz="2800" b="0" dirty="0">
                <a:latin typeface="Twinkl" pitchFamily="2" charset="0"/>
              </a:rPr>
              <a:t>’ to walk because Uncle Ed did this in the past!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C05948A-708E-4ED5-8C70-1DD87A912FFB}"/>
              </a:ext>
            </a:extLst>
          </p:cNvPr>
          <p:cNvSpPr/>
          <p:nvPr/>
        </p:nvSpPr>
        <p:spPr>
          <a:xfrm>
            <a:off x="755650" y="3448050"/>
            <a:ext cx="7640638" cy="2644775"/>
          </a:xfrm>
          <a:custGeom>
            <a:avLst/>
            <a:gdLst>
              <a:gd name="connsiteX0" fmla="*/ 0 w 7632700"/>
              <a:gd name="connsiteY0" fmla="*/ 0 h 2007386"/>
              <a:gd name="connsiteX1" fmla="*/ 7632700 w 7632700"/>
              <a:gd name="connsiteY1" fmla="*/ 0 h 2007386"/>
              <a:gd name="connsiteX2" fmla="*/ 7632700 w 7632700"/>
              <a:gd name="connsiteY2" fmla="*/ 2007386 h 2007386"/>
              <a:gd name="connsiteX3" fmla="*/ 0 w 7632700"/>
              <a:gd name="connsiteY3" fmla="*/ 2007386 h 2007386"/>
              <a:gd name="connsiteX4" fmla="*/ 0 w 7632700"/>
              <a:gd name="connsiteY4" fmla="*/ 0 h 2007386"/>
              <a:gd name="connsiteX0" fmla="*/ 0 w 7641089"/>
              <a:gd name="connsiteY0" fmla="*/ 486562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486562 h 2493948"/>
              <a:gd name="connsiteX0" fmla="*/ 0 w 7641089"/>
              <a:gd name="connsiteY0" fmla="*/ 1157681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1157681 h 2493948"/>
              <a:gd name="connsiteX0" fmla="*/ 0 w 7641089"/>
              <a:gd name="connsiteY0" fmla="*/ 855677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855677 h 2493948"/>
              <a:gd name="connsiteX0" fmla="*/ 0 w 7641089"/>
              <a:gd name="connsiteY0" fmla="*/ 763398 h 2401669"/>
              <a:gd name="connsiteX1" fmla="*/ 7641089 w 7641089"/>
              <a:gd name="connsiteY1" fmla="*/ 0 h 2401669"/>
              <a:gd name="connsiteX2" fmla="*/ 7632700 w 7641089"/>
              <a:gd name="connsiteY2" fmla="*/ 2401669 h 2401669"/>
              <a:gd name="connsiteX3" fmla="*/ 0 w 7641089"/>
              <a:gd name="connsiteY3" fmla="*/ 2401669 h 2401669"/>
              <a:gd name="connsiteX4" fmla="*/ 0 w 7641089"/>
              <a:gd name="connsiteY4" fmla="*/ 763398 h 2401669"/>
              <a:gd name="connsiteX0" fmla="*/ 8389 w 7641089"/>
              <a:gd name="connsiteY0" fmla="*/ 746620 h 2401669"/>
              <a:gd name="connsiteX1" fmla="*/ 7641089 w 7641089"/>
              <a:gd name="connsiteY1" fmla="*/ 0 h 2401669"/>
              <a:gd name="connsiteX2" fmla="*/ 7632700 w 7641089"/>
              <a:gd name="connsiteY2" fmla="*/ 2401669 h 2401669"/>
              <a:gd name="connsiteX3" fmla="*/ 0 w 7641089"/>
              <a:gd name="connsiteY3" fmla="*/ 2401669 h 2401669"/>
              <a:gd name="connsiteX4" fmla="*/ 8389 w 7641089"/>
              <a:gd name="connsiteY4" fmla="*/ 746620 h 2401669"/>
              <a:gd name="connsiteX0" fmla="*/ 8389 w 7641089"/>
              <a:gd name="connsiteY0" fmla="*/ 989901 h 2644950"/>
              <a:gd name="connsiteX1" fmla="*/ 7641089 w 7641089"/>
              <a:gd name="connsiteY1" fmla="*/ 0 h 2644950"/>
              <a:gd name="connsiteX2" fmla="*/ 7632700 w 7641089"/>
              <a:gd name="connsiteY2" fmla="*/ 2644950 h 2644950"/>
              <a:gd name="connsiteX3" fmla="*/ 0 w 7641089"/>
              <a:gd name="connsiteY3" fmla="*/ 2644950 h 2644950"/>
              <a:gd name="connsiteX4" fmla="*/ 8389 w 7641089"/>
              <a:gd name="connsiteY4" fmla="*/ 989901 h 2644950"/>
              <a:gd name="connsiteX0" fmla="*/ 807 w 7641896"/>
              <a:gd name="connsiteY0" fmla="*/ 1149292 h 2644950"/>
              <a:gd name="connsiteX1" fmla="*/ 7641896 w 7641896"/>
              <a:gd name="connsiteY1" fmla="*/ 0 h 2644950"/>
              <a:gd name="connsiteX2" fmla="*/ 7633507 w 7641896"/>
              <a:gd name="connsiteY2" fmla="*/ 2644950 h 2644950"/>
              <a:gd name="connsiteX3" fmla="*/ 807 w 7641896"/>
              <a:gd name="connsiteY3" fmla="*/ 2644950 h 2644950"/>
              <a:gd name="connsiteX4" fmla="*/ 807 w 7641896"/>
              <a:gd name="connsiteY4" fmla="*/ 1149292 h 2644950"/>
              <a:gd name="connsiteX0" fmla="*/ 8389 w 7641089"/>
              <a:gd name="connsiteY0" fmla="*/ 1057013 h 2644950"/>
              <a:gd name="connsiteX1" fmla="*/ 7641089 w 7641089"/>
              <a:gd name="connsiteY1" fmla="*/ 0 h 2644950"/>
              <a:gd name="connsiteX2" fmla="*/ 7632700 w 7641089"/>
              <a:gd name="connsiteY2" fmla="*/ 2644950 h 2644950"/>
              <a:gd name="connsiteX3" fmla="*/ 0 w 7641089"/>
              <a:gd name="connsiteY3" fmla="*/ 2644950 h 2644950"/>
              <a:gd name="connsiteX4" fmla="*/ 8389 w 7641089"/>
              <a:gd name="connsiteY4" fmla="*/ 1057013 h 264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1089" h="2644950">
                <a:moveTo>
                  <a:pt x="8389" y="1057013"/>
                </a:moveTo>
                <a:lnTo>
                  <a:pt x="7641089" y="0"/>
                </a:lnTo>
                <a:cubicBezTo>
                  <a:pt x="7638293" y="831316"/>
                  <a:pt x="7635496" y="1813634"/>
                  <a:pt x="7632700" y="2644950"/>
                </a:cubicBezTo>
                <a:lnTo>
                  <a:pt x="0" y="2644950"/>
                </a:lnTo>
                <a:cubicBezTo>
                  <a:pt x="2796" y="2093267"/>
                  <a:pt x="5593" y="1608696"/>
                  <a:pt x="8389" y="1057013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22" name="Picture 1">
            <a:extLst>
              <a:ext uri="{FF2B5EF4-FFF2-40B4-BE49-F238E27FC236}">
                <a16:creationId xmlns:a16="http://schemas.microsoft.com/office/drawing/2014/main" id="{99A217A7-D30A-4AC0-A3DC-2A85B16300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6995"/>
          <a:stretch>
            <a:fillRect/>
          </a:stretch>
        </p:blipFill>
        <p:spPr bwMode="auto">
          <a:xfrm>
            <a:off x="428625" y="1709738"/>
            <a:ext cx="337185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6F015C-BB0A-4322-89E2-B077151AA7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386715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7C934437-4B4B-4589-A2EB-8D0D25AC3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931863"/>
            <a:ext cx="4178300" cy="736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I pour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</a:rPr>
              <a:t>ed</a:t>
            </a:r>
            <a:r>
              <a:rPr lang="en-GB" sz="2800" dirty="0"/>
              <a:t> the milk on my cereal.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C1C172B7-DE2F-4C60-A787-B0BFADAF36C8}"/>
              </a:ext>
            </a:extLst>
          </p:cNvPr>
          <p:cNvSpPr txBox="1">
            <a:spLocks/>
          </p:cNvSpPr>
          <p:nvPr/>
        </p:nvSpPr>
        <p:spPr>
          <a:xfrm>
            <a:off x="3800475" y="2590800"/>
            <a:ext cx="4178300" cy="1763713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b="0" dirty="0">
                <a:latin typeface="Twinkl" pitchFamily="2" charset="0"/>
              </a:rPr>
              <a:t>We added ‘</a:t>
            </a:r>
            <a:r>
              <a:rPr lang="en-GB" sz="2800" dirty="0" err="1">
                <a:solidFill>
                  <a:schemeClr val="accent4">
                    <a:lumMod val="75000"/>
                  </a:schemeClr>
                </a:solidFill>
                <a:latin typeface="Twinkl" pitchFamily="2" charset="0"/>
              </a:rPr>
              <a:t>ed</a:t>
            </a:r>
            <a:r>
              <a:rPr lang="en-GB" sz="2800" b="0" dirty="0">
                <a:latin typeface="Twinkl" pitchFamily="2" charset="0"/>
              </a:rPr>
              <a:t>’ to pour because Uncle Ed did this in the past!</a:t>
            </a:r>
          </a:p>
        </p:txBody>
      </p:sp>
      <p:pic>
        <p:nvPicPr>
          <p:cNvPr id="30726" name="Picture 3">
            <a:extLst>
              <a:ext uri="{FF2B5EF4-FFF2-40B4-BE49-F238E27FC236}">
                <a16:creationId xmlns:a16="http://schemas.microsoft.com/office/drawing/2014/main" id="{D7423EEB-0212-4C98-AE2D-34792A9B8F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57"/>
          <a:stretch>
            <a:fillRect/>
          </a:stretch>
        </p:blipFill>
        <p:spPr bwMode="auto">
          <a:xfrm>
            <a:off x="1763713" y="4278313"/>
            <a:ext cx="35401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">
            <a:extLst>
              <a:ext uri="{FF2B5EF4-FFF2-40B4-BE49-F238E27FC236}">
                <a16:creationId xmlns:a16="http://schemas.microsoft.com/office/drawing/2014/main" id="{9AD83DA1-FE4E-41BA-8041-C64CCCE0DB96}"/>
              </a:ext>
            </a:extLst>
          </p:cNvPr>
          <p:cNvSpPr/>
          <p:nvPr/>
        </p:nvSpPr>
        <p:spPr>
          <a:xfrm>
            <a:off x="755650" y="3448050"/>
            <a:ext cx="7640638" cy="2644775"/>
          </a:xfrm>
          <a:custGeom>
            <a:avLst/>
            <a:gdLst>
              <a:gd name="connsiteX0" fmla="*/ 0 w 7632700"/>
              <a:gd name="connsiteY0" fmla="*/ 0 h 2007386"/>
              <a:gd name="connsiteX1" fmla="*/ 7632700 w 7632700"/>
              <a:gd name="connsiteY1" fmla="*/ 0 h 2007386"/>
              <a:gd name="connsiteX2" fmla="*/ 7632700 w 7632700"/>
              <a:gd name="connsiteY2" fmla="*/ 2007386 h 2007386"/>
              <a:gd name="connsiteX3" fmla="*/ 0 w 7632700"/>
              <a:gd name="connsiteY3" fmla="*/ 2007386 h 2007386"/>
              <a:gd name="connsiteX4" fmla="*/ 0 w 7632700"/>
              <a:gd name="connsiteY4" fmla="*/ 0 h 2007386"/>
              <a:gd name="connsiteX0" fmla="*/ 0 w 7641089"/>
              <a:gd name="connsiteY0" fmla="*/ 486562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486562 h 2493948"/>
              <a:gd name="connsiteX0" fmla="*/ 0 w 7641089"/>
              <a:gd name="connsiteY0" fmla="*/ 1157681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1157681 h 2493948"/>
              <a:gd name="connsiteX0" fmla="*/ 0 w 7641089"/>
              <a:gd name="connsiteY0" fmla="*/ 855677 h 2493948"/>
              <a:gd name="connsiteX1" fmla="*/ 7641089 w 7641089"/>
              <a:gd name="connsiteY1" fmla="*/ 0 h 2493948"/>
              <a:gd name="connsiteX2" fmla="*/ 7632700 w 7641089"/>
              <a:gd name="connsiteY2" fmla="*/ 2493948 h 2493948"/>
              <a:gd name="connsiteX3" fmla="*/ 0 w 7641089"/>
              <a:gd name="connsiteY3" fmla="*/ 2493948 h 2493948"/>
              <a:gd name="connsiteX4" fmla="*/ 0 w 7641089"/>
              <a:gd name="connsiteY4" fmla="*/ 855677 h 2493948"/>
              <a:gd name="connsiteX0" fmla="*/ 0 w 7641089"/>
              <a:gd name="connsiteY0" fmla="*/ 763398 h 2401669"/>
              <a:gd name="connsiteX1" fmla="*/ 7641089 w 7641089"/>
              <a:gd name="connsiteY1" fmla="*/ 0 h 2401669"/>
              <a:gd name="connsiteX2" fmla="*/ 7632700 w 7641089"/>
              <a:gd name="connsiteY2" fmla="*/ 2401669 h 2401669"/>
              <a:gd name="connsiteX3" fmla="*/ 0 w 7641089"/>
              <a:gd name="connsiteY3" fmla="*/ 2401669 h 2401669"/>
              <a:gd name="connsiteX4" fmla="*/ 0 w 7641089"/>
              <a:gd name="connsiteY4" fmla="*/ 763398 h 2401669"/>
              <a:gd name="connsiteX0" fmla="*/ 8389 w 7641089"/>
              <a:gd name="connsiteY0" fmla="*/ 746620 h 2401669"/>
              <a:gd name="connsiteX1" fmla="*/ 7641089 w 7641089"/>
              <a:gd name="connsiteY1" fmla="*/ 0 h 2401669"/>
              <a:gd name="connsiteX2" fmla="*/ 7632700 w 7641089"/>
              <a:gd name="connsiteY2" fmla="*/ 2401669 h 2401669"/>
              <a:gd name="connsiteX3" fmla="*/ 0 w 7641089"/>
              <a:gd name="connsiteY3" fmla="*/ 2401669 h 2401669"/>
              <a:gd name="connsiteX4" fmla="*/ 8389 w 7641089"/>
              <a:gd name="connsiteY4" fmla="*/ 746620 h 2401669"/>
              <a:gd name="connsiteX0" fmla="*/ 8389 w 7641089"/>
              <a:gd name="connsiteY0" fmla="*/ 989901 h 2644950"/>
              <a:gd name="connsiteX1" fmla="*/ 7641089 w 7641089"/>
              <a:gd name="connsiteY1" fmla="*/ 0 h 2644950"/>
              <a:gd name="connsiteX2" fmla="*/ 7632700 w 7641089"/>
              <a:gd name="connsiteY2" fmla="*/ 2644950 h 2644950"/>
              <a:gd name="connsiteX3" fmla="*/ 0 w 7641089"/>
              <a:gd name="connsiteY3" fmla="*/ 2644950 h 2644950"/>
              <a:gd name="connsiteX4" fmla="*/ 8389 w 7641089"/>
              <a:gd name="connsiteY4" fmla="*/ 989901 h 2644950"/>
              <a:gd name="connsiteX0" fmla="*/ 807 w 7641896"/>
              <a:gd name="connsiteY0" fmla="*/ 1149292 h 2644950"/>
              <a:gd name="connsiteX1" fmla="*/ 7641896 w 7641896"/>
              <a:gd name="connsiteY1" fmla="*/ 0 h 2644950"/>
              <a:gd name="connsiteX2" fmla="*/ 7633507 w 7641896"/>
              <a:gd name="connsiteY2" fmla="*/ 2644950 h 2644950"/>
              <a:gd name="connsiteX3" fmla="*/ 807 w 7641896"/>
              <a:gd name="connsiteY3" fmla="*/ 2644950 h 2644950"/>
              <a:gd name="connsiteX4" fmla="*/ 807 w 7641896"/>
              <a:gd name="connsiteY4" fmla="*/ 1149292 h 2644950"/>
              <a:gd name="connsiteX0" fmla="*/ 8389 w 7641089"/>
              <a:gd name="connsiteY0" fmla="*/ 1057013 h 2644950"/>
              <a:gd name="connsiteX1" fmla="*/ 7641089 w 7641089"/>
              <a:gd name="connsiteY1" fmla="*/ 0 h 2644950"/>
              <a:gd name="connsiteX2" fmla="*/ 7632700 w 7641089"/>
              <a:gd name="connsiteY2" fmla="*/ 2644950 h 2644950"/>
              <a:gd name="connsiteX3" fmla="*/ 0 w 7641089"/>
              <a:gd name="connsiteY3" fmla="*/ 2644950 h 2644950"/>
              <a:gd name="connsiteX4" fmla="*/ 8389 w 7641089"/>
              <a:gd name="connsiteY4" fmla="*/ 1057013 h 264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1089" h="2644950">
                <a:moveTo>
                  <a:pt x="8389" y="1057013"/>
                </a:moveTo>
                <a:lnTo>
                  <a:pt x="7641089" y="0"/>
                </a:lnTo>
                <a:cubicBezTo>
                  <a:pt x="7638293" y="831316"/>
                  <a:pt x="7635496" y="1813634"/>
                  <a:pt x="7632700" y="2644950"/>
                </a:cubicBezTo>
                <a:lnTo>
                  <a:pt x="0" y="2644950"/>
                </a:lnTo>
                <a:cubicBezTo>
                  <a:pt x="2796" y="2093267"/>
                  <a:pt x="5593" y="1608696"/>
                  <a:pt x="8389" y="1057013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746" name="Picture 1">
            <a:extLst>
              <a:ext uri="{FF2B5EF4-FFF2-40B4-BE49-F238E27FC236}">
                <a16:creationId xmlns:a16="http://schemas.microsoft.com/office/drawing/2014/main" id="{703F2C88-BC79-4BF9-9F1C-D3E9A9F6E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6995"/>
          <a:stretch>
            <a:fillRect/>
          </a:stretch>
        </p:blipFill>
        <p:spPr bwMode="auto">
          <a:xfrm>
            <a:off x="428625" y="1709738"/>
            <a:ext cx="337185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7EDD95-CF74-448D-98A9-5F29C51716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386715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F02313BB-4694-40AF-8BA0-A4E3FB62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931863"/>
            <a:ext cx="4178300" cy="736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I talk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</a:rPr>
              <a:t>ed</a:t>
            </a:r>
            <a:r>
              <a:rPr lang="en-GB" sz="2800" dirty="0"/>
              <a:t> to my friend Bert.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5BF823DA-4CC9-4E52-9C2E-38D4E6119769}"/>
              </a:ext>
            </a:extLst>
          </p:cNvPr>
          <p:cNvSpPr txBox="1">
            <a:spLocks/>
          </p:cNvSpPr>
          <p:nvPr/>
        </p:nvSpPr>
        <p:spPr>
          <a:xfrm>
            <a:off x="3800475" y="2590800"/>
            <a:ext cx="4178300" cy="1763713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b="0" dirty="0">
                <a:latin typeface="+mn-lt"/>
              </a:rPr>
              <a:t>We added ‘</a:t>
            </a:r>
            <a:r>
              <a:rPr lang="en-GB" sz="2800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ed</a:t>
            </a:r>
            <a:r>
              <a:rPr lang="en-GB" sz="2800" b="0" dirty="0">
                <a:latin typeface="+mn-lt"/>
              </a:rPr>
              <a:t>’ to talk because Uncle Ed did this in the past!</a:t>
            </a:r>
          </a:p>
        </p:txBody>
      </p:sp>
      <p:pic>
        <p:nvPicPr>
          <p:cNvPr id="31750" name="Picture 4">
            <a:extLst>
              <a:ext uri="{FF2B5EF4-FFF2-40B4-BE49-F238E27FC236}">
                <a16:creationId xmlns:a16="http://schemas.microsoft.com/office/drawing/2014/main" id="{EB6BC6A4-663E-4E3B-824C-F4526FDF2F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30" b="27328"/>
          <a:stretch>
            <a:fillRect/>
          </a:stretch>
        </p:blipFill>
        <p:spPr bwMode="auto">
          <a:xfrm>
            <a:off x="2936875" y="3114675"/>
            <a:ext cx="1509713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>
            <a:extLst>
              <a:ext uri="{FF2B5EF4-FFF2-40B4-BE49-F238E27FC236}">
                <a16:creationId xmlns:a16="http://schemas.microsoft.com/office/drawing/2014/main" id="{173AC18A-5F8B-43E2-870C-E3DAD7637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4"/>
          <a:stretch>
            <a:fillRect/>
          </a:stretch>
        </p:blipFill>
        <p:spPr bwMode="auto">
          <a:xfrm>
            <a:off x="755650" y="1333500"/>
            <a:ext cx="7632700" cy="475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0" name="Picture 1">
            <a:extLst>
              <a:ext uri="{FF2B5EF4-FFF2-40B4-BE49-F238E27FC236}">
                <a16:creationId xmlns:a16="http://schemas.microsoft.com/office/drawing/2014/main" id="{8D6EEC6D-1640-4573-A8B2-CDC936DEAF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6995"/>
          <a:stretch>
            <a:fillRect/>
          </a:stretch>
        </p:blipFill>
        <p:spPr bwMode="auto">
          <a:xfrm>
            <a:off x="428625" y="1709738"/>
            <a:ext cx="337185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92F3F1-73EE-41A8-B94F-AF2796DED2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386715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670EC8DA-06BA-473F-82E6-D339C3376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931863"/>
            <a:ext cx="4178300" cy="736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I play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</a:rPr>
              <a:t>ed</a:t>
            </a:r>
            <a:r>
              <a:rPr lang="en-GB" sz="2800" dirty="0"/>
              <a:t> football.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2A18303D-9B68-463F-B40A-245115AAF979}"/>
              </a:ext>
            </a:extLst>
          </p:cNvPr>
          <p:cNvSpPr txBox="1">
            <a:spLocks/>
          </p:cNvSpPr>
          <p:nvPr/>
        </p:nvSpPr>
        <p:spPr>
          <a:xfrm>
            <a:off x="3800475" y="2590800"/>
            <a:ext cx="4178300" cy="1763713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b="0" dirty="0">
                <a:latin typeface="+mn-lt"/>
              </a:rPr>
              <a:t>We added ‘</a:t>
            </a:r>
            <a:r>
              <a:rPr lang="en-GB" sz="2800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ed</a:t>
            </a:r>
            <a:r>
              <a:rPr lang="en-GB" sz="2800" b="0" dirty="0">
                <a:latin typeface="+mn-lt"/>
              </a:rPr>
              <a:t>’ to play because Uncle Ed did this in the past!</a:t>
            </a:r>
          </a:p>
        </p:txBody>
      </p:sp>
      <p:pic>
        <p:nvPicPr>
          <p:cNvPr id="32774" name="Picture 5">
            <a:extLst>
              <a:ext uri="{FF2B5EF4-FFF2-40B4-BE49-F238E27FC236}">
                <a16:creationId xmlns:a16="http://schemas.microsoft.com/office/drawing/2014/main" id="{44902C1D-5632-4A82-BA19-81B47F4EDB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5151438"/>
            <a:ext cx="8001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5EECC2-77FF-4691-9E91-F7A660ED577F}"/>
              </a:ext>
            </a:extLst>
          </p:cNvPr>
          <p:cNvSpPr/>
          <p:nvPr/>
        </p:nvSpPr>
        <p:spPr>
          <a:xfrm>
            <a:off x="755650" y="1376363"/>
            <a:ext cx="7632700" cy="11382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3794" name="Picture 1">
            <a:extLst>
              <a:ext uri="{FF2B5EF4-FFF2-40B4-BE49-F238E27FC236}">
                <a16:creationId xmlns:a16="http://schemas.microsoft.com/office/drawing/2014/main" id="{A3FB2ED4-C6E4-4461-9CEA-A9D099366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73"/>
          <a:stretch>
            <a:fillRect/>
          </a:stretch>
        </p:blipFill>
        <p:spPr bwMode="auto">
          <a:xfrm>
            <a:off x="6156325" y="2538413"/>
            <a:ext cx="2898775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2">
            <a:extLst>
              <a:ext uri="{FF2B5EF4-FFF2-40B4-BE49-F238E27FC236}">
                <a16:creationId xmlns:a16="http://schemas.microsoft.com/office/drawing/2014/main" id="{BD74D62C-122B-48F8-A42D-F0C7EEA2F3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>
                <a:latin typeface="Twinkl SemiBold"/>
              </a:rPr>
              <a:t>Now it’s your turn!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1548A1-EC0D-4D7C-9385-DE6785CDEB4E}"/>
              </a:ext>
            </a:extLst>
          </p:cNvPr>
          <p:cNvSpPr txBox="1"/>
          <p:nvPr/>
        </p:nvSpPr>
        <p:spPr>
          <a:xfrm>
            <a:off x="755650" y="1473200"/>
            <a:ext cx="76327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n-lt"/>
              </a:rPr>
              <a:t>Add ‘</a:t>
            </a:r>
            <a:r>
              <a:rPr lang="en-GB" sz="2800" b="1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ed</a:t>
            </a:r>
            <a:r>
              <a:rPr lang="en-GB" sz="2800" dirty="0">
                <a:latin typeface="+mn-lt"/>
              </a:rPr>
              <a:t>’ to the end of these verbs to show that Uncle Ed did them in the past!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F9EDE115-41A1-414A-B780-372B21391A7C}"/>
              </a:ext>
            </a:extLst>
          </p:cNvPr>
          <p:cNvSpPr txBox="1">
            <a:spLocks/>
          </p:cNvSpPr>
          <p:nvPr/>
        </p:nvSpPr>
        <p:spPr>
          <a:xfrm>
            <a:off x="755650" y="2874963"/>
            <a:ext cx="1871663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dirty="0">
                <a:latin typeface="+mn-lt"/>
              </a:rPr>
              <a:t>jump</a:t>
            </a:r>
          </a:p>
        </p:txBody>
      </p:sp>
      <p:sp>
        <p:nvSpPr>
          <p:cNvPr id="11" name="Title 20">
            <a:extLst>
              <a:ext uri="{FF2B5EF4-FFF2-40B4-BE49-F238E27FC236}">
                <a16:creationId xmlns:a16="http://schemas.microsoft.com/office/drawing/2014/main" id="{4FFF851A-7AD6-436D-9BA7-73628253C003}"/>
              </a:ext>
            </a:extLst>
          </p:cNvPr>
          <p:cNvSpPr txBox="1">
            <a:spLocks/>
          </p:cNvSpPr>
          <p:nvPr/>
        </p:nvSpPr>
        <p:spPr>
          <a:xfrm>
            <a:off x="2744788" y="2874963"/>
            <a:ext cx="1693862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climb</a:t>
            </a:r>
          </a:p>
        </p:txBody>
      </p:sp>
      <p:sp>
        <p:nvSpPr>
          <p:cNvPr id="12" name="Title 20">
            <a:extLst>
              <a:ext uri="{FF2B5EF4-FFF2-40B4-BE49-F238E27FC236}">
                <a16:creationId xmlns:a16="http://schemas.microsoft.com/office/drawing/2014/main" id="{05353847-C44E-4353-8CD9-2FBDA89C9C84}"/>
              </a:ext>
            </a:extLst>
          </p:cNvPr>
          <p:cNvSpPr txBox="1">
            <a:spLocks/>
          </p:cNvSpPr>
          <p:nvPr/>
        </p:nvSpPr>
        <p:spPr>
          <a:xfrm>
            <a:off x="4735513" y="2874963"/>
            <a:ext cx="1693862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finish</a:t>
            </a:r>
          </a:p>
        </p:txBody>
      </p:sp>
      <p:sp>
        <p:nvSpPr>
          <p:cNvPr id="13" name="Title 20">
            <a:extLst>
              <a:ext uri="{FF2B5EF4-FFF2-40B4-BE49-F238E27FC236}">
                <a16:creationId xmlns:a16="http://schemas.microsoft.com/office/drawing/2014/main" id="{D9805419-2D7B-40B2-9BC1-08525BF4EB5E}"/>
              </a:ext>
            </a:extLst>
          </p:cNvPr>
          <p:cNvSpPr txBox="1">
            <a:spLocks/>
          </p:cNvSpPr>
          <p:nvPr/>
        </p:nvSpPr>
        <p:spPr>
          <a:xfrm>
            <a:off x="755650" y="3821113"/>
            <a:ext cx="1693863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dirty="0">
                <a:latin typeface="+mn-lt"/>
              </a:rPr>
              <a:t>play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960759B-BD17-4A71-87A2-C108B6A355ED}"/>
              </a:ext>
            </a:extLst>
          </p:cNvPr>
          <p:cNvSpPr txBox="1">
            <a:spLocks/>
          </p:cNvSpPr>
          <p:nvPr/>
        </p:nvSpPr>
        <p:spPr>
          <a:xfrm>
            <a:off x="2744788" y="3821113"/>
            <a:ext cx="1693862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3200" dirty="0">
                <a:latin typeface="+mn-lt"/>
              </a:rPr>
              <a:t>fold</a:t>
            </a:r>
          </a:p>
        </p:txBody>
      </p:sp>
      <p:sp>
        <p:nvSpPr>
          <p:cNvPr id="15" name="Title 20">
            <a:extLst>
              <a:ext uri="{FF2B5EF4-FFF2-40B4-BE49-F238E27FC236}">
                <a16:creationId xmlns:a16="http://schemas.microsoft.com/office/drawing/2014/main" id="{1E35DF6E-A074-4C70-B598-30201824F25B}"/>
              </a:ext>
            </a:extLst>
          </p:cNvPr>
          <p:cNvSpPr txBox="1">
            <a:spLocks/>
          </p:cNvSpPr>
          <p:nvPr/>
        </p:nvSpPr>
        <p:spPr>
          <a:xfrm>
            <a:off x="4735513" y="3821113"/>
            <a:ext cx="1693862" cy="690562"/>
          </a:xfrm>
          <a:prstGeom prst="roundRect">
            <a:avLst>
              <a:gd name="adj" fmla="val 9641"/>
            </a:avLst>
          </a:prstGeom>
          <a:solidFill>
            <a:schemeClr val="accent4">
              <a:lumMod val="40000"/>
              <a:lumOff val="60000"/>
            </a:schemeClr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2800" dirty="0">
                <a:latin typeface="+mn-lt"/>
              </a:rPr>
              <a:t>open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4C0C3EC-44CE-42C4-96B7-4C41F2C42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878388"/>
            <a:ext cx="52974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Twinkl"/>
              </a:rPr>
              <a:t>Can you write a sentence to go with each one?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theme/theme1.xml><?xml version="1.0" encoding="utf-8"?>
<a:theme xmlns:a="http://schemas.openxmlformats.org/drawingml/2006/main" name="storybook_adventure">
  <a:themeElements>
    <a:clrScheme name="storybook_adven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orybook_adventur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orybook_adven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storybook_adventure</Template>
  <TotalTime>311</TotalTime>
  <Words>574</Words>
  <Application>Microsoft Office PowerPoint</Application>
  <PresentationFormat>On-screen Show (4:3)</PresentationFormat>
  <Paragraphs>144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storybook_adventure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we write in the past tense, we add ‘ed’ to most verbs. </vt:lpstr>
      <vt:lpstr>Uncle Ed is very old. </vt:lpstr>
      <vt:lpstr>I walked in the park.</vt:lpstr>
      <vt:lpstr>I poured the milk on my cereal.</vt:lpstr>
      <vt:lpstr>I talked to my friend Bert.</vt:lpstr>
      <vt:lpstr>I played football.</vt:lpstr>
      <vt:lpstr>Now it’s your turn!</vt:lpstr>
    </vt:vector>
  </TitlesOfParts>
  <Company>poker-player.co.uk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Rustynut</dc:creator>
  <cp:lastModifiedBy>rachel gregson</cp:lastModifiedBy>
  <cp:revision>14</cp:revision>
  <dcterms:created xsi:type="dcterms:W3CDTF">2002-08-09T09:27:16Z</dcterms:created>
  <dcterms:modified xsi:type="dcterms:W3CDTF">2021-03-02T10:38:03Z</dcterms:modified>
</cp:coreProperties>
</file>