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0" r:id="rId6"/>
    <p:sldId id="261" r:id="rId7"/>
    <p:sldId id="262" r:id="rId8"/>
    <p:sldId id="259" r:id="rId9"/>
    <p:sldId id="263" r:id="rId10"/>
    <p:sldId id="258" r:id="rId11"/>
    <p:sldId id="26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243B518-5790-6213-8F03-6C1721B99F62}" v="4" dt="2021-02-18T21:18:22.701"/>
    <p1510:client id="{EE9EBA60-AE95-4E10-A27F-F2C55787A423}" v="1069" dt="2021-02-12T11:29:43.8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S::katie.hurst@bramhopeprimaryschool.co.uk::edc11e18-5fed-42f7-b251-1c2a03e1975b" providerId="AD" clId="Web-{5243B518-5790-6213-8F03-6C1721B99F62}"/>
    <pc:docChg chg="modSld">
      <pc:chgData name="Katie Hurst" userId="S::katie.hurst@bramhopeprimaryschool.co.uk::edc11e18-5fed-42f7-b251-1c2a03e1975b" providerId="AD" clId="Web-{5243B518-5790-6213-8F03-6C1721B99F62}" dt="2021-02-18T21:18:22.701" v="1" actId="20577"/>
      <pc:docMkLst>
        <pc:docMk/>
      </pc:docMkLst>
      <pc:sldChg chg="modSp">
        <pc:chgData name="Katie Hurst" userId="S::katie.hurst@bramhopeprimaryschool.co.uk::edc11e18-5fed-42f7-b251-1c2a03e1975b" providerId="AD" clId="Web-{5243B518-5790-6213-8F03-6C1721B99F62}" dt="2021-02-18T21:18:22.701" v="1" actId="20577"/>
        <pc:sldMkLst>
          <pc:docMk/>
          <pc:sldMk cId="3270609550" sldId="262"/>
        </pc:sldMkLst>
        <pc:spChg chg="mod">
          <ac:chgData name="Katie Hurst" userId="S::katie.hurst@bramhopeprimaryschool.co.uk::edc11e18-5fed-42f7-b251-1c2a03e1975b" providerId="AD" clId="Web-{5243B518-5790-6213-8F03-6C1721B99F62}" dt="2021-02-18T21:18:22.701" v="1" actId="20577"/>
          <ac:spMkLst>
            <pc:docMk/>
            <pc:sldMk cId="3270609550" sldId="262"/>
            <ac:spMk id="7" creationId="{55E3FA38-D365-4110-A404-A165D9B25E81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2/18/2021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XPV35dah8I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XPV35dah8I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Map&#10;&#10;Description automatically generated">
            <a:extLst>
              <a:ext uri="{FF2B5EF4-FFF2-40B4-BE49-F238E27FC236}">
                <a16:creationId xmlns:a16="http://schemas.microsoft.com/office/drawing/2014/main" id="{BADA2E00-676C-444F-84BA-1DED8F859E0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743" b="14988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US" sz="5600">
                <a:solidFill>
                  <a:srgbClr val="FFFFFF"/>
                </a:solidFill>
                <a:cs typeface="Calibri Light"/>
              </a:rPr>
              <a:t>What other countries have you visited and what have you learnt about their cultures?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0EE9DBC0-F588-4F11-BAF9-BFFB46881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>
                <a:cs typeface="Calibri Light"/>
              </a:rPr>
              <a:t>Monday: Stories from other cultures</a:t>
            </a:r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C5C8925-2E48-43E9-81E1-2F8167CAC4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2000" y="2279018"/>
            <a:ext cx="5314543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This half term, we are looking at some traditional stories from other cultures.</a:t>
            </a:r>
          </a:p>
          <a:p>
            <a:r>
              <a:rPr lang="en-US">
                <a:cs typeface="Calibri"/>
              </a:rPr>
              <a:t>The first story is called: Mufaro's Beautiful Daughters.</a:t>
            </a:r>
            <a:endParaRPr lang="en-US" dirty="0">
              <a:cs typeface="Calibri"/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id="{9AF80475-2A98-4E15-8044-1ED817219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r="-3" b="14267"/>
          <a:stretch/>
        </p:blipFill>
        <p:spPr>
          <a:xfrm>
            <a:off x="6750141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563733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08ABB-7CC4-4186-A802-FBE0ECB41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4295" y="4522156"/>
            <a:ext cx="5609222" cy="136321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400" dirty="0"/>
              <a:t>The story is thought to be set </a:t>
            </a:r>
            <a:r>
              <a:rPr lang="en-US" sz="3400"/>
              <a:t>in Zimbabwe in Africa. </a:t>
            </a:r>
            <a:endParaRPr lang="en-US" sz="3400" kern="1200">
              <a:latin typeface="+mj-lt"/>
              <a:cs typeface="Calibri Light"/>
            </a:endParaRPr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83FA766D-3260-4E0A-9E7F-A2C93DFF19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46518"/>
            <a:ext cx="4100079" cy="6194580"/>
          </a:xfrm>
          <a:custGeom>
            <a:avLst/>
            <a:gdLst>
              <a:gd name="connsiteX0" fmla="*/ 1002789 w 4100079"/>
              <a:gd name="connsiteY0" fmla="*/ 0 h 6194580"/>
              <a:gd name="connsiteX1" fmla="*/ 4100079 w 4100079"/>
              <a:gd name="connsiteY1" fmla="*/ 3097290 h 6194580"/>
              <a:gd name="connsiteX2" fmla="*/ 1002789 w 4100079"/>
              <a:gd name="connsiteY2" fmla="*/ 6194580 h 6194580"/>
              <a:gd name="connsiteX3" fmla="*/ 81750 w 4100079"/>
              <a:gd name="connsiteY3" fmla="*/ 6055332 h 6194580"/>
              <a:gd name="connsiteX4" fmla="*/ 0 w 4100079"/>
              <a:gd name="connsiteY4" fmla="*/ 6025411 h 6194580"/>
              <a:gd name="connsiteX5" fmla="*/ 0 w 4100079"/>
              <a:gd name="connsiteY5" fmla="*/ 169169 h 6194580"/>
              <a:gd name="connsiteX6" fmla="*/ 81750 w 4100079"/>
              <a:gd name="connsiteY6" fmla="*/ 139248 h 6194580"/>
              <a:gd name="connsiteX7" fmla="*/ 1002789 w 4100079"/>
              <a:gd name="connsiteY7" fmla="*/ 0 h 61945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100079" h="6194580">
                <a:moveTo>
                  <a:pt x="1002789" y="0"/>
                </a:moveTo>
                <a:cubicBezTo>
                  <a:pt x="2713375" y="0"/>
                  <a:pt x="4100079" y="1386704"/>
                  <a:pt x="4100079" y="3097290"/>
                </a:cubicBezTo>
                <a:cubicBezTo>
                  <a:pt x="4100079" y="4807876"/>
                  <a:pt x="2713375" y="6194580"/>
                  <a:pt x="1002789" y="6194580"/>
                </a:cubicBezTo>
                <a:cubicBezTo>
                  <a:pt x="682054" y="6194580"/>
                  <a:pt x="372706" y="6145829"/>
                  <a:pt x="81750" y="6055332"/>
                </a:cubicBezTo>
                <a:lnTo>
                  <a:pt x="0" y="6025411"/>
                </a:lnTo>
                <a:lnTo>
                  <a:pt x="0" y="169169"/>
                </a:lnTo>
                <a:lnTo>
                  <a:pt x="81750" y="139248"/>
                </a:lnTo>
                <a:cubicBezTo>
                  <a:pt x="372706" y="48751"/>
                  <a:pt x="682054" y="0"/>
                  <a:pt x="1002789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id="{9AF80475-2A98-4E15-8044-1ED817219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l="11146" r="7509" b="-2"/>
          <a:stretch/>
        </p:blipFill>
        <p:spPr>
          <a:xfrm>
            <a:off x="20" y="413156"/>
            <a:ext cx="3933420" cy="5861304"/>
          </a:xfrm>
          <a:custGeom>
            <a:avLst/>
            <a:gdLst/>
            <a:ahLst/>
            <a:cxnLst/>
            <a:rect l="l" t="t" r="r" b="b"/>
            <a:pathLst>
              <a:path w="3933440" h="5861304">
                <a:moveTo>
                  <a:pt x="1002788" y="0"/>
                </a:moveTo>
                <a:cubicBezTo>
                  <a:pt x="2621342" y="0"/>
                  <a:pt x="3933440" y="1312098"/>
                  <a:pt x="3933440" y="2930652"/>
                </a:cubicBezTo>
                <a:cubicBezTo>
                  <a:pt x="3933440" y="4549206"/>
                  <a:pt x="2621342" y="5861304"/>
                  <a:pt x="1002788" y="5861304"/>
                </a:cubicBezTo>
                <a:cubicBezTo>
                  <a:pt x="699309" y="5861304"/>
                  <a:pt x="406604" y="5815176"/>
                  <a:pt x="131302" y="5729548"/>
                </a:cubicBezTo>
                <a:lnTo>
                  <a:pt x="0" y="5681491"/>
                </a:lnTo>
                <a:lnTo>
                  <a:pt x="0" y="179814"/>
                </a:lnTo>
                <a:lnTo>
                  <a:pt x="131302" y="131756"/>
                </a:lnTo>
                <a:cubicBezTo>
                  <a:pt x="406604" y="46129"/>
                  <a:pt x="699309" y="0"/>
                  <a:pt x="1002788" y="0"/>
                </a:cubicBezTo>
                <a:close/>
              </a:path>
            </a:pathLst>
          </a:custGeom>
        </p:spPr>
      </p:pic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CB435A06-5FFD-4CF8-BE06-3796EC4200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53543" y="0"/>
            <a:ext cx="3566160" cy="3159748"/>
          </a:xfrm>
          <a:custGeom>
            <a:avLst/>
            <a:gdLst>
              <a:gd name="connsiteX0" fmla="*/ 649888 w 3566160"/>
              <a:gd name="connsiteY0" fmla="*/ 0 h 3159748"/>
              <a:gd name="connsiteX1" fmla="*/ 2916273 w 3566160"/>
              <a:gd name="connsiteY1" fmla="*/ 0 h 3159748"/>
              <a:gd name="connsiteX2" fmla="*/ 2917285 w 3566160"/>
              <a:gd name="connsiteY2" fmla="*/ 757 h 3159748"/>
              <a:gd name="connsiteX3" fmla="*/ 3566160 w 3566160"/>
              <a:gd name="connsiteY3" fmla="*/ 1376668 h 3159748"/>
              <a:gd name="connsiteX4" fmla="*/ 1783080 w 3566160"/>
              <a:gd name="connsiteY4" fmla="*/ 3159748 h 3159748"/>
              <a:gd name="connsiteX5" fmla="*/ 0 w 3566160"/>
              <a:gd name="connsiteY5" fmla="*/ 1376668 h 3159748"/>
              <a:gd name="connsiteX6" fmla="*/ 648876 w 3566160"/>
              <a:gd name="connsiteY6" fmla="*/ 757 h 3159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66160" h="3159748">
                <a:moveTo>
                  <a:pt x="649888" y="0"/>
                </a:moveTo>
                <a:lnTo>
                  <a:pt x="2916273" y="0"/>
                </a:lnTo>
                <a:lnTo>
                  <a:pt x="2917285" y="757"/>
                </a:lnTo>
                <a:cubicBezTo>
                  <a:pt x="3313569" y="327800"/>
                  <a:pt x="3566160" y="822736"/>
                  <a:pt x="3566160" y="1376668"/>
                </a:cubicBezTo>
                <a:cubicBezTo>
                  <a:pt x="3566160" y="2361436"/>
                  <a:pt x="2767848" y="3159748"/>
                  <a:pt x="1783080" y="3159748"/>
                </a:cubicBezTo>
                <a:cubicBezTo>
                  <a:pt x="798312" y="3159748"/>
                  <a:pt x="0" y="2361436"/>
                  <a:pt x="0" y="1376668"/>
                </a:cubicBezTo>
                <a:cubicBezTo>
                  <a:pt x="0" y="822736"/>
                  <a:pt x="252591" y="327800"/>
                  <a:pt x="648876" y="757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12" descr="Map&#10;&#10;Description automatically generated">
            <a:extLst>
              <a:ext uri="{FF2B5EF4-FFF2-40B4-BE49-F238E27FC236}">
                <a16:creationId xmlns:a16="http://schemas.microsoft.com/office/drawing/2014/main" id="{D6D99F42-B505-4C9A-923E-6E675D729DD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l="7467" r="16612" b="1"/>
          <a:stretch/>
        </p:blipFill>
        <p:spPr>
          <a:xfrm>
            <a:off x="4518135" y="10"/>
            <a:ext cx="3236976" cy="2995146"/>
          </a:xfrm>
          <a:custGeom>
            <a:avLst/>
            <a:gdLst/>
            <a:ahLst/>
            <a:cxnLst/>
            <a:rect l="l" t="t" r="r" b="b"/>
            <a:pathLst>
              <a:path w="3236976" h="2995156">
                <a:moveTo>
                  <a:pt x="770517" y="0"/>
                </a:moveTo>
                <a:lnTo>
                  <a:pt x="2466460" y="0"/>
                </a:lnTo>
                <a:lnTo>
                  <a:pt x="2523400" y="34592"/>
                </a:lnTo>
                <a:cubicBezTo>
                  <a:pt x="2953921" y="325446"/>
                  <a:pt x="3236976" y="818002"/>
                  <a:pt x="3236976" y="1376668"/>
                </a:cubicBezTo>
                <a:cubicBezTo>
                  <a:pt x="3236976" y="2270534"/>
                  <a:pt x="2512354" y="2995156"/>
                  <a:pt x="1618488" y="2995156"/>
                </a:cubicBezTo>
                <a:cubicBezTo>
                  <a:pt x="724622" y="2995156"/>
                  <a:pt x="0" y="2270534"/>
                  <a:pt x="0" y="1376668"/>
                </a:cubicBezTo>
                <a:cubicBezTo>
                  <a:pt x="0" y="818002"/>
                  <a:pt x="283056" y="325446"/>
                  <a:pt x="713576" y="34592"/>
                </a:cubicBezTo>
                <a:close/>
              </a:path>
            </a:pathLst>
          </a:custGeom>
        </p:spPr>
      </p:pic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5E10DA6E-C3FF-4539-BF84-4775BB7EC4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04396" y="2042"/>
            <a:ext cx="3387604" cy="4183848"/>
          </a:xfrm>
          <a:custGeom>
            <a:avLst/>
            <a:gdLst>
              <a:gd name="connsiteX0" fmla="*/ 420128 w 3387604"/>
              <a:gd name="connsiteY0" fmla="*/ 0 h 4183848"/>
              <a:gd name="connsiteX1" fmla="*/ 3387604 w 3387604"/>
              <a:gd name="connsiteY1" fmla="*/ 0 h 4183848"/>
              <a:gd name="connsiteX2" fmla="*/ 3387604 w 3387604"/>
              <a:gd name="connsiteY2" fmla="*/ 4101530 h 4183848"/>
              <a:gd name="connsiteX3" fmla="*/ 3283372 w 3387604"/>
              <a:gd name="connsiteY3" fmla="*/ 4128330 h 4183848"/>
              <a:gd name="connsiteX4" fmla="*/ 2732648 w 3387604"/>
              <a:gd name="connsiteY4" fmla="*/ 4183848 h 4183848"/>
              <a:gd name="connsiteX5" fmla="*/ 0 w 3387604"/>
              <a:gd name="connsiteY5" fmla="*/ 1451200 h 4183848"/>
              <a:gd name="connsiteX6" fmla="*/ 329816 w 3387604"/>
              <a:gd name="connsiteY6" fmla="*/ 148658 h 4183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87604" h="4183848">
                <a:moveTo>
                  <a:pt x="420128" y="0"/>
                </a:moveTo>
                <a:lnTo>
                  <a:pt x="3387604" y="0"/>
                </a:lnTo>
                <a:lnTo>
                  <a:pt x="3387604" y="4101530"/>
                </a:lnTo>
                <a:lnTo>
                  <a:pt x="3283372" y="4128330"/>
                </a:lnTo>
                <a:cubicBezTo>
                  <a:pt x="3105483" y="4164732"/>
                  <a:pt x="2921298" y="4183848"/>
                  <a:pt x="2732648" y="4183848"/>
                </a:cubicBezTo>
                <a:cubicBezTo>
                  <a:pt x="1223448" y="4183848"/>
                  <a:pt x="0" y="2960400"/>
                  <a:pt x="0" y="1451200"/>
                </a:cubicBezTo>
                <a:cubicBezTo>
                  <a:pt x="0" y="979575"/>
                  <a:pt x="119477" y="535856"/>
                  <a:pt x="329816" y="148658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3" descr="Map&#10;&#10;Description automatically generated">
            <a:extLst>
              <a:ext uri="{FF2B5EF4-FFF2-40B4-BE49-F238E27FC236}">
                <a16:creationId xmlns:a16="http://schemas.microsoft.com/office/drawing/2014/main" id="{87615233-A054-41A7-8C7A-DBE92A6E0B1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470" r="12526" b="3"/>
          <a:stretch/>
        </p:blipFill>
        <p:spPr>
          <a:xfrm>
            <a:off x="8967592" y="2042"/>
            <a:ext cx="3224421" cy="4020664"/>
          </a:xfrm>
          <a:custGeom>
            <a:avLst/>
            <a:gdLst/>
            <a:ahLst/>
            <a:cxnLst/>
            <a:rect l="l" t="t" r="r" b="b"/>
            <a:pathLst>
              <a:path w="3224421" h="4020664">
                <a:moveTo>
                  <a:pt x="449733" y="0"/>
                </a:moveTo>
                <a:lnTo>
                  <a:pt x="3224421" y="0"/>
                </a:lnTo>
                <a:lnTo>
                  <a:pt x="3224421" y="3933205"/>
                </a:lnTo>
                <a:lnTo>
                  <a:pt x="3087301" y="3968462"/>
                </a:lnTo>
                <a:cubicBezTo>
                  <a:pt x="2920035" y="4002689"/>
                  <a:pt x="2746849" y="4020664"/>
                  <a:pt x="2569464" y="4020664"/>
                </a:cubicBezTo>
                <a:cubicBezTo>
                  <a:pt x="1150388" y="4020664"/>
                  <a:pt x="0" y="2870276"/>
                  <a:pt x="0" y="1451200"/>
                </a:cubicBezTo>
                <a:cubicBezTo>
                  <a:pt x="0" y="919047"/>
                  <a:pt x="161773" y="424677"/>
                  <a:pt x="438824" y="14588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2346061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42">
            <a:extLst>
              <a:ext uri="{FF2B5EF4-FFF2-40B4-BE49-F238E27FC236}">
                <a16:creationId xmlns:a16="http://schemas.microsoft.com/office/drawing/2014/main" id="{8ABFE404-8D65-4573-A3EF-6DF477936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pic>
        <p:nvPicPr>
          <p:cNvPr id="5" name="Picture 5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id="{9AF80475-2A98-4E15-8044-1ED817219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r="-3" b="10065"/>
          <a:stretch/>
        </p:blipFill>
        <p:spPr>
          <a:xfrm>
            <a:off x="673749" y="370320"/>
            <a:ext cx="3716238" cy="4051011"/>
          </a:xfrm>
          <a:prstGeom prst="rect">
            <a:avLst/>
          </a:prstGeom>
        </p:spPr>
      </p:pic>
      <p:pic>
        <p:nvPicPr>
          <p:cNvPr id="3" name="Picture 3" descr="Map&#10;&#10;Description automatically generated">
            <a:extLst>
              <a:ext uri="{FF2B5EF4-FFF2-40B4-BE49-F238E27FC236}">
                <a16:creationId xmlns:a16="http://schemas.microsoft.com/office/drawing/2014/main" id="{87615233-A054-41A7-8C7A-DBE92A6E0B1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0505" b="20508"/>
          <a:stretch/>
        </p:blipFill>
        <p:spPr>
          <a:xfrm>
            <a:off x="4719344" y="370320"/>
            <a:ext cx="6798905" cy="4051011"/>
          </a:xfrm>
          <a:prstGeom prst="rect">
            <a:avLst/>
          </a:prstGeom>
        </p:spPr>
      </p:pic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AF5191F1-A1C8-4AEE-8007-DF304E42B1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547363" y="4750763"/>
            <a:ext cx="0" cy="137160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5E3FA38-D365-4110-A404-A165D9B25E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93019" y="4610244"/>
            <a:ext cx="6725232" cy="17145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400" dirty="0">
                <a:cs typeface="Calibri"/>
              </a:rPr>
              <a:t>It is thought the story is based on an ancient walled city called Great Zimbabwe. It was a main trading </a:t>
            </a:r>
            <a:r>
              <a:rPr lang="en-US" sz="2400" dirty="0" err="1">
                <a:cs typeface="Calibri"/>
              </a:rPr>
              <a:t>centre</a:t>
            </a:r>
            <a:r>
              <a:rPr lang="en-US" sz="2400" dirty="0">
                <a:cs typeface="Calibri"/>
              </a:rPr>
              <a:t> of the Shona people in the 1400s. </a:t>
            </a:r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32706095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08ABB-7CC4-4186-A802-FBE0ECB41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91536" y="803325"/>
            <a:ext cx="6358371" cy="132556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3000" dirty="0">
                <a:latin typeface="30"/>
              </a:rPr>
              <a:t>The names in the story come from the Shona language. Let's practise </a:t>
            </a:r>
            <a:r>
              <a:rPr lang="en-US" sz="3000">
                <a:latin typeface="30"/>
              </a:rPr>
              <a:t>these pronounciations </a:t>
            </a:r>
            <a:r>
              <a:rPr lang="en-US" sz="3000" dirty="0">
                <a:latin typeface="30"/>
              </a:rPr>
              <a:t>together.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id="{9AF80475-2A98-4E15-8044-1ED817219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r="-3" b="14267"/>
          <a:stretch/>
        </p:blipFill>
        <p:spPr>
          <a:xfrm>
            <a:off x="2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C8658D-1C82-4737-BA0B-36B16B650A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91535" y="2915758"/>
            <a:ext cx="6222679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>
                <a:latin typeface="32"/>
              </a:rPr>
              <a:t>Mufaro – moo-FAR-oh</a:t>
            </a:r>
            <a:endParaRPr lang="en-US" sz="4000">
              <a:latin typeface="32"/>
              <a:cs typeface="Calibri"/>
            </a:endParaRPr>
          </a:p>
          <a:p>
            <a:r>
              <a:rPr lang="en-US" sz="4000">
                <a:latin typeface="32"/>
                <a:cs typeface="Calibri"/>
              </a:rPr>
              <a:t>Nyasha – nee-AH-sha</a:t>
            </a:r>
          </a:p>
          <a:p>
            <a:r>
              <a:rPr lang="en-US" sz="4000">
                <a:latin typeface="32"/>
                <a:cs typeface="Calibri"/>
              </a:rPr>
              <a:t>Manyara – mahn-YAR-ah</a:t>
            </a:r>
          </a:p>
          <a:p>
            <a:r>
              <a:rPr lang="en-US" sz="4000">
                <a:latin typeface="32"/>
                <a:cs typeface="Calibri"/>
              </a:rPr>
              <a:t>Nyoka –nee-YO-kah</a:t>
            </a:r>
            <a:endParaRPr lang="en-US" sz="4000" dirty="0">
              <a:latin typeface="32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976510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08ABB-7CC4-4186-A802-FBE0ECB41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4330" y="803325"/>
            <a:ext cx="5314536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First Impressions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id="{9AF80475-2A98-4E15-8044-1ED817219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r="-3" b="14267"/>
          <a:stretch/>
        </p:blipFill>
        <p:spPr>
          <a:xfrm>
            <a:off x="2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C8658D-1C82-4737-BA0B-36B16B650A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34329" y="2279018"/>
            <a:ext cx="5314543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What do you think the book might be about?</a:t>
            </a:r>
            <a:endParaRPr lang="en-US">
              <a:cs typeface="Calibri"/>
            </a:endParaRPr>
          </a:p>
          <a:p>
            <a:r>
              <a:rPr lang="en-US"/>
              <a:t>The title says 2 daughters so why do you think only one is on the front cover?</a:t>
            </a:r>
            <a:endParaRPr lang="en-US">
              <a:cs typeface="Calibri"/>
            </a:endParaRPr>
          </a:p>
          <a:p>
            <a:r>
              <a:rPr lang="en-US"/>
              <a:t>What do you think the author means by 'beautiful'?</a:t>
            </a:r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440230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08ABB-7CC4-4186-A802-FBE0ECB41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4330" y="803325"/>
            <a:ext cx="5314536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Today we'd like you to listen to the story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id="{9AF80475-2A98-4E15-8044-1ED817219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r="-3" b="14267"/>
          <a:stretch/>
        </p:blipFill>
        <p:spPr>
          <a:xfrm>
            <a:off x="2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C8658D-1C82-4737-BA0B-36B16B650A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34329" y="2279018"/>
            <a:ext cx="5314543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/>
            <a:endParaRPr lang="en-US" sz="1800"/>
          </a:p>
          <a:p>
            <a:r>
              <a:rPr lang="en-US" sz="4000" dirty="0">
                <a:hlinkClick r:id="rId3"/>
              </a:rPr>
              <a:t>Mufaro's Beautiful Daughters - Read Aloud - YouTube</a:t>
            </a:r>
            <a:endParaRPr lang="en-US" sz="4000" dirty="0"/>
          </a:p>
          <a:p>
            <a:endParaRPr lang="en-US" sz="1800"/>
          </a:p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560062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08ABB-7CC4-4186-A802-FBE0ECB41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2413" y="1753215"/>
            <a:ext cx="6253987" cy="132556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2800" dirty="0"/>
              <a:t>As you are listening consider:</a:t>
            </a:r>
            <a:br>
              <a:rPr lang="en-US" sz="2800" dirty="0"/>
            </a:br>
            <a:br>
              <a:rPr lang="en-US" sz="2800" dirty="0"/>
            </a:br>
            <a:r>
              <a:rPr lang="en-US" sz="2800" dirty="0">
                <a:cs typeface="Calibri Light"/>
              </a:rPr>
              <a:t>Any vocabulary you may need to look up.</a:t>
            </a:r>
            <a:br>
              <a:rPr lang="en-US" sz="2800" dirty="0">
                <a:cs typeface="Calibri Light"/>
              </a:rPr>
            </a:br>
            <a:br>
              <a:rPr lang="en-US" sz="2800" dirty="0"/>
            </a:br>
            <a:r>
              <a:rPr lang="en-US" sz="2800">
                <a:cs typeface="Calibri Light"/>
              </a:rPr>
              <a:t>Characters – Who is good and who is </a:t>
            </a:r>
            <a:r>
              <a:rPr lang="en-US" sz="2800" dirty="0">
                <a:cs typeface="Calibri Light"/>
              </a:rPr>
              <a:t>bad?</a:t>
            </a:r>
            <a:br>
              <a:rPr lang="en-US" sz="2800" dirty="0">
                <a:cs typeface="Calibri Light"/>
              </a:rPr>
            </a:br>
            <a:br>
              <a:rPr lang="en-US" sz="2800" dirty="0">
                <a:cs typeface="Calibri Light"/>
              </a:rPr>
            </a:br>
            <a:r>
              <a:rPr lang="en-US" sz="2800" dirty="0">
                <a:cs typeface="Calibri Light"/>
              </a:rPr>
              <a:t>Similarities and differences with other stories you know.</a:t>
            </a:r>
            <a:endParaRPr lang="en-US">
              <a:cs typeface="Calibri Light" panose="020F0302020204030204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id="{9AF80475-2A98-4E15-8044-1ED817219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r="-3" b="14267"/>
          <a:stretch/>
        </p:blipFill>
        <p:spPr>
          <a:xfrm>
            <a:off x="2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C8658D-1C82-4737-BA0B-36B16B650A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34329" y="4794661"/>
            <a:ext cx="4562982" cy="230077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/>
            <a:endParaRPr lang="en-US" sz="1800"/>
          </a:p>
          <a:p>
            <a:pPr marL="0" indent="0">
              <a:buNone/>
            </a:pPr>
            <a:r>
              <a:rPr lang="en-US" sz="3200" dirty="0">
                <a:hlinkClick r:id="rId3"/>
              </a:rPr>
              <a:t>Mufaro's Beautiful Daughters - Read Aloud - YouTube</a:t>
            </a:r>
            <a:endParaRPr lang="en-US" sz="3200" dirty="0">
              <a:cs typeface="Calibri" panose="020F0502020204030204"/>
            </a:endParaRPr>
          </a:p>
          <a:p>
            <a:endParaRPr lang="en-US" sz="1800"/>
          </a:p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0578438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42622293661974FB20AA90322482FE1" ma:contentTypeVersion="2" ma:contentTypeDescription="Create a new document." ma:contentTypeScope="" ma:versionID="79cd1336169131ddb6d171e51a051761">
  <xsd:schema xmlns:xsd="http://www.w3.org/2001/XMLSchema" xmlns:xs="http://www.w3.org/2001/XMLSchema" xmlns:p="http://schemas.microsoft.com/office/2006/metadata/properties" xmlns:ns2="b8bd8dc6-9871-4a28-81af-0771a1963dcc" targetNamespace="http://schemas.microsoft.com/office/2006/metadata/properties" ma:root="true" ma:fieldsID="847d55afe67e2ed63a839d79d6cabd67" ns2:_="">
    <xsd:import namespace="b8bd8dc6-9871-4a28-81af-0771a1963dc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bd8dc6-9871-4a28-81af-0771a1963dc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C932014-AB53-4982-9C50-A164C6E10E5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EFA5A10-39D3-42B6-8AC4-276B2875B7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8bd8dc6-9871-4a28-81af-0771a1963d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5C52FC2-C223-4DEA-AAC6-DDAF19D1D2E9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What other countries have you visited and what have you learnt about their cultures?</vt:lpstr>
      <vt:lpstr>Monday: Stories from other cultures</vt:lpstr>
      <vt:lpstr>The story is thought to be set in Zimbabwe in Africa. </vt:lpstr>
      <vt:lpstr>PowerPoint Presentation</vt:lpstr>
      <vt:lpstr>The names in the story come from the Shona language. Let's practise these pronounciations together.</vt:lpstr>
      <vt:lpstr>First Impressions</vt:lpstr>
      <vt:lpstr>Today we'd like you to listen to the story</vt:lpstr>
      <vt:lpstr>As you are listening consider:  Any vocabulary you may need to look up.  Characters – Who is good and who is bad?  Similarities and differences with other stories you know.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102</cp:revision>
  <dcterms:created xsi:type="dcterms:W3CDTF">2021-02-12T10:36:50Z</dcterms:created>
  <dcterms:modified xsi:type="dcterms:W3CDTF">2021-02-18T21:18:29Z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0x010100B42622293661974FB20AA90322482FE1</vt:lpwstr>
  </property>
</Properties>
</file>