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94" r:id="rId2"/>
    <p:sldId id="299" r:id="rId3"/>
    <p:sldId id="279" r:id="rId4"/>
    <p:sldId id="307" r:id="rId5"/>
    <p:sldId id="308" r:id="rId6"/>
    <p:sldId id="309" r:id="rId7"/>
    <p:sldId id="310" r:id="rId8"/>
    <p:sldId id="311" r:id="rId9"/>
    <p:sldId id="312" r:id="rId10"/>
    <p:sldId id="313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Md" panose="02000603050000020003" charset="0"/>
      <p:regular r:id="rId17"/>
    </p:embeddedFont>
    <p:embeddedFont>
      <p:font typeface="Sassoon Infant Rg" panose="02000503030000020003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0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1770"/>
    <a:srgbClr val="5495D0"/>
    <a:srgbClr val="B4DE86"/>
    <a:srgbClr val="F29548"/>
    <a:srgbClr val="EFDF6B"/>
    <a:srgbClr val="EFEA7D"/>
    <a:srgbClr val="7ED5EA"/>
    <a:srgbClr val="F3A0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30936A-5ECE-DC5D-0406-D7937F198F71}" v="278" dt="2021-02-09T10:55:14.0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5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584" y="108"/>
      </p:cViewPr>
      <p:guideLst>
        <p:guide orient="horz" pos="2500"/>
        <p:guide pos="2880"/>
        <p:guide pos="317"/>
        <p:guide orient="horz" pos="3974"/>
        <p:guide pos="5397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1430936A-5ECE-DC5D-0406-D7937F198F71}"/>
    <pc:docChg chg="delSld modSld">
      <pc:chgData name="Julie Lawson" userId="S::julie.lawson@bramhopeprimaryschool.co.uk::f4fdd5c5-2a5c-4cbb-b41e-960cdf5dabd8" providerId="AD" clId="Web-{1430936A-5ECE-DC5D-0406-D7937F198F71}" dt="2021-02-09T10:55:09.958" v="158" actId="20577"/>
      <pc:docMkLst>
        <pc:docMk/>
      </pc:docMkLst>
      <pc:sldChg chg="del">
        <pc:chgData name="Julie Lawson" userId="S::julie.lawson@bramhopeprimaryschool.co.uk::f4fdd5c5-2a5c-4cbb-b41e-960cdf5dabd8" providerId="AD" clId="Web-{1430936A-5ECE-DC5D-0406-D7937F198F71}" dt="2021-02-09T09:59:35.105" v="0"/>
        <pc:sldMkLst>
          <pc:docMk/>
          <pc:sldMk cId="0" sldId="261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59.431" v="114"/>
        <pc:sldMkLst>
          <pc:docMk/>
          <pc:sldMk cId="0" sldId="268"/>
        </pc:sldMkLst>
      </pc:sldChg>
      <pc:sldChg chg="modSp">
        <pc:chgData name="Julie Lawson" userId="S::julie.lawson@bramhopeprimaryschool.co.uk::f4fdd5c5-2a5c-4cbb-b41e-960cdf5dabd8" providerId="AD" clId="Web-{1430936A-5ECE-DC5D-0406-D7937F198F71}" dt="2021-02-09T09:59:59.403" v="21" actId="20577"/>
        <pc:sldMkLst>
          <pc:docMk/>
          <pc:sldMk cId="0" sldId="294"/>
        </pc:sldMkLst>
        <pc:spChg chg="mod">
          <ac:chgData name="Julie Lawson" userId="S::julie.lawson@bramhopeprimaryschool.co.uk::f4fdd5c5-2a5c-4cbb-b41e-960cdf5dabd8" providerId="AD" clId="Web-{1430936A-5ECE-DC5D-0406-D7937F198F71}" dt="2021-02-09T09:59:59.403" v="21" actId="20577"/>
          <ac:spMkLst>
            <pc:docMk/>
            <pc:sldMk cId="0" sldId="294"/>
            <ac:spMk id="10" creationId="{1F529155-346A-473D-B674-F89E10D7481D}"/>
          </ac:spMkLst>
        </pc:spChg>
      </pc:sldChg>
      <pc:sldChg chg="del">
        <pc:chgData name="Julie Lawson" userId="S::julie.lawson@bramhopeprimaryschool.co.uk::f4fdd5c5-2a5c-4cbb-b41e-960cdf5dabd8" providerId="AD" clId="Web-{1430936A-5ECE-DC5D-0406-D7937F198F71}" dt="2021-02-09T10:00:05.356" v="22"/>
        <pc:sldMkLst>
          <pc:docMk/>
          <pc:sldMk cId="0" sldId="295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03:59.783" v="23"/>
        <pc:sldMkLst>
          <pc:docMk/>
          <pc:sldMk cId="0" sldId="300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7:39.084" v="24"/>
        <pc:sldMkLst>
          <pc:docMk/>
          <pc:sldMk cId="0" sldId="301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8:58.851" v="103"/>
        <pc:sldMkLst>
          <pc:docMk/>
          <pc:sldMk cId="0" sldId="302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02.571" v="107"/>
        <pc:sldMkLst>
          <pc:docMk/>
          <pc:sldMk cId="0" sldId="303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07.351" v="110"/>
        <pc:sldMkLst>
          <pc:docMk/>
          <pc:sldMk cId="0" sldId="304"/>
        </pc:sldMkLst>
      </pc:sldChg>
      <pc:sldChg chg="delSp modSp">
        <pc:chgData name="Julie Lawson" userId="S::julie.lawson@bramhopeprimaryschool.co.uk::f4fdd5c5-2a5c-4cbb-b41e-960cdf5dabd8" providerId="AD" clId="Web-{1430936A-5ECE-DC5D-0406-D7937F198F71}" dt="2021-02-09T10:55:09.958" v="158" actId="20577"/>
        <pc:sldMkLst>
          <pc:docMk/>
          <pc:sldMk cId="0" sldId="313"/>
        </pc:sldMkLst>
        <pc:spChg chg="mod">
          <ac:chgData name="Julie Lawson" userId="S::julie.lawson@bramhopeprimaryschool.co.uk::f4fdd5c5-2a5c-4cbb-b41e-960cdf5dabd8" providerId="AD" clId="Web-{1430936A-5ECE-DC5D-0406-D7937F198F71}" dt="2021-02-09T10:55:09.958" v="158" actId="20577"/>
          <ac:spMkLst>
            <pc:docMk/>
            <pc:sldMk cId="0" sldId="313"/>
            <ac:spMk id="26629" creationId="{31B4C2A0-54C0-4BC5-BE56-5096F281FA46}"/>
          </ac:spMkLst>
        </pc:spChg>
        <pc:picChg chg="del mod">
          <ac:chgData name="Julie Lawson" userId="S::julie.lawson@bramhopeprimaryschool.co.uk::f4fdd5c5-2a5c-4cbb-b41e-960cdf5dabd8" providerId="AD" clId="Web-{1430936A-5ECE-DC5D-0406-D7937F198F71}" dt="2021-02-09T10:18:19.475" v="58"/>
          <ac:picMkLst>
            <pc:docMk/>
            <pc:sldMk cId="0" sldId="313"/>
            <ac:picMk id="20485" creationId="{E3AE5DB7-DCCB-4CCE-AD00-54C180EC2658}"/>
          </ac:picMkLst>
        </pc:picChg>
        <pc:picChg chg="del mod">
          <ac:chgData name="Julie Lawson" userId="S::julie.lawson@bramhopeprimaryschool.co.uk::f4fdd5c5-2a5c-4cbb-b41e-960cdf5dabd8" providerId="AD" clId="Web-{1430936A-5ECE-DC5D-0406-D7937F198F71}" dt="2021-02-09T10:18:18.913" v="57"/>
          <ac:picMkLst>
            <pc:docMk/>
            <pc:sldMk cId="0" sldId="313"/>
            <ac:picMk id="20486" creationId="{4588F33A-8FD7-4C53-89FF-4AEF08987075}"/>
          </ac:picMkLst>
        </pc:picChg>
        <pc:picChg chg="del mod">
          <ac:chgData name="Julie Lawson" userId="S::julie.lawson@bramhopeprimaryschool.co.uk::f4fdd5c5-2a5c-4cbb-b41e-960cdf5dabd8" providerId="AD" clId="Web-{1430936A-5ECE-DC5D-0406-D7937F198F71}" dt="2021-02-09T10:18:20.147" v="59"/>
          <ac:picMkLst>
            <pc:docMk/>
            <pc:sldMk cId="0" sldId="313"/>
            <ac:picMk id="20487" creationId="{581F149F-63DF-45AB-A8ED-7BD0300DE376}"/>
          </ac:picMkLst>
        </pc:picChg>
      </pc:sldChg>
      <pc:sldChg chg="del">
        <pc:chgData name="Julie Lawson" userId="S::julie.lawson@bramhopeprimaryschool.co.uk::f4fdd5c5-2a5c-4cbb-b41e-960cdf5dabd8" providerId="AD" clId="Web-{1430936A-5ECE-DC5D-0406-D7937F198F71}" dt="2021-02-09T10:19:00.336" v="104"/>
        <pc:sldMkLst>
          <pc:docMk/>
          <pc:sldMk cId="0" sldId="314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01.320" v="105"/>
        <pc:sldMkLst>
          <pc:docMk/>
          <pc:sldMk cId="0" sldId="315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02.008" v="106"/>
        <pc:sldMkLst>
          <pc:docMk/>
          <pc:sldMk cId="0" sldId="316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03.758" v="108"/>
        <pc:sldMkLst>
          <pc:docMk/>
          <pc:sldMk cId="0" sldId="317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05.773" v="109"/>
        <pc:sldMkLst>
          <pc:docMk/>
          <pc:sldMk cId="0" sldId="318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57.353" v="111"/>
        <pc:sldMkLst>
          <pc:docMk/>
          <pc:sldMk cId="0" sldId="319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58.212" v="112"/>
        <pc:sldMkLst>
          <pc:docMk/>
          <pc:sldMk cId="0" sldId="320"/>
        </pc:sldMkLst>
      </pc:sldChg>
      <pc:sldChg chg="del">
        <pc:chgData name="Julie Lawson" userId="S::julie.lawson@bramhopeprimaryschool.co.uk::f4fdd5c5-2a5c-4cbb-b41e-960cdf5dabd8" providerId="AD" clId="Web-{1430936A-5ECE-DC5D-0406-D7937F198F71}" dt="2021-02-09T10:19:58.775" v="113"/>
        <pc:sldMkLst>
          <pc:docMk/>
          <pc:sldMk cId="0" sldId="32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B5289B-3B73-4CF4-A8C3-BA6971DA711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311351-4AF1-4499-BC64-9B0487AB7FE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20CBF73-36F9-42A1-B620-7467280A26BE}" type="datetimeFigureOut">
              <a:rPr lang="en-GB"/>
              <a:pPr>
                <a:defRPr/>
              </a:pPr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9DB86B-EBBC-4544-8470-3AAF53F7D5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74D0B2-1E74-436F-80EE-325A381BB3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5B03D2CD-BF99-4A21-A96D-3E4B4173856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E79E17E-AFBC-4766-AB25-5868E8AD8B9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A594064E-E90F-4115-BEA0-2860F4257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34962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CFD6386-04C1-4489-9301-A075A4841E9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F19B285-54B1-48CB-A8D6-7B4661137A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9590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158C841B-F4EA-414C-A59D-A29507CC5D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425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9531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5772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C35E6703-029E-47B0-A8F4-812D678C0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406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F6FAE98-B70B-43C7-A9B1-F2BC73B9CC0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2402640-4CE3-4E62-B959-0A78A7A5A80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1" r:id="rId4"/>
    <p:sldLayoutId id="2147483802" r:id="rId5"/>
    <p:sldLayoutId id="21474838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348118D-A396-47E1-9F6B-5A5FBFFE0C31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itle 7">
            <a:extLst>
              <a:ext uri="{FF2B5EF4-FFF2-40B4-BE49-F238E27FC236}">
                <a16:creationId xmlns:a16="http://schemas.microsoft.com/office/drawing/2014/main" id="{1F529155-346A-473D-B674-F89E10D74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82613"/>
            <a:ext cx="7886700" cy="1325562"/>
          </a:xfrm>
        </p:spPr>
        <p:txBody>
          <a:bodyPr lIns="0" tIns="0" rIns="0" bIns="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5400" dirty="0">
                <a:solidFill>
                  <a:schemeClr val="tx1"/>
                </a:solidFill>
                <a:latin typeface="+mn-lt"/>
              </a:rPr>
              <a:t>LC: Can I identify and use determiners?</a:t>
            </a:r>
            <a:endParaRPr lang="en-US" dirty="0"/>
          </a:p>
        </p:txBody>
      </p:sp>
      <p:pic>
        <p:nvPicPr>
          <p:cNvPr id="8196" name="Twinkl Logo">
            <a:extLst>
              <a:ext uri="{FF2B5EF4-FFF2-40B4-BE49-F238E27FC236}">
                <a16:creationId xmlns:a16="http://schemas.microsoft.com/office/drawing/2014/main" id="{13EAD602-B4BB-4853-9BA7-14055AF32A2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1E7A4F5-41F6-4434-A793-FDA7D12F6E13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CFCDF78-479C-4B48-984E-378A1369C591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244" name="Title 1">
            <a:extLst>
              <a:ext uri="{FF2B5EF4-FFF2-40B4-BE49-F238E27FC236}">
                <a16:creationId xmlns:a16="http://schemas.microsoft.com/office/drawing/2014/main" id="{480DB577-ADF4-4F14-A1C0-C6BFAB04DA5C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0245" name="Title 1">
            <a:extLst>
              <a:ext uri="{FF2B5EF4-FFF2-40B4-BE49-F238E27FC236}">
                <a16:creationId xmlns:a16="http://schemas.microsoft.com/office/drawing/2014/main" id="{2C068A02-836B-4044-A5CC-06A1C55631FC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0246" name="Content Placeholder 15">
            <a:extLst>
              <a:ext uri="{FF2B5EF4-FFF2-40B4-BE49-F238E27FC236}">
                <a16:creationId xmlns:a16="http://schemas.microsoft.com/office/drawing/2014/main" id="{C44CD97B-F5CF-44C1-BE7C-4B2EAEC48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and use determiners.</a:t>
            </a:r>
          </a:p>
        </p:txBody>
      </p:sp>
      <p:sp>
        <p:nvSpPr>
          <p:cNvPr id="10247" name="Content Placeholder 15">
            <a:extLst>
              <a:ext uri="{FF2B5EF4-FFF2-40B4-BE49-F238E27FC236}">
                <a16:creationId xmlns:a16="http://schemas.microsoft.com/office/drawing/2014/main" id="{AC06D5F4-7896-49D8-A9E4-26606737F5BE}"/>
              </a:ext>
            </a:extLst>
          </p:cNvPr>
          <p:cNvSpPr txBox="1">
            <a:spLocks/>
          </p:cNvSpPr>
          <p:nvPr/>
        </p:nvSpPr>
        <p:spPr bwMode="auto">
          <a:xfrm>
            <a:off x="695325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explain what a determiner is.</a:t>
            </a:r>
          </a:p>
          <a:p>
            <a:pPr eaLnBrk="1" hangingPunct="1"/>
            <a:r>
              <a:rPr lang="en-GB" altLang="en-US"/>
              <a:t>I can identify determiners.</a:t>
            </a:r>
          </a:p>
          <a:p>
            <a:pPr eaLnBrk="1" hangingPunct="1"/>
            <a:r>
              <a:rPr lang="en-GB" altLang="en-US"/>
              <a:t>I can explain where a determiner belongs in a sentence.</a:t>
            </a:r>
          </a:p>
          <a:p>
            <a:pPr eaLnBrk="1" hangingPunct="1"/>
            <a:r>
              <a:rPr lang="en-GB" altLang="en-US"/>
              <a:t>I can explain that there are different types of determiners. </a:t>
            </a:r>
          </a:p>
          <a:p>
            <a:pPr eaLnBrk="1" hangingPunct="1"/>
            <a:r>
              <a:rPr lang="en-GB" altLang="en-US"/>
              <a:t>I can include determiners in my own writing.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E753382-B2EB-445D-856D-9702D00BC244}"/>
              </a:ext>
            </a:extLst>
          </p:cNvPr>
          <p:cNvSpPr/>
          <p:nvPr/>
        </p:nvSpPr>
        <p:spPr>
          <a:xfrm>
            <a:off x="4645025" y="2660650"/>
            <a:ext cx="1798638" cy="3432175"/>
          </a:xfrm>
          <a:prstGeom prst="rect">
            <a:avLst/>
          </a:prstGeom>
          <a:solidFill>
            <a:srgbClr val="5495D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5E543C-934E-47DB-BC84-6A24EA261C9B}"/>
              </a:ext>
            </a:extLst>
          </p:cNvPr>
          <p:cNvSpPr/>
          <p:nvPr/>
        </p:nvSpPr>
        <p:spPr>
          <a:xfrm>
            <a:off x="2700338" y="2660650"/>
            <a:ext cx="1798637" cy="3432175"/>
          </a:xfrm>
          <a:prstGeom prst="rect">
            <a:avLst/>
          </a:prstGeom>
          <a:solidFill>
            <a:srgbClr val="5495D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F15F9114-9315-4A34-8CBA-3315EBB69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9525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Understanding Determiners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D928AF-4D03-49C3-A81D-A4953C1B1491}"/>
              </a:ext>
            </a:extLst>
          </p:cNvPr>
          <p:cNvSpPr/>
          <p:nvPr/>
        </p:nvSpPr>
        <p:spPr>
          <a:xfrm>
            <a:off x="755650" y="1384300"/>
            <a:ext cx="7632700" cy="1128713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98B1CCE-FE7F-456C-86F0-33A5FC458370}"/>
              </a:ext>
            </a:extLst>
          </p:cNvPr>
          <p:cNvSpPr/>
          <p:nvPr/>
        </p:nvSpPr>
        <p:spPr>
          <a:xfrm>
            <a:off x="755650" y="1384300"/>
            <a:ext cx="7632700" cy="11287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+mj-lt"/>
              </a:rPr>
              <a:t>Nouns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Nouns are often known as ‘naming words’ because they name people, places, objects and ideas.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99E0A1-5F2F-4C80-BE7D-9064AACF54AE}"/>
              </a:ext>
            </a:extLst>
          </p:cNvPr>
          <p:cNvSpPr/>
          <p:nvPr/>
        </p:nvSpPr>
        <p:spPr>
          <a:xfrm>
            <a:off x="755650" y="2660650"/>
            <a:ext cx="1798638" cy="3432175"/>
          </a:xfrm>
          <a:prstGeom prst="rect">
            <a:avLst/>
          </a:prstGeom>
          <a:solidFill>
            <a:srgbClr val="5495D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6" name="Picture 3">
            <a:extLst>
              <a:ext uri="{FF2B5EF4-FFF2-40B4-BE49-F238E27FC236}">
                <a16:creationId xmlns:a16="http://schemas.microsoft.com/office/drawing/2014/main" id="{1AF44B55-68D9-4B77-89D1-CC33C2A8C2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60"/>
          <a:stretch>
            <a:fillRect/>
          </a:stretch>
        </p:blipFill>
        <p:spPr bwMode="auto">
          <a:xfrm>
            <a:off x="830263" y="2973388"/>
            <a:ext cx="1668462" cy="207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915C653-A1AD-4AB1-B826-FC9E3C492609}"/>
              </a:ext>
            </a:extLst>
          </p:cNvPr>
          <p:cNvSpPr/>
          <p:nvPr/>
        </p:nvSpPr>
        <p:spPr>
          <a:xfrm>
            <a:off x="755650" y="5140325"/>
            <a:ext cx="1798638" cy="952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Person: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Grandpa</a:t>
            </a:r>
          </a:p>
        </p:txBody>
      </p:sp>
      <p:pic>
        <p:nvPicPr>
          <p:cNvPr id="12298" name="Picture 5">
            <a:extLst>
              <a:ext uri="{FF2B5EF4-FFF2-40B4-BE49-F238E27FC236}">
                <a16:creationId xmlns:a16="http://schemas.microsoft.com/office/drawing/2014/main" id="{646BA186-7A06-45EC-BCDB-E5BCAB2A9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74"/>
          <a:stretch>
            <a:fillRect/>
          </a:stretch>
        </p:blipFill>
        <p:spPr bwMode="auto">
          <a:xfrm>
            <a:off x="2351088" y="2840038"/>
            <a:ext cx="229393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1AC3C7D-63B8-423D-AF6C-E70580B64B71}"/>
              </a:ext>
            </a:extLst>
          </p:cNvPr>
          <p:cNvSpPr/>
          <p:nvPr/>
        </p:nvSpPr>
        <p:spPr>
          <a:xfrm>
            <a:off x="2700338" y="5140325"/>
            <a:ext cx="1798637" cy="952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Idea: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excitement</a:t>
            </a:r>
          </a:p>
        </p:txBody>
      </p:sp>
      <p:pic>
        <p:nvPicPr>
          <p:cNvPr id="12300" name="Picture 12">
            <a:extLst>
              <a:ext uri="{FF2B5EF4-FFF2-40B4-BE49-F238E27FC236}">
                <a16:creationId xmlns:a16="http://schemas.microsoft.com/office/drawing/2014/main" id="{C949CB98-2182-4868-85B4-2C2457D85E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327400"/>
            <a:ext cx="138271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A5D4122-5577-4189-9F7D-6C770A501A3F}"/>
              </a:ext>
            </a:extLst>
          </p:cNvPr>
          <p:cNvSpPr/>
          <p:nvPr/>
        </p:nvSpPr>
        <p:spPr>
          <a:xfrm>
            <a:off x="4645025" y="5140325"/>
            <a:ext cx="1798638" cy="952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Object: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football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14C35EB-C885-44EE-A5AB-945C0CB7A0DB}"/>
              </a:ext>
            </a:extLst>
          </p:cNvPr>
          <p:cNvSpPr/>
          <p:nvPr/>
        </p:nvSpPr>
        <p:spPr>
          <a:xfrm>
            <a:off x="6589713" y="2660650"/>
            <a:ext cx="1798637" cy="3432175"/>
          </a:xfrm>
          <a:prstGeom prst="rect">
            <a:avLst/>
          </a:prstGeom>
          <a:solidFill>
            <a:srgbClr val="5495D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9DCC1B04-9168-4D6A-9C43-9A61A043F016}"/>
              </a:ext>
            </a:extLst>
          </p:cNvPr>
          <p:cNvSpPr/>
          <p:nvPr/>
        </p:nvSpPr>
        <p:spPr>
          <a:xfrm>
            <a:off x="6589713" y="5140325"/>
            <a:ext cx="1798637" cy="952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Place: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London</a:t>
            </a:r>
          </a:p>
        </p:txBody>
      </p:sp>
      <p:pic>
        <p:nvPicPr>
          <p:cNvPr id="12304" name="Picture 18">
            <a:extLst>
              <a:ext uri="{FF2B5EF4-FFF2-40B4-BE49-F238E27FC236}">
                <a16:creationId xmlns:a16="http://schemas.microsoft.com/office/drawing/2014/main" id="{F23C815D-D779-4C0C-A3B6-B7563AB66A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238" y="3097213"/>
            <a:ext cx="1512887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airs">
            <a:extLst>
              <a:ext uri="{FF2B5EF4-FFF2-40B4-BE49-F238E27FC236}">
                <a16:creationId xmlns:a16="http://schemas.microsoft.com/office/drawing/2014/main" id="{1497442A-4351-4FBA-825E-97C250A10E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EE41E24-9BB8-47ED-A58B-5329C2DAB9DB}"/>
              </a:ext>
            </a:extLst>
          </p:cNvPr>
          <p:cNvSpPr/>
          <p:nvPr/>
        </p:nvSpPr>
        <p:spPr>
          <a:xfrm>
            <a:off x="3376613" y="4090988"/>
            <a:ext cx="1131887" cy="804862"/>
          </a:xfrm>
          <a:prstGeom prst="rect">
            <a:avLst/>
          </a:prstGeom>
          <a:solidFill>
            <a:srgbClr val="549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A4844E49-59B9-4313-8448-DEAA319C3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13128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Understanding Determiners</a:t>
            </a:r>
            <a:br>
              <a:rPr lang="en-GB" altLang="en-US" sz="3600" dirty="0"/>
            </a:br>
            <a:r>
              <a:rPr lang="en-GB" altLang="en-US" sz="2700" dirty="0"/>
              <a:t>What is a Determiner?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456489-134F-452F-8013-2DA8BA536190}"/>
              </a:ext>
            </a:extLst>
          </p:cNvPr>
          <p:cNvSpPr/>
          <p:nvPr/>
        </p:nvSpPr>
        <p:spPr>
          <a:xfrm>
            <a:off x="755650" y="1744663"/>
            <a:ext cx="7632700" cy="965200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4FBD0E2-C8AF-4C4B-AED6-FD6FE2297CB1}"/>
              </a:ext>
            </a:extLst>
          </p:cNvPr>
          <p:cNvSpPr/>
          <p:nvPr/>
        </p:nvSpPr>
        <p:spPr>
          <a:xfrm>
            <a:off x="755650" y="1744663"/>
            <a:ext cx="7632700" cy="965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Determiners are words that come before a noun.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Determiners come before any modifiers such as adjectives.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They introduce the noun and give the reader important information about it.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8E1C61-6DA7-4C3F-9797-77C03803CA71}"/>
              </a:ext>
            </a:extLst>
          </p:cNvPr>
          <p:cNvSpPr/>
          <p:nvPr/>
        </p:nvSpPr>
        <p:spPr>
          <a:xfrm>
            <a:off x="1263650" y="2890838"/>
            <a:ext cx="958850" cy="808037"/>
          </a:xfrm>
          <a:prstGeom prst="rect">
            <a:avLst/>
          </a:prstGeom>
          <a:solidFill>
            <a:srgbClr val="549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90CA0A3-E219-4727-B7C4-4EE61345C45A}"/>
              </a:ext>
            </a:extLst>
          </p:cNvPr>
          <p:cNvSpPr/>
          <p:nvPr/>
        </p:nvSpPr>
        <p:spPr>
          <a:xfrm rot="16200000">
            <a:off x="69056" y="4139407"/>
            <a:ext cx="1798637" cy="425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Determiners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EE3943A-DB6D-4C75-B7D6-E7A6211381F4}"/>
              </a:ext>
            </a:extLst>
          </p:cNvPr>
          <p:cNvSpPr/>
          <p:nvPr/>
        </p:nvSpPr>
        <p:spPr>
          <a:xfrm>
            <a:off x="1263650" y="2890838"/>
            <a:ext cx="958850" cy="8080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the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CD7170C-7C70-47A1-9C65-5C59E9D8E649}"/>
              </a:ext>
            </a:extLst>
          </p:cNvPr>
          <p:cNvSpPr/>
          <p:nvPr/>
        </p:nvSpPr>
        <p:spPr>
          <a:xfrm>
            <a:off x="4794250" y="2890838"/>
            <a:ext cx="3594100" cy="3201987"/>
          </a:xfrm>
          <a:prstGeom prst="rect">
            <a:avLst/>
          </a:prstGeom>
          <a:solidFill>
            <a:srgbClr val="5495D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3322" name="Pairs">
            <a:extLst>
              <a:ext uri="{FF2B5EF4-FFF2-40B4-BE49-F238E27FC236}">
                <a16:creationId xmlns:a16="http://schemas.microsoft.com/office/drawing/2014/main" id="{77C03D0F-5502-45F1-9B89-9ABFEC45D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D1AB254-0006-4EF3-9344-C5240ADA95F1}"/>
              </a:ext>
            </a:extLst>
          </p:cNvPr>
          <p:cNvSpPr/>
          <p:nvPr/>
        </p:nvSpPr>
        <p:spPr>
          <a:xfrm>
            <a:off x="1263650" y="4090988"/>
            <a:ext cx="958850" cy="808037"/>
          </a:xfrm>
          <a:prstGeom prst="rect">
            <a:avLst/>
          </a:prstGeom>
          <a:solidFill>
            <a:srgbClr val="549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57CCF78-066A-416C-8C15-96C5E4487D6E}"/>
              </a:ext>
            </a:extLst>
          </p:cNvPr>
          <p:cNvSpPr/>
          <p:nvPr/>
        </p:nvSpPr>
        <p:spPr>
          <a:xfrm>
            <a:off x="1263650" y="5284788"/>
            <a:ext cx="958850" cy="808037"/>
          </a:xfrm>
          <a:prstGeom prst="rect">
            <a:avLst/>
          </a:prstGeom>
          <a:solidFill>
            <a:srgbClr val="549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0D41ED6-2CED-44E5-A4DF-8FDC845A4938}"/>
              </a:ext>
            </a:extLst>
          </p:cNvPr>
          <p:cNvSpPr/>
          <p:nvPr/>
        </p:nvSpPr>
        <p:spPr>
          <a:xfrm>
            <a:off x="1263650" y="4090988"/>
            <a:ext cx="958850" cy="8080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my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214B5D7-B8DC-4C5E-AAD6-BD767F5E72E1}"/>
              </a:ext>
            </a:extLst>
          </p:cNvPr>
          <p:cNvSpPr/>
          <p:nvPr/>
        </p:nvSpPr>
        <p:spPr>
          <a:xfrm>
            <a:off x="1263650" y="5284788"/>
            <a:ext cx="958850" cy="8080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a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145EA779-62FE-4844-A9C6-45948288145A}"/>
              </a:ext>
            </a:extLst>
          </p:cNvPr>
          <p:cNvSpPr/>
          <p:nvPr/>
        </p:nvSpPr>
        <p:spPr>
          <a:xfrm>
            <a:off x="3381375" y="4090988"/>
            <a:ext cx="1131888" cy="8080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+mj-lt"/>
              </a:rPr>
              <a:t>king</a:t>
            </a:r>
            <a:endParaRPr lang="en-GB" sz="2000" dirty="0">
              <a:solidFill>
                <a:schemeClr val="tx1"/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98B6F7C-C723-4FF0-80CF-051A3F017F6C}"/>
              </a:ext>
            </a:extLst>
          </p:cNvPr>
          <p:cNvCxnSpPr>
            <a:endCxn id="15" idx="1"/>
          </p:cNvCxnSpPr>
          <p:nvPr/>
        </p:nvCxnSpPr>
        <p:spPr>
          <a:xfrm>
            <a:off x="2108200" y="3190875"/>
            <a:ext cx="1268413" cy="1301750"/>
          </a:xfrm>
          <a:prstGeom prst="line">
            <a:avLst/>
          </a:prstGeom>
          <a:ln w="38100">
            <a:solidFill>
              <a:srgbClr val="5495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9" name="Picture 26624">
            <a:extLst>
              <a:ext uri="{FF2B5EF4-FFF2-40B4-BE49-F238E27FC236}">
                <a16:creationId xmlns:a16="http://schemas.microsoft.com/office/drawing/2014/main" id="{446A6132-A700-4DC2-83F8-09FD591C59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338" y="3116263"/>
            <a:ext cx="2074862" cy="28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632" name="Straight Connector 26631">
            <a:extLst>
              <a:ext uri="{FF2B5EF4-FFF2-40B4-BE49-F238E27FC236}">
                <a16:creationId xmlns:a16="http://schemas.microsoft.com/office/drawing/2014/main" id="{65EA7802-A60F-41BC-A407-2AD28C8A1A9E}"/>
              </a:ext>
            </a:extLst>
          </p:cNvPr>
          <p:cNvCxnSpPr>
            <a:endCxn id="15" idx="1"/>
          </p:cNvCxnSpPr>
          <p:nvPr/>
        </p:nvCxnSpPr>
        <p:spPr>
          <a:xfrm>
            <a:off x="1989138" y="4473575"/>
            <a:ext cx="1387475" cy="19050"/>
          </a:xfrm>
          <a:prstGeom prst="line">
            <a:avLst/>
          </a:prstGeom>
          <a:ln w="38100">
            <a:solidFill>
              <a:srgbClr val="5495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59FBB85-9EFC-40C1-863A-48866B69467E}"/>
              </a:ext>
            </a:extLst>
          </p:cNvPr>
          <p:cNvCxnSpPr/>
          <p:nvPr/>
        </p:nvCxnSpPr>
        <p:spPr>
          <a:xfrm flipV="1">
            <a:off x="2105025" y="4492625"/>
            <a:ext cx="1268413" cy="1303338"/>
          </a:xfrm>
          <a:prstGeom prst="line">
            <a:avLst/>
          </a:prstGeom>
          <a:ln w="38100">
            <a:solidFill>
              <a:srgbClr val="5495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36F734A9-EF80-4CA3-8DCD-1E521B17D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13128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Understanding Determiners</a:t>
            </a:r>
            <a:br>
              <a:rPr lang="en-GB" altLang="en-US" sz="3600" dirty="0"/>
            </a:br>
            <a:r>
              <a:rPr lang="en-GB" altLang="en-US" sz="2700" dirty="0"/>
              <a:t>Specific Determiners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59144F-5301-45B5-8713-49849F8F4260}"/>
              </a:ext>
            </a:extLst>
          </p:cNvPr>
          <p:cNvSpPr/>
          <p:nvPr/>
        </p:nvSpPr>
        <p:spPr>
          <a:xfrm>
            <a:off x="755650" y="1744663"/>
            <a:ext cx="7632700" cy="796925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1DB68E8-11F7-4C1F-ADCA-B55A2820C330}"/>
              </a:ext>
            </a:extLst>
          </p:cNvPr>
          <p:cNvSpPr/>
          <p:nvPr/>
        </p:nvSpPr>
        <p:spPr>
          <a:xfrm>
            <a:off x="755650" y="1744663"/>
            <a:ext cx="7632700" cy="7969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These refer to a specific noun. Use specific determiners when the reader knows exactly what noun you are referring to.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6BFD317-EBC5-4A89-B1B9-2E20DFD841B6}"/>
              </a:ext>
            </a:extLst>
          </p:cNvPr>
          <p:cNvSpPr/>
          <p:nvPr/>
        </p:nvSpPr>
        <p:spPr>
          <a:xfrm>
            <a:off x="755650" y="2836863"/>
            <a:ext cx="1339850" cy="425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The definite article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14342" name="Pairs">
            <a:extLst>
              <a:ext uri="{FF2B5EF4-FFF2-40B4-BE49-F238E27FC236}">
                <a16:creationId xmlns:a16="http://schemas.microsoft.com/office/drawing/2014/main" id="{06BC4370-A8BC-48CE-8038-0594D1400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9EC31F4B-F538-4CEA-ABE4-A159D0E6117C}"/>
              </a:ext>
            </a:extLst>
          </p:cNvPr>
          <p:cNvSpPr/>
          <p:nvPr/>
        </p:nvSpPr>
        <p:spPr>
          <a:xfrm>
            <a:off x="889000" y="3319463"/>
            <a:ext cx="1014413" cy="1014412"/>
          </a:xfrm>
          <a:prstGeom prst="ellipse">
            <a:avLst/>
          </a:prstGeom>
          <a:solidFill>
            <a:srgbClr val="B4DE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65426E9-B98C-4171-ACB3-84E386A1B0F6}"/>
              </a:ext>
            </a:extLst>
          </p:cNvPr>
          <p:cNvSpPr/>
          <p:nvPr/>
        </p:nvSpPr>
        <p:spPr>
          <a:xfrm>
            <a:off x="642938" y="5719763"/>
            <a:ext cx="1387475" cy="425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Interrogative determiners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B8CEBE2-82D4-45C9-B19F-3C89587C71D8}"/>
              </a:ext>
            </a:extLst>
          </p:cNvPr>
          <p:cNvSpPr/>
          <p:nvPr/>
        </p:nvSpPr>
        <p:spPr>
          <a:xfrm>
            <a:off x="1108075" y="4581525"/>
            <a:ext cx="1014413" cy="1012825"/>
          </a:xfrm>
          <a:prstGeom prst="ellipse">
            <a:avLst/>
          </a:prstGeom>
          <a:solidFill>
            <a:srgbClr val="F29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which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9E66CD5-4D50-49A7-B93B-D836B2D9BCC1}"/>
              </a:ext>
            </a:extLst>
          </p:cNvPr>
          <p:cNvSpPr/>
          <p:nvPr/>
        </p:nvSpPr>
        <p:spPr>
          <a:xfrm>
            <a:off x="1997075" y="5213350"/>
            <a:ext cx="1012825" cy="1012825"/>
          </a:xfrm>
          <a:prstGeom prst="ellipse">
            <a:avLst/>
          </a:prstGeom>
          <a:solidFill>
            <a:srgbClr val="F29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08B5784-3613-47DE-BE38-7350C50E27B7}"/>
              </a:ext>
            </a:extLst>
          </p:cNvPr>
          <p:cNvSpPr/>
          <p:nvPr/>
        </p:nvSpPr>
        <p:spPr>
          <a:xfrm>
            <a:off x="2700338" y="3244850"/>
            <a:ext cx="1012825" cy="1012825"/>
          </a:xfrm>
          <a:prstGeom prst="ellipse">
            <a:avLst/>
          </a:prstGeom>
          <a:solidFill>
            <a:srgbClr val="7ED5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this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8E214CA-6E1B-436F-BF16-E984045D8916}"/>
              </a:ext>
            </a:extLst>
          </p:cNvPr>
          <p:cNvSpPr/>
          <p:nvPr/>
        </p:nvSpPr>
        <p:spPr>
          <a:xfrm>
            <a:off x="3771900" y="3440113"/>
            <a:ext cx="1012825" cy="1014412"/>
          </a:xfrm>
          <a:prstGeom prst="ellipse">
            <a:avLst/>
          </a:prstGeom>
          <a:solidFill>
            <a:srgbClr val="7ED5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those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D1913A44-B277-43B9-A616-060864EB252C}"/>
              </a:ext>
            </a:extLst>
          </p:cNvPr>
          <p:cNvSpPr/>
          <p:nvPr/>
        </p:nvSpPr>
        <p:spPr>
          <a:xfrm>
            <a:off x="3478213" y="2868613"/>
            <a:ext cx="1516062" cy="425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Demonstrative determiners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96D0562-3DBB-42EA-A195-8FDACA6D31D6}"/>
              </a:ext>
            </a:extLst>
          </p:cNvPr>
          <p:cNvSpPr/>
          <p:nvPr/>
        </p:nvSpPr>
        <p:spPr>
          <a:xfrm>
            <a:off x="3017838" y="4270375"/>
            <a:ext cx="1012825" cy="1012825"/>
          </a:xfrm>
          <a:prstGeom prst="ellipse">
            <a:avLst/>
          </a:prstGeom>
          <a:solidFill>
            <a:srgbClr val="7ED5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these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533E8A6-5BE5-49A1-AB57-2BA8758401E7}"/>
              </a:ext>
            </a:extLst>
          </p:cNvPr>
          <p:cNvSpPr/>
          <p:nvPr/>
        </p:nvSpPr>
        <p:spPr>
          <a:xfrm>
            <a:off x="4068763" y="4500563"/>
            <a:ext cx="1012825" cy="1012825"/>
          </a:xfrm>
          <a:prstGeom prst="ellipse">
            <a:avLst/>
          </a:prstGeom>
          <a:solidFill>
            <a:srgbClr val="7ED5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that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0DBCBB90-524C-471D-B59B-4940CEB4F6E7}"/>
              </a:ext>
            </a:extLst>
          </p:cNvPr>
          <p:cNvSpPr/>
          <p:nvPr/>
        </p:nvSpPr>
        <p:spPr>
          <a:xfrm>
            <a:off x="6992938" y="5480050"/>
            <a:ext cx="1516062" cy="4238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Possessive determiners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D9DAC51-0E4F-44E7-8154-DAD30CBE4B09}"/>
              </a:ext>
            </a:extLst>
          </p:cNvPr>
          <p:cNvSpPr/>
          <p:nvPr/>
        </p:nvSpPr>
        <p:spPr>
          <a:xfrm>
            <a:off x="6391275" y="4500563"/>
            <a:ext cx="1012825" cy="1012825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their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34D0E8A-B5B3-43A4-8959-756BD01175B3}"/>
              </a:ext>
            </a:extLst>
          </p:cNvPr>
          <p:cNvSpPr/>
          <p:nvPr/>
        </p:nvSpPr>
        <p:spPr>
          <a:xfrm>
            <a:off x="7399338" y="4002088"/>
            <a:ext cx="1012825" cy="1014412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whose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E372378-841F-44BB-815B-EC079F021C2A}"/>
              </a:ext>
            </a:extLst>
          </p:cNvPr>
          <p:cNvSpPr/>
          <p:nvPr/>
        </p:nvSpPr>
        <p:spPr>
          <a:xfrm>
            <a:off x="6486525" y="3419475"/>
            <a:ext cx="1012825" cy="1014413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our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F6413F6-D1BF-4478-9E52-899BB7D28434}"/>
              </a:ext>
            </a:extLst>
          </p:cNvPr>
          <p:cNvSpPr/>
          <p:nvPr/>
        </p:nvSpPr>
        <p:spPr>
          <a:xfrm>
            <a:off x="5478463" y="3852863"/>
            <a:ext cx="1014412" cy="1014412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74EB7BB8-D6AB-4E78-825C-F66203BD724C}"/>
              </a:ext>
            </a:extLst>
          </p:cNvPr>
          <p:cNvSpPr/>
          <p:nvPr/>
        </p:nvSpPr>
        <p:spPr>
          <a:xfrm>
            <a:off x="5414963" y="4973638"/>
            <a:ext cx="1012825" cy="1012825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your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2D7147D-C1A2-4A2F-B3DC-8F9EAB22EC1F}"/>
              </a:ext>
            </a:extLst>
          </p:cNvPr>
          <p:cNvSpPr/>
          <p:nvPr/>
        </p:nvSpPr>
        <p:spPr>
          <a:xfrm>
            <a:off x="5621338" y="2740025"/>
            <a:ext cx="1012825" cy="1012825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her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906FFF-5E98-4900-85CA-8D84CB7B48AC}"/>
              </a:ext>
            </a:extLst>
          </p:cNvPr>
          <p:cNvSpPr/>
          <p:nvPr/>
        </p:nvSpPr>
        <p:spPr>
          <a:xfrm>
            <a:off x="7431088" y="2879725"/>
            <a:ext cx="1014412" cy="1014413"/>
          </a:xfrm>
          <a:prstGeom prst="ellipse">
            <a:avLst/>
          </a:prstGeom>
          <a:solidFill>
            <a:srgbClr val="EFD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his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FD6D8C61-8E37-4F96-88A8-DDE88A51C6A3}"/>
              </a:ext>
            </a:extLst>
          </p:cNvPr>
          <p:cNvSpPr/>
          <p:nvPr/>
        </p:nvSpPr>
        <p:spPr>
          <a:xfrm>
            <a:off x="755650" y="2674938"/>
            <a:ext cx="3759200" cy="2241550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71622CE-20A4-4BA9-AB65-B3B18DBC06F6}"/>
              </a:ext>
            </a:extLst>
          </p:cNvPr>
          <p:cNvSpPr/>
          <p:nvPr/>
        </p:nvSpPr>
        <p:spPr>
          <a:xfrm>
            <a:off x="4629150" y="2674938"/>
            <a:ext cx="3759200" cy="2241550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97AD135-ED67-40CD-B86F-8315828B2E47}"/>
              </a:ext>
            </a:extLst>
          </p:cNvPr>
          <p:cNvSpPr/>
          <p:nvPr/>
        </p:nvSpPr>
        <p:spPr>
          <a:xfrm>
            <a:off x="755650" y="5059363"/>
            <a:ext cx="7632700" cy="1044575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A2E7AD5A-9FA2-4007-9783-0C615732A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13128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Understanding Determiners</a:t>
            </a:r>
            <a:br>
              <a:rPr lang="en-GB" altLang="en-US" sz="3600" dirty="0"/>
            </a:br>
            <a:r>
              <a:rPr lang="en-GB" altLang="en-US" sz="2700" dirty="0"/>
              <a:t>Specific Determiners in Action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8483BD3-8637-4F0B-AFD6-722978B079C4}"/>
              </a:ext>
            </a:extLst>
          </p:cNvPr>
          <p:cNvSpPr/>
          <p:nvPr/>
        </p:nvSpPr>
        <p:spPr>
          <a:xfrm>
            <a:off x="755650" y="1744663"/>
            <a:ext cx="7632700" cy="796925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F620128-32B3-4E75-800F-62A9CC4A19F3}"/>
              </a:ext>
            </a:extLst>
          </p:cNvPr>
          <p:cNvSpPr/>
          <p:nvPr/>
        </p:nvSpPr>
        <p:spPr>
          <a:xfrm>
            <a:off x="755650" y="1744663"/>
            <a:ext cx="7632700" cy="7969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Use specific determiners when the reader knows exactly what noun you are referring to.</a:t>
            </a:r>
          </a:p>
        </p:txBody>
      </p:sp>
      <p:pic>
        <p:nvPicPr>
          <p:cNvPr id="15368" name="Pairs">
            <a:extLst>
              <a:ext uri="{FF2B5EF4-FFF2-40B4-BE49-F238E27FC236}">
                <a16:creationId xmlns:a16="http://schemas.microsoft.com/office/drawing/2014/main" id="{0DCC4260-2336-42AA-87E3-95C09B6C2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85FE39ED-17D2-4369-AAD8-C488E6D34CCC}"/>
              </a:ext>
            </a:extLst>
          </p:cNvPr>
          <p:cNvSpPr/>
          <p:nvPr/>
        </p:nvSpPr>
        <p:spPr>
          <a:xfrm>
            <a:off x="755650" y="4370388"/>
            <a:ext cx="3754438" cy="546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Your</a:t>
            </a:r>
            <a:r>
              <a:rPr lang="en-GB" sz="1600" dirty="0">
                <a:solidFill>
                  <a:schemeClr val="tx1"/>
                </a:solidFill>
              </a:rPr>
              <a:t> pet budgie is smiling at me.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F93A72B-6191-4759-B606-EA7037072850}"/>
              </a:ext>
            </a:extLst>
          </p:cNvPr>
          <p:cNvSpPr/>
          <p:nvPr/>
        </p:nvSpPr>
        <p:spPr>
          <a:xfrm>
            <a:off x="4629150" y="2674938"/>
            <a:ext cx="3759200" cy="5540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Which</a:t>
            </a:r>
            <a:r>
              <a:rPr lang="en-GB" sz="1600" dirty="0">
                <a:solidFill>
                  <a:schemeClr val="tx1"/>
                </a:solidFill>
              </a:rPr>
              <a:t> film did you go and see?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0252E3DF-C4FA-45CC-8E9A-30CDE76068BC}"/>
              </a:ext>
            </a:extLst>
          </p:cNvPr>
          <p:cNvSpPr/>
          <p:nvPr/>
        </p:nvSpPr>
        <p:spPr>
          <a:xfrm>
            <a:off x="755650" y="5059363"/>
            <a:ext cx="7632700" cy="103346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Try completing this sentence using a specific determiner:</a:t>
            </a:r>
          </a:p>
          <a:p>
            <a:pPr algn="ctr"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___________ Dad’s car broke down on the way home last night.</a:t>
            </a:r>
          </a:p>
        </p:txBody>
      </p:sp>
      <p:pic>
        <p:nvPicPr>
          <p:cNvPr id="15372" name="Picture 4">
            <a:extLst>
              <a:ext uri="{FF2B5EF4-FFF2-40B4-BE49-F238E27FC236}">
                <a16:creationId xmlns:a16="http://schemas.microsoft.com/office/drawing/2014/main" id="{9EDF25D5-66AD-4EA3-978F-F8D3497CA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2405063"/>
            <a:ext cx="1549400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5">
            <a:extLst>
              <a:ext uri="{FF2B5EF4-FFF2-40B4-BE49-F238E27FC236}">
                <a16:creationId xmlns:a16="http://schemas.microsoft.com/office/drawing/2014/main" id="{829075BC-499A-416C-BE3D-B9C31E6A69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075" y="3167063"/>
            <a:ext cx="2673350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itle 5">
            <a:extLst>
              <a:ext uri="{FF2B5EF4-FFF2-40B4-BE49-F238E27FC236}">
                <a16:creationId xmlns:a16="http://schemas.microsoft.com/office/drawing/2014/main" id="{ED0F6F67-D087-486D-86A8-A50C7A076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13128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Understanding Determiners</a:t>
            </a:r>
            <a:br>
              <a:rPr lang="en-GB" altLang="en-US" sz="3600" dirty="0"/>
            </a:br>
            <a:r>
              <a:rPr lang="en-GB" altLang="en-US" sz="2700" dirty="0"/>
              <a:t>General Determiners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9CCCF9A-F310-4D20-BD2E-FB46230090A1}"/>
              </a:ext>
            </a:extLst>
          </p:cNvPr>
          <p:cNvSpPr/>
          <p:nvPr/>
        </p:nvSpPr>
        <p:spPr>
          <a:xfrm>
            <a:off x="755650" y="1744663"/>
            <a:ext cx="7632700" cy="1036637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B1B5B65-D12F-4292-9A9B-DF2048A76FE7}"/>
              </a:ext>
            </a:extLst>
          </p:cNvPr>
          <p:cNvSpPr/>
          <p:nvPr/>
        </p:nvSpPr>
        <p:spPr>
          <a:xfrm>
            <a:off x="755650" y="1744663"/>
            <a:ext cx="7632700" cy="10429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These refer to general nouns or nouns that the reader does not know. 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General determiners </a:t>
            </a:r>
            <a:r>
              <a:rPr lang="en-GB" sz="1600" dirty="0">
                <a:solidFill>
                  <a:schemeClr val="tx1"/>
                </a:solidFill>
              </a:rPr>
              <a:t>can also tell the reader how many nouns you are talking about, these are called 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quantifiers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6389" name="Pairs">
            <a:extLst>
              <a:ext uri="{FF2B5EF4-FFF2-40B4-BE49-F238E27FC236}">
                <a16:creationId xmlns:a16="http://schemas.microsoft.com/office/drawing/2014/main" id="{94B9CC1B-3347-4B03-A9D7-CCEB4E090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94A597E5-588A-4D61-945F-DF94E262D106}"/>
              </a:ext>
            </a:extLst>
          </p:cNvPr>
          <p:cNvSpPr/>
          <p:nvPr/>
        </p:nvSpPr>
        <p:spPr>
          <a:xfrm>
            <a:off x="1085850" y="3463925"/>
            <a:ext cx="1012825" cy="1012825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C7F2888-E47C-454E-8013-169AC4148438}"/>
              </a:ext>
            </a:extLst>
          </p:cNvPr>
          <p:cNvSpPr/>
          <p:nvPr/>
        </p:nvSpPr>
        <p:spPr>
          <a:xfrm>
            <a:off x="1874838" y="4211638"/>
            <a:ext cx="1012825" cy="101441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an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17809037-9E17-493D-9E4F-61CC8EA23990}"/>
              </a:ext>
            </a:extLst>
          </p:cNvPr>
          <p:cNvSpPr/>
          <p:nvPr/>
        </p:nvSpPr>
        <p:spPr>
          <a:xfrm>
            <a:off x="1903413" y="3544888"/>
            <a:ext cx="1517650" cy="4254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Indefinite article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F25584B6-6314-4660-AFBA-D83C2482F1E0}"/>
              </a:ext>
            </a:extLst>
          </p:cNvPr>
          <p:cNvSpPr/>
          <p:nvPr/>
        </p:nvSpPr>
        <p:spPr>
          <a:xfrm>
            <a:off x="6992938" y="5332413"/>
            <a:ext cx="1516062" cy="42386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Quantifiers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68F28336-04A4-412A-8E47-F0CC30EC4C29}"/>
              </a:ext>
            </a:extLst>
          </p:cNvPr>
          <p:cNvSpPr/>
          <p:nvPr/>
        </p:nvSpPr>
        <p:spPr>
          <a:xfrm>
            <a:off x="6391275" y="4352925"/>
            <a:ext cx="1012825" cy="10128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A3D34F8-3EA4-41C6-AC31-961FB4ED6F55}"/>
              </a:ext>
            </a:extLst>
          </p:cNvPr>
          <p:cNvSpPr/>
          <p:nvPr/>
        </p:nvSpPr>
        <p:spPr>
          <a:xfrm>
            <a:off x="7272338" y="3757613"/>
            <a:ext cx="1012825" cy="10128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E562CF1-48B8-4F56-9CA0-025D98FEA800}"/>
              </a:ext>
            </a:extLst>
          </p:cNvPr>
          <p:cNvSpPr/>
          <p:nvPr/>
        </p:nvSpPr>
        <p:spPr>
          <a:xfrm>
            <a:off x="6257925" y="3308350"/>
            <a:ext cx="1014413" cy="101441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394CCB9-7F8B-4666-944B-F61A84A6D527}"/>
              </a:ext>
            </a:extLst>
          </p:cNvPr>
          <p:cNvSpPr/>
          <p:nvPr/>
        </p:nvSpPr>
        <p:spPr>
          <a:xfrm>
            <a:off x="5373688" y="3976688"/>
            <a:ext cx="1012825" cy="101441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few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9439474-6FFD-486A-8EF4-CC3F7739AB5B}"/>
              </a:ext>
            </a:extLst>
          </p:cNvPr>
          <p:cNvSpPr/>
          <p:nvPr/>
        </p:nvSpPr>
        <p:spPr>
          <a:xfrm>
            <a:off x="5565775" y="5037138"/>
            <a:ext cx="1012825" cy="101441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five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02E1E42-6FE8-46F4-A862-463C85D0381E}"/>
              </a:ext>
            </a:extLst>
          </p:cNvPr>
          <p:cNvSpPr/>
          <p:nvPr/>
        </p:nvSpPr>
        <p:spPr>
          <a:xfrm>
            <a:off x="4487863" y="4605338"/>
            <a:ext cx="1012825" cy="101441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F152110-02CE-4BE4-A812-373E4199E169}"/>
              </a:ext>
            </a:extLst>
          </p:cNvPr>
          <p:cNvSpPr/>
          <p:nvPr/>
        </p:nvSpPr>
        <p:spPr>
          <a:xfrm>
            <a:off x="5245100" y="2881313"/>
            <a:ext cx="1012825" cy="10128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more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5CF0BE1-FFDA-4DB4-A4B2-DADDD0F18977}"/>
              </a:ext>
            </a:extLst>
          </p:cNvPr>
          <p:cNvSpPr/>
          <p:nvPr/>
        </p:nvSpPr>
        <p:spPr>
          <a:xfrm>
            <a:off x="4359275" y="3544888"/>
            <a:ext cx="1014413" cy="10128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82AB894-0652-4E2D-97A5-5EBDBD5258EF}"/>
              </a:ext>
            </a:extLst>
          </p:cNvPr>
          <p:cNvSpPr/>
          <p:nvPr/>
        </p:nvSpPr>
        <p:spPr>
          <a:xfrm>
            <a:off x="755650" y="2168525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B0090B8-485B-4A04-ADD3-5443650E830D}"/>
              </a:ext>
            </a:extLst>
          </p:cNvPr>
          <p:cNvSpPr/>
          <p:nvPr/>
        </p:nvSpPr>
        <p:spPr>
          <a:xfrm>
            <a:off x="755650" y="4017963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0E5A05EE-25FF-40BA-9F6F-26C2EFF68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104457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Understanding Determiners</a:t>
            </a:r>
            <a:endParaRPr lang="en-GB" altLang="en-US" sz="27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38226F5-9580-4BDA-BCB9-42E16F959DCB}"/>
              </a:ext>
            </a:extLst>
          </p:cNvPr>
          <p:cNvSpPr/>
          <p:nvPr/>
        </p:nvSpPr>
        <p:spPr>
          <a:xfrm>
            <a:off x="755650" y="1476375"/>
            <a:ext cx="7632700" cy="552450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FC806CF-4115-4BCA-A551-4A5DC7BFCB3C}"/>
              </a:ext>
            </a:extLst>
          </p:cNvPr>
          <p:cNvSpPr/>
          <p:nvPr/>
        </p:nvSpPr>
        <p:spPr>
          <a:xfrm>
            <a:off x="755650" y="1465263"/>
            <a:ext cx="7632700" cy="5619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Can you identify the determiner in this sentence?</a:t>
            </a:r>
          </a:p>
        </p:txBody>
      </p:sp>
      <p:pic>
        <p:nvPicPr>
          <p:cNvPr id="17415" name="Pairs">
            <a:extLst>
              <a:ext uri="{FF2B5EF4-FFF2-40B4-BE49-F238E27FC236}">
                <a16:creationId xmlns:a16="http://schemas.microsoft.com/office/drawing/2014/main" id="{A8FA9FB9-DC1F-4108-B22D-F56A146BD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A6DA004-AC63-4EA1-AAEE-9158BBFD71AD}"/>
              </a:ext>
            </a:extLst>
          </p:cNvPr>
          <p:cNvSpPr/>
          <p:nvPr/>
        </p:nvSpPr>
        <p:spPr>
          <a:xfrm>
            <a:off x="755650" y="2168525"/>
            <a:ext cx="7632700" cy="6000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Any computers must be turned off.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7D8546E-BBCD-4B86-A4BD-BB3802E2FADA}"/>
              </a:ext>
            </a:extLst>
          </p:cNvPr>
          <p:cNvSpPr/>
          <p:nvPr/>
        </p:nvSpPr>
        <p:spPr>
          <a:xfrm>
            <a:off x="755650" y="3319463"/>
            <a:ext cx="7632700" cy="555625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76006DF-4381-4427-890B-1656266B1B14}"/>
              </a:ext>
            </a:extLst>
          </p:cNvPr>
          <p:cNvSpPr/>
          <p:nvPr/>
        </p:nvSpPr>
        <p:spPr>
          <a:xfrm>
            <a:off x="755650" y="3311525"/>
            <a:ext cx="7632700" cy="5635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Now try these trickier sentences which have two determiners.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734605C-750B-4275-84E3-C16A2A8BF407}"/>
              </a:ext>
            </a:extLst>
          </p:cNvPr>
          <p:cNvSpPr/>
          <p:nvPr/>
        </p:nvSpPr>
        <p:spPr>
          <a:xfrm>
            <a:off x="755650" y="4016375"/>
            <a:ext cx="7632700" cy="6016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 river is just beyond those trees.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D2B543B-26C9-437A-A2F9-1173EDD21CE3}"/>
              </a:ext>
            </a:extLst>
          </p:cNvPr>
          <p:cNvSpPr/>
          <p:nvPr/>
        </p:nvSpPr>
        <p:spPr>
          <a:xfrm>
            <a:off x="755650" y="4752975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A6D8991B-2148-4B9F-A640-C817E56969EE}"/>
              </a:ext>
            </a:extLst>
          </p:cNvPr>
          <p:cNvSpPr/>
          <p:nvPr/>
        </p:nvSpPr>
        <p:spPr>
          <a:xfrm>
            <a:off x="755650" y="4752975"/>
            <a:ext cx="7632700" cy="6000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Five seagulls landed on the beach.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0F7BC6-63D1-4593-98A6-756A2D3C7FFA}"/>
              </a:ext>
            </a:extLst>
          </p:cNvPr>
          <p:cNvSpPr/>
          <p:nvPr/>
        </p:nvSpPr>
        <p:spPr>
          <a:xfrm>
            <a:off x="755650" y="5492750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473FDD35-B020-4AAC-AE96-D3FFB0A346C5}"/>
              </a:ext>
            </a:extLst>
          </p:cNvPr>
          <p:cNvSpPr/>
          <p:nvPr/>
        </p:nvSpPr>
        <p:spPr>
          <a:xfrm>
            <a:off x="755650" y="5492750"/>
            <a:ext cx="7632700" cy="6000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Whose socks are these stripy ones?</a:t>
            </a:r>
          </a:p>
        </p:txBody>
      </p:sp>
      <p:pic>
        <p:nvPicPr>
          <p:cNvPr id="17424" name="Picture 3">
            <a:extLst>
              <a:ext uri="{FF2B5EF4-FFF2-40B4-BE49-F238E27FC236}">
                <a16:creationId xmlns:a16="http://schemas.microsoft.com/office/drawing/2014/main" id="{067B2CEA-4DAA-4469-ABEA-17605E442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938713"/>
            <a:ext cx="109855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Picture 7">
            <a:extLst>
              <a:ext uri="{FF2B5EF4-FFF2-40B4-BE49-F238E27FC236}">
                <a16:creationId xmlns:a16="http://schemas.microsoft.com/office/drawing/2014/main" id="{BDF486A9-5AE0-4787-A8D0-C9B1D67A01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4"/>
          <a:stretch>
            <a:fillRect/>
          </a:stretch>
        </p:blipFill>
        <p:spPr bwMode="auto">
          <a:xfrm>
            <a:off x="454025" y="3686175"/>
            <a:ext cx="2400300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Picture 8">
            <a:extLst>
              <a:ext uri="{FF2B5EF4-FFF2-40B4-BE49-F238E27FC236}">
                <a16:creationId xmlns:a16="http://schemas.microsoft.com/office/drawing/2014/main" id="{ADD7D022-C7D0-492E-B3F7-6FE1757B67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1824038"/>
            <a:ext cx="1998663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80CCE53-15D4-426D-8777-B29693B0DF74}"/>
              </a:ext>
            </a:extLst>
          </p:cNvPr>
          <p:cNvSpPr/>
          <p:nvPr/>
        </p:nvSpPr>
        <p:spPr>
          <a:xfrm>
            <a:off x="755650" y="2168525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D4E32A4-03FB-4A32-BF0E-24EDEAB9FA35}"/>
              </a:ext>
            </a:extLst>
          </p:cNvPr>
          <p:cNvSpPr/>
          <p:nvPr/>
        </p:nvSpPr>
        <p:spPr>
          <a:xfrm>
            <a:off x="755650" y="4017963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51D6F8C6-2A5D-4D09-9C23-FECC8D472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431800"/>
            <a:ext cx="8220075" cy="104457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dirty="0"/>
              <a:t>Understanding Determiners</a:t>
            </a:r>
            <a:endParaRPr lang="en-GB" altLang="en-US" sz="27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19A93F-0874-4B53-B54E-C3DE2F910392}"/>
              </a:ext>
            </a:extLst>
          </p:cNvPr>
          <p:cNvSpPr/>
          <p:nvPr/>
        </p:nvSpPr>
        <p:spPr>
          <a:xfrm>
            <a:off x="755650" y="1476375"/>
            <a:ext cx="7632700" cy="552450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FE42012-6B62-4DA3-A72C-4DDCC652E4EC}"/>
              </a:ext>
            </a:extLst>
          </p:cNvPr>
          <p:cNvSpPr/>
          <p:nvPr/>
        </p:nvSpPr>
        <p:spPr>
          <a:xfrm>
            <a:off x="755650" y="1465263"/>
            <a:ext cx="7632700" cy="5619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Did you identify it correctly?</a:t>
            </a:r>
          </a:p>
        </p:txBody>
      </p:sp>
      <p:pic>
        <p:nvPicPr>
          <p:cNvPr id="18439" name="Pairs">
            <a:extLst>
              <a:ext uri="{FF2B5EF4-FFF2-40B4-BE49-F238E27FC236}">
                <a16:creationId xmlns:a16="http://schemas.microsoft.com/office/drawing/2014/main" id="{5BDE8D52-1E1A-4627-8C0E-CF48B6919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32FE7D1-5839-4F53-A681-38756071D92F}"/>
              </a:ext>
            </a:extLst>
          </p:cNvPr>
          <p:cNvSpPr/>
          <p:nvPr/>
        </p:nvSpPr>
        <p:spPr>
          <a:xfrm>
            <a:off x="755650" y="2168525"/>
            <a:ext cx="7632700" cy="6000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FF0000"/>
                </a:solidFill>
                <a:latin typeface="+mj-lt"/>
              </a:rPr>
              <a:t>Any</a:t>
            </a:r>
            <a:r>
              <a:rPr lang="en-GB" sz="1600" dirty="0">
                <a:solidFill>
                  <a:schemeClr val="tx1"/>
                </a:solidFill>
              </a:rPr>
              <a:t> computers must be turned off.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F7E328-0541-4755-823E-C5E5E1E07F3D}"/>
              </a:ext>
            </a:extLst>
          </p:cNvPr>
          <p:cNvSpPr/>
          <p:nvPr/>
        </p:nvSpPr>
        <p:spPr>
          <a:xfrm>
            <a:off x="755650" y="3319463"/>
            <a:ext cx="7632700" cy="555625"/>
          </a:xfrm>
          <a:prstGeom prst="rect">
            <a:avLst/>
          </a:prstGeom>
          <a:solidFill>
            <a:srgbClr val="5495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62BE5E7-E5F1-4AB5-BAB7-6A3C24CD7B21}"/>
              </a:ext>
            </a:extLst>
          </p:cNvPr>
          <p:cNvSpPr/>
          <p:nvPr/>
        </p:nvSpPr>
        <p:spPr>
          <a:xfrm>
            <a:off x="755650" y="3311525"/>
            <a:ext cx="7632700" cy="5635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+mj-lt"/>
              </a:rPr>
              <a:t>Did you spot both the determiners in each sentence?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322EAFF-1AE1-4934-81F4-E3EB4A7519BC}"/>
              </a:ext>
            </a:extLst>
          </p:cNvPr>
          <p:cNvSpPr/>
          <p:nvPr/>
        </p:nvSpPr>
        <p:spPr>
          <a:xfrm>
            <a:off x="755650" y="4016375"/>
            <a:ext cx="7632700" cy="6016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1600" dirty="0">
                <a:solidFill>
                  <a:schemeClr val="tx1"/>
                </a:solidFill>
              </a:rPr>
              <a:t> river is just beyond </a:t>
            </a:r>
            <a:r>
              <a:rPr lang="en-GB" sz="1600" dirty="0">
                <a:solidFill>
                  <a:srgbClr val="FF0000"/>
                </a:solidFill>
                <a:latin typeface="+mj-lt"/>
              </a:rPr>
              <a:t>those</a:t>
            </a:r>
            <a:r>
              <a:rPr lang="en-GB" sz="1600" dirty="0">
                <a:solidFill>
                  <a:schemeClr val="tx1"/>
                </a:solidFill>
              </a:rPr>
              <a:t> trees.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0E80830-923F-4E73-A3AC-8EA44D368940}"/>
              </a:ext>
            </a:extLst>
          </p:cNvPr>
          <p:cNvSpPr/>
          <p:nvPr/>
        </p:nvSpPr>
        <p:spPr>
          <a:xfrm>
            <a:off x="755650" y="4752975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84BDF54-9B4B-41FD-9211-F94CEDACA854}"/>
              </a:ext>
            </a:extLst>
          </p:cNvPr>
          <p:cNvSpPr/>
          <p:nvPr/>
        </p:nvSpPr>
        <p:spPr>
          <a:xfrm>
            <a:off x="755650" y="4752975"/>
            <a:ext cx="7632700" cy="6000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FF0000"/>
                </a:solidFill>
                <a:latin typeface="+mj-lt"/>
              </a:rPr>
              <a:t>Five</a:t>
            </a:r>
            <a:r>
              <a:rPr lang="en-GB" sz="1600" dirty="0">
                <a:solidFill>
                  <a:schemeClr val="tx1"/>
                </a:solidFill>
              </a:rPr>
              <a:t> seagulls landed on </a:t>
            </a:r>
            <a:r>
              <a:rPr lang="en-GB" sz="1600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1600" dirty="0">
                <a:solidFill>
                  <a:schemeClr val="tx1"/>
                </a:solidFill>
              </a:rPr>
              <a:t> beach.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21B43E4-9F7D-4E41-9866-4362912DE648}"/>
              </a:ext>
            </a:extLst>
          </p:cNvPr>
          <p:cNvSpPr/>
          <p:nvPr/>
        </p:nvSpPr>
        <p:spPr>
          <a:xfrm>
            <a:off x="755650" y="5492750"/>
            <a:ext cx="7632700" cy="600075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C45BB70-0302-4EB4-B4C5-53567D54A2B0}"/>
              </a:ext>
            </a:extLst>
          </p:cNvPr>
          <p:cNvSpPr/>
          <p:nvPr/>
        </p:nvSpPr>
        <p:spPr>
          <a:xfrm>
            <a:off x="755650" y="5492750"/>
            <a:ext cx="7632700" cy="6000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FF0000"/>
                </a:solidFill>
                <a:latin typeface="+mj-lt"/>
              </a:rPr>
              <a:t>Whose</a:t>
            </a:r>
            <a:r>
              <a:rPr lang="en-GB" sz="1600" dirty="0">
                <a:solidFill>
                  <a:schemeClr val="tx1"/>
                </a:solidFill>
              </a:rPr>
              <a:t> socks are </a:t>
            </a:r>
            <a:r>
              <a:rPr lang="en-GB" sz="1600" dirty="0">
                <a:solidFill>
                  <a:srgbClr val="FF0000"/>
                </a:solidFill>
                <a:latin typeface="+mj-lt"/>
              </a:rPr>
              <a:t>these </a:t>
            </a:r>
            <a:r>
              <a:rPr lang="en-GB" sz="1600" dirty="0">
                <a:solidFill>
                  <a:schemeClr val="tx1"/>
                </a:solidFill>
              </a:rPr>
              <a:t>stripy ones?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28154B7-C855-4069-97A5-0A0DE0C5BCAF}"/>
              </a:ext>
            </a:extLst>
          </p:cNvPr>
          <p:cNvSpPr/>
          <p:nvPr/>
        </p:nvSpPr>
        <p:spPr>
          <a:xfrm>
            <a:off x="755650" y="1476375"/>
            <a:ext cx="7632700" cy="4616450"/>
          </a:xfrm>
          <a:prstGeom prst="rect">
            <a:avLst/>
          </a:prstGeom>
          <a:solidFill>
            <a:srgbClr val="83B1D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>
            <a:extLst>
              <a:ext uri="{FF2B5EF4-FFF2-40B4-BE49-F238E27FC236}">
                <a16:creationId xmlns:a16="http://schemas.microsoft.com/office/drawing/2014/main" id="{31B4C2A0-54C0-4BC5-BE56-5096F281F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001" y="1363784"/>
            <a:ext cx="8220075" cy="2477721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 u="sng" dirty="0">
                <a:latin typeface="Sassoon Infant Md"/>
              </a:rPr>
              <a:t>Determiner Detectives</a:t>
            </a:r>
            <a:br>
              <a:rPr lang="en-GB" altLang="en-US" sz="3600" dirty="0">
                <a:latin typeface="Sassoon Infant Md"/>
              </a:rPr>
            </a:br>
            <a:br>
              <a:rPr lang="en-GB" altLang="en-US" sz="3600" dirty="0">
                <a:latin typeface="Sassoon Infant Md"/>
              </a:rPr>
            </a:br>
            <a:r>
              <a:rPr lang="en-GB" altLang="en-US" sz="3600" dirty="0">
                <a:latin typeface="Sassoon Infant Md"/>
              </a:rPr>
              <a:t>Have a go at the worksheet to see if you can find the determiners.</a:t>
            </a:r>
            <a:br>
              <a:rPr lang="en-GB" altLang="en-US" sz="3600" dirty="0">
                <a:latin typeface="Sassoon Infant Md"/>
              </a:rPr>
            </a:br>
            <a:br>
              <a:rPr lang="en-GB" altLang="en-US" sz="3600" dirty="0"/>
            </a:br>
            <a:r>
              <a:rPr lang="en-GB" altLang="en-US" sz="3600" dirty="0">
                <a:latin typeface="Sassoon Infant Md"/>
              </a:rPr>
              <a:t>There are two sheets for each year group.</a:t>
            </a:r>
            <a:br>
              <a:rPr lang="en-GB" altLang="en-US" sz="3600" dirty="0">
                <a:latin typeface="Sassoon Infant Md"/>
              </a:rPr>
            </a:br>
            <a:br>
              <a:rPr lang="en-GB" altLang="en-US" sz="3600" dirty="0">
                <a:latin typeface="Sassoon Infant Md"/>
              </a:rPr>
            </a:br>
            <a:r>
              <a:rPr lang="en-GB" altLang="en-US" sz="3600" dirty="0">
                <a:latin typeface="Sassoon Infant Md"/>
              </a:rPr>
              <a:t>You can complete one or both.</a:t>
            </a:r>
            <a:br>
              <a:rPr lang="en-GB" altLang="en-US" sz="3600" dirty="0">
                <a:latin typeface="Sassoon Infant Md"/>
              </a:rPr>
            </a:br>
            <a:br>
              <a:rPr lang="en-GB" altLang="en-US" sz="3600" dirty="0">
                <a:latin typeface="Sassoon Infant Md"/>
              </a:rPr>
            </a:br>
            <a:r>
              <a:rPr lang="en-GB" altLang="en-US" sz="3600" dirty="0">
                <a:latin typeface="Sassoon Infant Md"/>
              </a:rPr>
              <a:t>Extension – If you want some more </a:t>
            </a:r>
            <a:r>
              <a:rPr lang="en-GB" altLang="en-US" sz="3600">
                <a:latin typeface="Sassoon Infant Md"/>
              </a:rPr>
              <a:t>practice there is an extra sheet.</a:t>
            </a:r>
            <a:endParaRPr lang="en-GB" altLang="en-US" sz="3600" dirty="0"/>
          </a:p>
        </p:txBody>
      </p:sp>
      <p:pic>
        <p:nvPicPr>
          <p:cNvPr id="20484" name="Individual Work">
            <a:extLst>
              <a:ext uri="{FF2B5EF4-FFF2-40B4-BE49-F238E27FC236}">
                <a16:creationId xmlns:a16="http://schemas.microsoft.com/office/drawing/2014/main" id="{348EA246-7F57-4BD3-AFA2-A3B61FFD2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1695</TotalTime>
  <Words>760</Words>
  <Application>Microsoft Office PowerPoint</Application>
  <PresentationFormat>On-screen Show (4:3)</PresentationFormat>
  <Paragraphs>159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LC: Can I identify and use determiners?</vt:lpstr>
      <vt:lpstr>PowerPoint Presentation</vt:lpstr>
      <vt:lpstr>Understanding Determiners</vt:lpstr>
      <vt:lpstr>Understanding Determiners What is a Determiner?</vt:lpstr>
      <vt:lpstr>Understanding Determiners Specific Determiners</vt:lpstr>
      <vt:lpstr>Understanding Determiners Specific Determiners in Action</vt:lpstr>
      <vt:lpstr>Understanding Determiners General Determiners</vt:lpstr>
      <vt:lpstr>Understanding Determiners</vt:lpstr>
      <vt:lpstr>Understanding Determiners</vt:lpstr>
      <vt:lpstr>Determiner Detectives  Have a go at the worksheet to see if you can find the determiners.  There are two sheets for each year group.  You can complete one or both.  Extension – If you want some more practice there is an extra sheet.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 Seaton</cp:lastModifiedBy>
  <cp:revision>193</cp:revision>
  <dcterms:created xsi:type="dcterms:W3CDTF">2014-10-01T16:09:27Z</dcterms:created>
  <dcterms:modified xsi:type="dcterms:W3CDTF">2021-02-09T10:55:17Z</dcterms:modified>
</cp:coreProperties>
</file>